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40"/>
  </p:notesMasterIdLst>
  <p:sldIdLst>
    <p:sldId id="256" r:id="rId3"/>
    <p:sldId id="257" r:id="rId4"/>
    <p:sldId id="258" r:id="rId5"/>
    <p:sldId id="291" r:id="rId6"/>
    <p:sldId id="292" r:id="rId7"/>
    <p:sldId id="259" r:id="rId8"/>
    <p:sldId id="260" r:id="rId9"/>
    <p:sldId id="277" r:id="rId10"/>
    <p:sldId id="293" r:id="rId11"/>
    <p:sldId id="294" r:id="rId12"/>
    <p:sldId id="295" r:id="rId13"/>
    <p:sldId id="296" r:id="rId14"/>
    <p:sldId id="297" r:id="rId15"/>
    <p:sldId id="307" r:id="rId16"/>
    <p:sldId id="272" r:id="rId17"/>
    <p:sldId id="273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274" r:id="rId30"/>
    <p:sldId id="305" r:id="rId31"/>
    <p:sldId id="261" r:id="rId32"/>
    <p:sldId id="289" r:id="rId33"/>
    <p:sldId id="262" r:id="rId34"/>
    <p:sldId id="319" r:id="rId35"/>
    <p:sldId id="320" r:id="rId36"/>
    <p:sldId id="271" r:id="rId37"/>
    <p:sldId id="267" r:id="rId38"/>
    <p:sldId id="321" r:id="rId3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83" d="100"/>
          <a:sy n="83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10705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0590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7455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4671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2040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4967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6117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5271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7428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158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8550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79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1923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73972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7756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70847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42223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2832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7234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9130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39812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4129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1215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6480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5462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1543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9768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3511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45752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306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6293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1776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18735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5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55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56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ewa-ki9Cq4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Newa-ki9Cq4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hyperlink" Target="https://youtu.be/27CaZ2tA14E" TargetMode="Externa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5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57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57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41841" y="1789591"/>
            <a:ext cx="12108318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7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Cùng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vẽ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, in,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nặn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826110" y="3429000"/>
            <a:ext cx="10539780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14: Gia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8739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-ngon-nen-lung-linh-nhac-thieu-nhi-y-nghia-hay-nhat-cho-be.wmv">
            <a:hlinkClick r:id="" action="ppaction://media"/>
            <a:extLst>
              <a:ext uri="{FF2B5EF4-FFF2-40B4-BE49-F238E27FC236}">
                <a16:creationId xmlns:a16="http://schemas.microsoft.com/office/drawing/2014/main" id="{676EE58E-D99F-3048-A631-F2A86D5540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4550" y="1782087"/>
            <a:ext cx="6409562" cy="48035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271EDE89-87F7-5498-1F36-E28AD52A5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04800" y="660122"/>
            <a:ext cx="212846" cy="141640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E6708069-0ECE-F6CB-0004-1B357C3439E2}"/>
              </a:ext>
            </a:extLst>
          </p:cNvPr>
          <p:cNvSpPr txBox="1"/>
          <p:nvPr/>
        </p:nvSpPr>
        <p:spPr>
          <a:xfrm>
            <a:off x="517646" y="2498447"/>
            <a:ext cx="468997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kern="1200" dirty="0" err="1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Bài</a:t>
            </a:r>
            <a:r>
              <a:rPr lang="en-US" sz="2400" kern="1200" dirty="0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hát</a:t>
            </a:r>
            <a:r>
              <a:rPr lang="en-US" sz="2400" kern="1200" dirty="0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trên</a:t>
            </a:r>
            <a:r>
              <a:rPr lang="en-US" sz="2400" kern="1200" dirty="0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có</a:t>
            </a:r>
            <a:r>
              <a:rPr lang="en-US" sz="2400" kern="1200" dirty="0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tên</a:t>
            </a:r>
            <a:r>
              <a:rPr lang="en-US" sz="2400" kern="1200" dirty="0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là</a:t>
            </a:r>
            <a:r>
              <a:rPr lang="en-US" sz="2400" kern="1200" dirty="0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gì</a:t>
            </a:r>
            <a:r>
              <a:rPr lang="en-US" sz="2400" kern="1200" dirty="0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E70381-FD66-723C-01CC-526AAAC3685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04800" y="5436892"/>
            <a:ext cx="1108464" cy="1421108"/>
          </a:xfrm>
          <a:prstGeom prst="rect">
            <a:avLst/>
          </a:prstGeom>
        </p:spPr>
      </p:pic>
      <p:sp>
        <p:nvSpPr>
          <p:cNvPr id="9" name="Oval Callout 11">
            <a:extLst>
              <a:ext uri="{FF2B5EF4-FFF2-40B4-BE49-F238E27FC236}">
                <a16:creationId xmlns:a16="http://schemas.microsoft.com/office/drawing/2014/main" id="{3F9F4BB2-D2EB-99D3-30AA-3635D5BB6186}"/>
              </a:ext>
            </a:extLst>
          </p:cNvPr>
          <p:cNvSpPr/>
          <p:nvPr/>
        </p:nvSpPr>
        <p:spPr>
          <a:xfrm>
            <a:off x="602993" y="3092142"/>
            <a:ext cx="4689975" cy="721837"/>
          </a:xfrm>
          <a:prstGeom prst="flowChartAlternateProcess">
            <a:avLst/>
          </a:prstGeom>
          <a:solidFill>
            <a:sysClr val="window" lastClr="FFFFFF"/>
          </a:solidFill>
          <a:ln w="28575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  <a:sym typeface="Wingdings" panose="05000000000000000000" pitchFamily="2" charset="2"/>
              </a:rPr>
              <a:t>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Bài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hát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ngọn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nến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lung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linh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0D3E777D-56FE-CBF3-4DAB-7206779B9F53}"/>
              </a:ext>
            </a:extLst>
          </p:cNvPr>
          <p:cNvSpPr txBox="1"/>
          <p:nvPr/>
        </p:nvSpPr>
        <p:spPr>
          <a:xfrm>
            <a:off x="3024026" y="3907020"/>
            <a:ext cx="424695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Nội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dung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bài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gì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F5FC2C-14DC-A35B-A0C5-3FCD45017C43}"/>
              </a:ext>
            </a:extLst>
          </p:cNvPr>
          <p:cNvGrpSpPr/>
          <p:nvPr/>
        </p:nvGrpSpPr>
        <p:grpSpPr>
          <a:xfrm>
            <a:off x="2404302" y="4492021"/>
            <a:ext cx="5486399" cy="1655425"/>
            <a:chOff x="2666999" y="6474800"/>
            <a:chExt cx="8421712" cy="357305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A8A1E28-7772-635B-AFB1-C28AF4B4FADE}"/>
                </a:ext>
              </a:extLst>
            </p:cNvPr>
            <p:cNvSpPr/>
            <p:nvPr/>
          </p:nvSpPr>
          <p:spPr>
            <a:xfrm>
              <a:off x="2666999" y="6474800"/>
              <a:ext cx="8421712" cy="3573055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4F81BD">
                  <a:shade val="50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17AB75-B147-62E4-A517-C2BD9BD86ECD}"/>
                </a:ext>
              </a:extLst>
            </p:cNvPr>
            <p:cNvSpPr txBox="1"/>
            <p:nvPr/>
          </p:nvSpPr>
          <p:spPr>
            <a:xfrm>
              <a:off x="3110023" y="6475195"/>
              <a:ext cx="7978688" cy="337184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3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ngọn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nến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lung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linh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</a:p>
            <a:p>
              <a:pPr marL="342900" marR="0" lvl="0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è"/>
                <a:tabLst/>
                <a:defRPr/>
              </a:pP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B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a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thành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viên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trong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gia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đình</a:t>
              </a:r>
              <a:endPara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endParaRPr>
            </a:p>
            <a:p>
              <a:pPr marL="342900" marR="0" lvl="0" indent="-34290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è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Sống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hạnh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phúc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ấm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áp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bên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nhau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.</a:t>
              </a:r>
            </a:p>
          </p:txBody>
        </p:sp>
      </p:grpSp>
      <p:pic>
        <p:nvPicPr>
          <p:cNvPr id="1026" name="Picture 2" descr="Family PNGs for Free Download">
            <a:extLst>
              <a:ext uri="{FF2B5EF4-FFF2-40B4-BE49-F238E27FC236}">
                <a16:creationId xmlns:a16="http://schemas.microsoft.com/office/drawing/2014/main" id="{5650F15A-DA18-BBCF-A8EB-B7C61711F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763" y="1391056"/>
            <a:ext cx="5486399" cy="548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70EF00F-8378-7DFA-E614-5A6EECEACF7B}"/>
              </a:ext>
            </a:extLst>
          </p:cNvPr>
          <p:cNvSpPr txBox="1"/>
          <p:nvPr/>
        </p:nvSpPr>
        <p:spPr>
          <a:xfrm>
            <a:off x="859032" y="1866942"/>
            <a:ext cx="24161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kern="1200" dirty="0" err="1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Đố</a:t>
            </a:r>
            <a:r>
              <a:rPr lang="en-US" sz="2400" b="1" kern="1200" dirty="0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các</a:t>
            </a:r>
            <a:r>
              <a:rPr lang="en-US" sz="2400" b="1" kern="1200" dirty="0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con: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2557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2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B4CB32E-7CFF-AF19-F28A-DF3ECE992ABA}"/>
              </a:ext>
            </a:extLst>
          </p:cNvPr>
          <p:cNvGrpSpPr/>
          <p:nvPr/>
        </p:nvGrpSpPr>
        <p:grpSpPr>
          <a:xfrm>
            <a:off x="566148" y="1803965"/>
            <a:ext cx="12634803" cy="793064"/>
            <a:chOff x="5353665" y="628561"/>
            <a:chExt cx="12634803" cy="793064"/>
          </a:xfrm>
        </p:grpSpPr>
        <p:sp>
          <p:nvSpPr>
            <p:cNvPr id="4" name="Snip Single Corner Rectangle 10">
              <a:extLst>
                <a:ext uri="{FF2B5EF4-FFF2-40B4-BE49-F238E27FC236}">
                  <a16:creationId xmlns:a16="http://schemas.microsoft.com/office/drawing/2014/main" id="{AA26E108-1085-B6E5-11FA-7CC24B6AE815}"/>
                </a:ext>
              </a:extLst>
            </p:cNvPr>
            <p:cNvSpPr/>
            <p:nvPr/>
          </p:nvSpPr>
          <p:spPr>
            <a:xfrm>
              <a:off x="5353665" y="628561"/>
              <a:ext cx="11460804" cy="793064"/>
            </a:xfrm>
            <a:prstGeom prst="snip1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1D29EAE2-137A-0991-7A31-F34ED1F39C36}"/>
                </a:ext>
              </a:extLst>
            </p:cNvPr>
            <p:cNvSpPr txBox="1"/>
            <p:nvPr/>
          </p:nvSpPr>
          <p:spPr>
            <a:xfrm>
              <a:off x="5930433" y="766567"/>
              <a:ext cx="12058035" cy="4755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Có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những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nhân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vật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nào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xuất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hiện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trong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bài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hát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Ba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ngọn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nến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lung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linh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1214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?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7F3373B-EA11-DA88-37F0-456959D75C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76031" y="2737058"/>
            <a:ext cx="3995902" cy="4007796"/>
          </a:xfrm>
          <a:prstGeom prst="rect">
            <a:avLst/>
          </a:prstGeom>
        </p:spPr>
      </p:pic>
      <p:sp>
        <p:nvSpPr>
          <p:cNvPr id="7" name="Rounded Rectangle 15">
            <a:extLst>
              <a:ext uri="{FF2B5EF4-FFF2-40B4-BE49-F238E27FC236}">
                <a16:creationId xmlns:a16="http://schemas.microsoft.com/office/drawing/2014/main" id="{B4EEFC14-C1A8-0360-48A3-3A9E4E433A76}"/>
              </a:ext>
            </a:extLst>
          </p:cNvPr>
          <p:cNvSpPr/>
          <p:nvPr/>
        </p:nvSpPr>
        <p:spPr>
          <a:xfrm>
            <a:off x="1847718" y="3390091"/>
            <a:ext cx="1341463" cy="793064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Bố</a:t>
            </a:r>
          </a:p>
        </p:txBody>
      </p:sp>
      <p:sp>
        <p:nvSpPr>
          <p:cNvPr id="8" name="Rounded Rectangle 16">
            <a:extLst>
              <a:ext uri="{FF2B5EF4-FFF2-40B4-BE49-F238E27FC236}">
                <a16:creationId xmlns:a16="http://schemas.microsoft.com/office/drawing/2014/main" id="{83AF764B-DB43-5539-B06C-E7832080B03B}"/>
              </a:ext>
            </a:extLst>
          </p:cNvPr>
          <p:cNvSpPr/>
          <p:nvPr/>
        </p:nvSpPr>
        <p:spPr>
          <a:xfrm>
            <a:off x="7496363" y="3390091"/>
            <a:ext cx="1341463" cy="793064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Mẹ</a:t>
            </a:r>
          </a:p>
        </p:txBody>
      </p:sp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46384C2B-0D3F-A1A7-CFEF-E6AE99056084}"/>
              </a:ext>
            </a:extLst>
          </p:cNvPr>
          <p:cNvSpPr/>
          <p:nvPr/>
        </p:nvSpPr>
        <p:spPr>
          <a:xfrm>
            <a:off x="4896549" y="4941102"/>
            <a:ext cx="1199451" cy="793064"/>
          </a:xfrm>
          <a:prstGeom prst="round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Con</a:t>
            </a:r>
          </a:p>
        </p:txBody>
      </p:sp>
    </p:spTree>
    <p:extLst>
      <p:ext uri="{BB962C8B-B14F-4D97-AF65-F5344CB8AC3E}">
        <p14:creationId xmlns:p14="http://schemas.microsoft.com/office/powerpoint/2010/main" val="232975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8739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>
            <a:extLst>
              <a:ext uri="{FF2B5EF4-FFF2-40B4-BE49-F238E27FC236}">
                <a16:creationId xmlns:a16="http://schemas.microsoft.com/office/drawing/2014/main" id="{740C88DA-DDA2-F2EB-F38E-B59DA1240D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616441" y="-1695373"/>
            <a:ext cx="3476765" cy="30624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D6210F-B59E-88F1-E24A-A27BFD7E32E5}"/>
              </a:ext>
            </a:extLst>
          </p:cNvPr>
          <p:cNvSpPr txBox="1"/>
          <p:nvPr/>
        </p:nvSpPr>
        <p:spPr>
          <a:xfrm>
            <a:off x="556752" y="1817261"/>
            <a:ext cx="4002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UTM Avo" panose="02040603050506020204" pitchFamily="18" charset="0"/>
                <a:cs typeface="Arial" pitchFamily="34" charset="0"/>
              </a:rPr>
              <a:t>Quan sát tranh và cho biết: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491FF8-09DD-193E-45F0-DE2BE99EC5FF}"/>
              </a:ext>
            </a:extLst>
          </p:cNvPr>
          <p:cNvSpPr/>
          <p:nvPr/>
        </p:nvSpPr>
        <p:spPr>
          <a:xfrm>
            <a:off x="556752" y="2285908"/>
            <a:ext cx="5988996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Kể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tên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hoạt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động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ở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mỗi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ảnh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. </a:t>
            </a:r>
            <a:endParaRPr lang="en-US" sz="2000" dirty="0">
              <a:latin typeface="UTM Avo" panose="02040603050506020204" pitchFamily="18" charset="0"/>
              <a:cs typeface="Arial" pitchFamily="34" charset="0"/>
            </a:endParaRP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ảnh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chính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ảnh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phụ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. </a:t>
            </a:r>
            <a:endParaRPr lang="en-US" sz="2000" dirty="0">
              <a:latin typeface="UTM Avo" panose="02040603050506020204" pitchFamily="18" charset="0"/>
              <a:cs typeface="Arial" pitchFamily="34" charset="0"/>
            </a:endParaRP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Màu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sắc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ở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ảnh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chính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phụ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. </a:t>
            </a:r>
            <a:endParaRPr lang="en-US" sz="2000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DA68C0E2-3575-A51B-08C2-F47CA8D2B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954" y="1506805"/>
            <a:ext cx="3476766" cy="221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0234A0A0-8A7A-F342-0FAC-5A2FB41B1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2" y="4244502"/>
            <a:ext cx="3511231" cy="221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4009DD52-57C6-95CF-1585-A408EA63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17" y="4244501"/>
            <a:ext cx="3476766" cy="221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CF9F77-CC9B-67A5-ABD8-EB4175D7E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2074615"/>
            <a:ext cx="4286654" cy="331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5191FB0-D785-97B1-5931-195D8935F472}"/>
              </a:ext>
            </a:extLst>
          </p:cNvPr>
          <p:cNvGrpSpPr/>
          <p:nvPr/>
        </p:nvGrpSpPr>
        <p:grpSpPr>
          <a:xfrm>
            <a:off x="619635" y="5726686"/>
            <a:ext cx="3656986" cy="784022"/>
            <a:chOff x="6934815" y="1098422"/>
            <a:chExt cx="3656986" cy="78402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6EDA82-AA65-509F-D27B-D12112319F85}"/>
                </a:ext>
              </a:extLst>
            </p:cNvPr>
            <p:cNvSpPr/>
            <p:nvPr/>
          </p:nvSpPr>
          <p:spPr>
            <a:xfrm>
              <a:off x="6934815" y="1098422"/>
              <a:ext cx="3656986" cy="784022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41F4A2-609F-7907-3101-B098EF4628C2}"/>
                </a:ext>
              </a:extLst>
            </p:cNvPr>
            <p:cNvSpPr txBox="1"/>
            <p:nvPr/>
          </p:nvSpPr>
          <p:spPr>
            <a:xfrm>
              <a:off x="7078292" y="1218506"/>
              <a:ext cx="3370031" cy="494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Gia đình thuyền chài</a:t>
              </a:r>
            </a:p>
          </p:txBody>
        </p:sp>
      </p:grp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88423D2-A40B-0C72-B7AF-0D112FC6C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636829"/>
              </p:ext>
            </p:extLst>
          </p:nvPr>
        </p:nvGraphicFramePr>
        <p:xfrm>
          <a:off x="5662032" y="1305934"/>
          <a:ext cx="6517268" cy="5580443"/>
        </p:xfrm>
        <a:graphic>
          <a:graphicData uri="http://schemas.openxmlformats.org/drawingml/2006/table">
            <a:tbl>
              <a:tblPr firstRow="1" bandRow="1"/>
              <a:tblGrid>
                <a:gridCol w="3300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703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4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1</a:t>
                      </a:r>
                      <a:endParaRPr lang="en-US" sz="24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Đáp</a:t>
                      </a:r>
                      <a:r>
                        <a:rPr lang="en-US" sz="24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4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án</a:t>
                      </a:r>
                      <a:endParaRPr lang="en-US" sz="24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893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Hoạt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động</a:t>
                      </a:r>
                      <a:endParaRPr lang="en-US" sz="20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>
                          <a:latin typeface="UTM Avo" panose="02040603050506020204" pitchFamily="18" charset="0"/>
                          <a:cs typeface="Arial" pitchFamily="34" charset="0"/>
                        </a:rPr>
                        <a:t>Gia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đình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quây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quần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7615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ảnh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chính</a:t>
                      </a:r>
                      <a:endParaRPr lang="en-US" sz="20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Các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thành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viên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trong</a:t>
                      </a:r>
                      <a:endParaRPr lang="en-US" sz="2000" baseline="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gia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đình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.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893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ảnh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phụ</a:t>
                      </a:r>
                      <a:endParaRPr lang="en-US" sz="20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Đồ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vật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trong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gia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đình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4018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sắc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ảnh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chính</a:t>
                      </a:r>
                      <a:endParaRPr lang="en-US" sz="20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vàng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6944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sắc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ảnh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phụ</a:t>
                      </a:r>
                      <a:endParaRPr lang="en-US" sz="20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trắng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44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F74AF42-9445-2DB0-F982-9A49EBE35011}"/>
              </a:ext>
            </a:extLst>
          </p:cNvPr>
          <p:cNvGrpSpPr/>
          <p:nvPr/>
        </p:nvGrpSpPr>
        <p:grpSpPr>
          <a:xfrm>
            <a:off x="1546478" y="5822613"/>
            <a:ext cx="2746187" cy="1035387"/>
            <a:chOff x="6934815" y="1098422"/>
            <a:chExt cx="3656986" cy="162046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DED8B10-473E-0736-A34A-63C853877BB2}"/>
                </a:ext>
              </a:extLst>
            </p:cNvPr>
            <p:cNvSpPr/>
            <p:nvPr/>
          </p:nvSpPr>
          <p:spPr>
            <a:xfrm>
              <a:off x="6934815" y="1098422"/>
              <a:ext cx="3656986" cy="110658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234F399-0BD5-11A1-F36A-9BCA1D1BB41B}"/>
                </a:ext>
              </a:extLst>
            </p:cNvPr>
            <p:cNvSpPr txBox="1"/>
            <p:nvPr/>
          </p:nvSpPr>
          <p:spPr>
            <a:xfrm>
              <a:off x="7078292" y="1218506"/>
              <a:ext cx="3370031" cy="1500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Khâu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áo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cho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con</a:t>
              </a:r>
            </a:p>
          </p:txBody>
        </p:sp>
      </p:grpSp>
      <p:pic>
        <p:nvPicPr>
          <p:cNvPr id="10" name="Picture 5">
            <a:extLst>
              <a:ext uri="{FF2B5EF4-FFF2-40B4-BE49-F238E27FC236}">
                <a16:creationId xmlns:a16="http://schemas.microsoft.com/office/drawing/2014/main" id="{5F8FF784-6122-A5CB-0452-BCF8743F5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5" y="1955801"/>
            <a:ext cx="4803455" cy="359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E7815CA-63EF-B070-9540-D24DA5FC69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349518"/>
              </p:ext>
            </p:extLst>
          </p:nvPr>
        </p:nvGraphicFramePr>
        <p:xfrm>
          <a:off x="5662032" y="1305934"/>
          <a:ext cx="6517268" cy="5580443"/>
        </p:xfrm>
        <a:graphic>
          <a:graphicData uri="http://schemas.openxmlformats.org/drawingml/2006/table">
            <a:tbl>
              <a:tblPr firstRow="1" bandRow="1"/>
              <a:tblGrid>
                <a:gridCol w="3300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7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400" b="1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2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Đáp</a:t>
                      </a:r>
                      <a:r>
                        <a:rPr lang="en-US" sz="2400" b="1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án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8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Hoạt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động</a:t>
                      </a:r>
                      <a:endParaRPr lang="en-US" sz="20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Bà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khâu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áo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,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mẹ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bế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con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76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000" baseline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ảnh chính</a:t>
                      </a:r>
                      <a:endParaRPr lang="en-US" sz="200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Các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thành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viên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trong</a:t>
                      </a:r>
                      <a:endParaRPr lang="en-US" sz="2000" baseline="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gia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đình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.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8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000" baseline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ảnh phụ</a:t>
                      </a:r>
                      <a:endParaRPr lang="en-US" sz="200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Máy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khâu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,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giường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…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40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sắc hình ảnh chính</a:t>
                      </a:r>
                      <a:endParaRPr lang="en-US" sz="200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xanh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,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đỏ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69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sắc hình ảnh phụ</a:t>
                      </a:r>
                      <a:endParaRPr lang="en-US" sz="200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vàng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08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E7815CA-63EF-B070-9540-D24DA5FC69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998193"/>
              </p:ext>
            </p:extLst>
          </p:nvPr>
        </p:nvGraphicFramePr>
        <p:xfrm>
          <a:off x="5662032" y="1345431"/>
          <a:ext cx="6517268" cy="5666479"/>
        </p:xfrm>
        <a:graphic>
          <a:graphicData uri="http://schemas.openxmlformats.org/drawingml/2006/table">
            <a:tbl>
              <a:tblPr firstRow="1" bandRow="1"/>
              <a:tblGrid>
                <a:gridCol w="3300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7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400" b="1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3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Đáp</a:t>
                      </a:r>
                      <a:r>
                        <a:rPr lang="en-US" sz="2400" b="1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400" b="1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án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2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Hoạt</a:t>
                      </a:r>
                      <a:r>
                        <a:rPr lang="en-US" sz="2000" baseline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động</a:t>
                      </a:r>
                      <a:endParaRPr lang="en-US" sz="200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Gói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bánh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tét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ngày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tết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71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000" baseline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ảnh chính</a:t>
                      </a:r>
                      <a:endParaRPr lang="en-US" sz="200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>
                          <a:latin typeface="UTM Avo" panose="02040603050506020204" pitchFamily="18" charset="0"/>
                          <a:cs typeface="Arial" pitchFamily="34" charset="0"/>
                        </a:rPr>
                        <a:t>Hai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bố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con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r>
                        <a:rPr lang="en-US" sz="2000" baseline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ảnh phụ</a:t>
                      </a:r>
                      <a:endParaRPr lang="en-US" sz="200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Bánh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tét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,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bếp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lửa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,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lá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chuối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, …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50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sắc hình ảnh chính</a:t>
                      </a:r>
                      <a:endParaRPr lang="en-US" sz="200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đen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xám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20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sắc hình ảnh phụ</a:t>
                      </a:r>
                      <a:endParaRPr lang="en-US" sz="200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itchFamily="34" charset="0"/>
                        </a:rPr>
                        <a:t>Màu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xanh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itchFamily="34" charset="0"/>
                        </a:rPr>
                        <a:t>lá</a:t>
                      </a:r>
                      <a:endParaRPr lang="en-US" sz="2000" dirty="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0DB4E3C1-0D6D-4677-D927-B9CF5061FC2B}"/>
              </a:ext>
            </a:extLst>
          </p:cNvPr>
          <p:cNvGrpSpPr/>
          <p:nvPr/>
        </p:nvGrpSpPr>
        <p:grpSpPr>
          <a:xfrm>
            <a:off x="1318091" y="5681536"/>
            <a:ext cx="2543911" cy="731964"/>
            <a:chOff x="6797944" y="1098422"/>
            <a:chExt cx="4346292" cy="12510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3A20EE2-BB67-7958-81CA-449792E670F6}"/>
                </a:ext>
              </a:extLst>
            </p:cNvPr>
            <p:cNvSpPr/>
            <p:nvPr/>
          </p:nvSpPr>
          <p:spPr>
            <a:xfrm>
              <a:off x="6797944" y="1098422"/>
              <a:ext cx="4346292" cy="1251087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0737E0-8F37-6C75-EBE7-6ED329A2A75B}"/>
                </a:ext>
              </a:extLst>
            </p:cNvPr>
            <p:cNvSpPr txBox="1"/>
            <p:nvPr/>
          </p:nvSpPr>
          <p:spPr>
            <a:xfrm>
              <a:off x="7013197" y="1218507"/>
              <a:ext cx="3892360" cy="844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Tranh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minh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họa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endParaRPr>
            </a:p>
          </p:txBody>
        </p:sp>
      </p:grpSp>
      <p:pic>
        <p:nvPicPr>
          <p:cNvPr id="8" name="Picture 6">
            <a:extLst>
              <a:ext uri="{FF2B5EF4-FFF2-40B4-BE49-F238E27FC236}">
                <a16:creationId xmlns:a16="http://schemas.microsoft.com/office/drawing/2014/main" id="{9D4D475A-3DAC-CEC6-248E-910B4961C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71" y="1905000"/>
            <a:ext cx="4345353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093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3">
            <a:extLst>
              <a:ext uri="{FF2B5EF4-FFF2-40B4-BE49-F238E27FC236}">
                <a16:creationId xmlns:a16="http://schemas.microsoft.com/office/drawing/2014/main" id="{21AF66E0-FEBB-FB85-FA35-761363804C69}"/>
              </a:ext>
            </a:extLst>
          </p:cNvPr>
          <p:cNvSpPr/>
          <p:nvPr/>
        </p:nvSpPr>
        <p:spPr>
          <a:xfrm>
            <a:off x="652534" y="1779186"/>
            <a:ext cx="4625502" cy="66877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Tìm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hiểu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bức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677C9D9-A38B-3E56-982A-CB6FCA34B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64" y="2656331"/>
            <a:ext cx="4075109" cy="31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15">
            <a:extLst>
              <a:ext uri="{FF2B5EF4-FFF2-40B4-BE49-F238E27FC236}">
                <a16:creationId xmlns:a16="http://schemas.microsoft.com/office/drawing/2014/main" id="{EEAD5380-0CEC-0083-D70D-6AE0A61BE5B3}"/>
              </a:ext>
            </a:extLst>
          </p:cNvPr>
          <p:cNvSpPr/>
          <p:nvPr/>
        </p:nvSpPr>
        <p:spPr>
          <a:xfrm>
            <a:off x="1255649" y="5984582"/>
            <a:ext cx="3419272" cy="609862"/>
          </a:xfrm>
          <a:prstGeom prst="roundRect">
            <a:avLst/>
          </a:prstGeom>
          <a:solidFill>
            <a:schemeClr val="accent2"/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Gia đình thuyền chài</a:t>
            </a:r>
          </a:p>
        </p:txBody>
      </p:sp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44AD91CF-3700-D8D8-768D-20EDAD1EE7FD}"/>
              </a:ext>
            </a:extLst>
          </p:cNvPr>
          <p:cNvSpPr/>
          <p:nvPr/>
        </p:nvSpPr>
        <p:spPr>
          <a:xfrm>
            <a:off x="6096000" y="2361412"/>
            <a:ext cx="3939963" cy="93140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Họa sĩ Lương Xuân Nhị</a:t>
            </a:r>
          </a:p>
        </p:txBody>
      </p:sp>
      <p:sp>
        <p:nvSpPr>
          <p:cNvPr id="11" name="Rounded Rectangle 17">
            <a:extLst>
              <a:ext uri="{FF2B5EF4-FFF2-40B4-BE49-F238E27FC236}">
                <a16:creationId xmlns:a16="http://schemas.microsoft.com/office/drawing/2014/main" id="{3585B19B-5CC4-F340-C519-A5077D7C537B}"/>
              </a:ext>
            </a:extLst>
          </p:cNvPr>
          <p:cNvSpPr/>
          <p:nvPr/>
        </p:nvSpPr>
        <p:spPr>
          <a:xfrm>
            <a:off x="6096000" y="3428998"/>
            <a:ext cx="3939964" cy="93140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en-US" sz="20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lang="en-US" sz="20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tác</a:t>
            </a:r>
            <a:r>
              <a:rPr lang="en-US" sz="20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khoảng</a:t>
            </a:r>
            <a:r>
              <a:rPr lang="en-US" sz="20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1938 – 1940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12" name="Rounded Rectangle 18">
            <a:extLst>
              <a:ext uri="{FF2B5EF4-FFF2-40B4-BE49-F238E27FC236}">
                <a16:creationId xmlns:a16="http://schemas.microsoft.com/office/drawing/2014/main" id="{E3FCDBC5-34BC-D98A-6FC2-A6EDE6227531}"/>
              </a:ext>
            </a:extLst>
          </p:cNvPr>
          <p:cNvSpPr/>
          <p:nvPr/>
        </p:nvSpPr>
        <p:spPr>
          <a:xfrm>
            <a:off x="6114901" y="4496584"/>
            <a:ext cx="3921063" cy="93140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Chất liệu lụa</a:t>
            </a:r>
          </a:p>
        </p:txBody>
      </p:sp>
    </p:spTree>
    <p:extLst>
      <p:ext uri="{BB962C8B-B14F-4D97-AF65-F5344CB8AC3E}">
        <p14:creationId xmlns:p14="http://schemas.microsoft.com/office/powerpoint/2010/main" val="258057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15">
            <a:extLst>
              <a:ext uri="{FF2B5EF4-FFF2-40B4-BE49-F238E27FC236}">
                <a16:creationId xmlns:a16="http://schemas.microsoft.com/office/drawing/2014/main" id="{F0040769-150F-D2B4-7214-5F0794AF5602}"/>
              </a:ext>
            </a:extLst>
          </p:cNvPr>
          <p:cNvSpPr/>
          <p:nvPr/>
        </p:nvSpPr>
        <p:spPr>
          <a:xfrm>
            <a:off x="1404386" y="5943600"/>
            <a:ext cx="3121798" cy="635000"/>
          </a:xfrm>
          <a:prstGeom prst="roundRect">
            <a:avLst/>
          </a:prstGeom>
          <a:solidFill>
            <a:schemeClr val="accent2"/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Khâu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con</a:t>
            </a:r>
          </a:p>
        </p:txBody>
      </p:sp>
      <p:sp>
        <p:nvSpPr>
          <p:cNvPr id="7" name="Rounded Rectangle 16">
            <a:extLst>
              <a:ext uri="{FF2B5EF4-FFF2-40B4-BE49-F238E27FC236}">
                <a16:creationId xmlns:a16="http://schemas.microsoft.com/office/drawing/2014/main" id="{A5802D39-DC9F-B1EC-CEC8-863331D0BEE8}"/>
              </a:ext>
            </a:extLst>
          </p:cNvPr>
          <p:cNvSpPr/>
          <p:nvPr/>
        </p:nvSpPr>
        <p:spPr>
          <a:xfrm>
            <a:off x="5658392" y="2647821"/>
            <a:ext cx="3011154" cy="66877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Họa sĩ Trần Văn Cần</a:t>
            </a:r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12DBEE06-840E-BE5C-23F4-499ED26370F7}"/>
              </a:ext>
            </a:extLst>
          </p:cNvPr>
          <p:cNvSpPr/>
          <p:nvPr/>
        </p:nvSpPr>
        <p:spPr>
          <a:xfrm>
            <a:off x="5658392" y="3534249"/>
            <a:ext cx="3011154" cy="66877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en-US" sz="2000" kern="120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Sáng tác 1955</a:t>
            </a:r>
            <a:endParaRPr lang="en-US" sz="2000" kern="1200" dirty="0">
              <a:solidFill>
                <a:srgbClr val="4BACC6">
                  <a:lumMod val="50000"/>
                </a:srgbClr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Rounded Rectangle 18">
            <a:extLst>
              <a:ext uri="{FF2B5EF4-FFF2-40B4-BE49-F238E27FC236}">
                <a16:creationId xmlns:a16="http://schemas.microsoft.com/office/drawing/2014/main" id="{C593D61C-9873-C28E-8903-504ACFAB20A5}"/>
              </a:ext>
            </a:extLst>
          </p:cNvPr>
          <p:cNvSpPr/>
          <p:nvPr/>
        </p:nvSpPr>
        <p:spPr>
          <a:xfrm>
            <a:off x="5658392" y="4420677"/>
            <a:ext cx="3011154" cy="88792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Khâu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cho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con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thuộc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kí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họa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B1FF66C0-AA3E-532A-BBDE-F1D150518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38" y="2545238"/>
            <a:ext cx="4241895" cy="3172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BD2875FA-79CC-8C60-07C3-12C7D3CFECEC}"/>
              </a:ext>
            </a:extLst>
          </p:cNvPr>
          <p:cNvSpPr/>
          <p:nvPr/>
        </p:nvSpPr>
        <p:spPr>
          <a:xfrm>
            <a:off x="652534" y="1779186"/>
            <a:ext cx="4625502" cy="66877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Tìm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hiểu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bức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205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3">
            <a:extLst>
              <a:ext uri="{FF2B5EF4-FFF2-40B4-BE49-F238E27FC236}">
                <a16:creationId xmlns:a16="http://schemas.microsoft.com/office/drawing/2014/main" id="{F29250E2-555B-CF97-2158-E9A6DC3C8BEA}"/>
              </a:ext>
            </a:extLst>
          </p:cNvPr>
          <p:cNvSpPr/>
          <p:nvPr/>
        </p:nvSpPr>
        <p:spPr>
          <a:xfrm>
            <a:off x="652534" y="1779186"/>
            <a:ext cx="4625502" cy="66877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Tìm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hiểu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bức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DA36F365-07D1-FC80-C893-CCF7CBE52D5A}"/>
              </a:ext>
            </a:extLst>
          </p:cNvPr>
          <p:cNvSpPr/>
          <p:nvPr/>
        </p:nvSpPr>
        <p:spPr>
          <a:xfrm>
            <a:off x="1639898" y="5882173"/>
            <a:ext cx="2478139" cy="673100"/>
          </a:xfrm>
          <a:prstGeom prst="roundRect">
            <a:avLst/>
          </a:prstGeom>
          <a:solidFill>
            <a:schemeClr val="accent2"/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Tranh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minh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họa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85971156-A82C-33D2-7E5C-1C59CCB6C71E}"/>
              </a:ext>
            </a:extLst>
          </p:cNvPr>
          <p:cNvSpPr/>
          <p:nvPr/>
        </p:nvSpPr>
        <p:spPr>
          <a:xfrm>
            <a:off x="5715820" y="2206674"/>
            <a:ext cx="3836269" cy="78034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Họa sĩ Minh Anh</a:t>
            </a:r>
          </a:p>
        </p:txBody>
      </p:sp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B960A263-A6C2-FF5E-0446-10A4685BA8BA}"/>
              </a:ext>
            </a:extLst>
          </p:cNvPr>
          <p:cNvSpPr/>
          <p:nvPr/>
        </p:nvSpPr>
        <p:spPr>
          <a:xfrm>
            <a:off x="5715819" y="3172860"/>
            <a:ext cx="3836269" cy="78034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en-US" sz="2000" kern="120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Sáng tác 2021</a:t>
            </a:r>
            <a:endParaRPr lang="en-US" sz="2000" kern="1200" dirty="0">
              <a:solidFill>
                <a:srgbClr val="4BACC6">
                  <a:lumMod val="50000"/>
                </a:srgbClr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10" name="Rounded Rectangle 18">
            <a:extLst>
              <a:ext uri="{FF2B5EF4-FFF2-40B4-BE49-F238E27FC236}">
                <a16:creationId xmlns:a16="http://schemas.microsoft.com/office/drawing/2014/main" id="{50C27BE6-3BE9-4F51-6C40-9A810C39E9E3}"/>
              </a:ext>
            </a:extLst>
          </p:cNvPr>
          <p:cNvSpPr/>
          <p:nvPr/>
        </p:nvSpPr>
        <p:spPr>
          <a:xfrm>
            <a:off x="5734222" y="4140122"/>
            <a:ext cx="4334688" cy="118362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Diễn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tả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cảnh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gói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bánh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tét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đình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Nam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Bộ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.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97178547-824D-D79F-5127-CAD4AED9F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35" y="2614060"/>
            <a:ext cx="3817866" cy="3102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94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274BEA1-7F69-DCCF-9480-FEEF091A4E11}"/>
              </a:ext>
            </a:extLst>
          </p:cNvPr>
          <p:cNvSpPr/>
          <p:nvPr/>
        </p:nvSpPr>
        <p:spPr>
          <a:xfrm>
            <a:off x="1543274" y="1955874"/>
            <a:ext cx="91054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Một số sản phẩm, tác phầm mĩ thuật về chủ đề gia đình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CA3B3A4-BDC7-7CB6-0A9B-AA0187D8B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39" y="3078646"/>
            <a:ext cx="3023260" cy="2738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C87899-8FA1-FC3B-DB2A-7FDFE8EE5B2A}"/>
              </a:ext>
            </a:extLst>
          </p:cNvPr>
          <p:cNvSpPr/>
          <p:nvPr/>
        </p:nvSpPr>
        <p:spPr>
          <a:xfrm>
            <a:off x="161639" y="6011582"/>
            <a:ext cx="3009578" cy="5247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Tranh màu bột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DD639B-859F-DF26-1D36-F2CFA168DEFE}"/>
              </a:ext>
            </a:extLst>
          </p:cNvPr>
          <p:cNvSpPr/>
          <p:nvPr/>
        </p:nvSpPr>
        <p:spPr>
          <a:xfrm>
            <a:off x="3959984" y="6011582"/>
            <a:ext cx="3199396" cy="5247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Tranh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nước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24457EBF-CA4E-922C-CF17-99F310438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84" y="3078646"/>
            <a:ext cx="3218592" cy="2738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BEEFF-6DB4-EB3E-D2CA-A5C91F7927F0}"/>
              </a:ext>
            </a:extLst>
          </p:cNvPr>
          <p:cNvSpPr/>
          <p:nvPr/>
        </p:nvSpPr>
        <p:spPr>
          <a:xfrm>
            <a:off x="7948147" y="6011582"/>
            <a:ext cx="2889195" cy="5247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Tranh màu sáp</a:t>
            </a: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101FCB8B-19C7-303C-FD4D-1306612EB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661" y="3078645"/>
            <a:ext cx="2957630" cy="273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773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8739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Single Corner Rectangle 10">
            <a:extLst>
              <a:ext uri="{FF2B5EF4-FFF2-40B4-BE49-F238E27FC236}">
                <a16:creationId xmlns:a16="http://schemas.microsoft.com/office/drawing/2014/main" id="{1583B696-03FF-342E-0CB7-69C4EB35423A}"/>
              </a:ext>
            </a:extLst>
          </p:cNvPr>
          <p:cNvSpPr/>
          <p:nvPr/>
        </p:nvSpPr>
        <p:spPr>
          <a:xfrm>
            <a:off x="25400" y="2038410"/>
            <a:ext cx="5964494" cy="8636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Nhiệm vụ 1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. Vẽ bằng màu sáp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74F0A6-B1F2-B71C-B9AE-07B4A154F1C9}"/>
              </a:ext>
            </a:extLst>
          </p:cNvPr>
          <p:cNvSpPr txBox="1"/>
          <p:nvPr/>
        </p:nvSpPr>
        <p:spPr>
          <a:xfrm>
            <a:off x="6131084" y="2936818"/>
            <a:ext cx="4272323" cy="400110"/>
          </a:xfrm>
          <a:prstGeom prst="rect">
            <a:avLst/>
          </a:prstGeom>
          <a:solidFill>
            <a:srgbClr val="FFFAF7"/>
          </a:solidFill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Quan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lời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câu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hỏi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615488-40DB-302E-54DD-60E9859FF4E0}"/>
              </a:ext>
            </a:extLst>
          </p:cNvPr>
          <p:cNvSpPr/>
          <p:nvPr/>
        </p:nvSpPr>
        <p:spPr>
          <a:xfrm>
            <a:off x="6227508" y="3429000"/>
            <a:ext cx="5964495" cy="4181979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bước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. </a:t>
            </a:r>
          </a:p>
          <a:p>
            <a:pPr marL="571500" indent="-571500" algn="just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Nhân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vật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gồm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ai?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Khung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xung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quanh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như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thế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?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sắc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được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sử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dụng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?</a:t>
            </a:r>
          </a:p>
          <a:p>
            <a:pPr marL="571500" indent="-571500" algn="just">
              <a:lnSpc>
                <a:spcPct val="150000"/>
              </a:lnSpc>
              <a:buClrTx/>
              <a:buFont typeface="Wingdings" pitchFamily="2" charset="2"/>
              <a:buChar char="Ø"/>
            </a:pP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  <a:p>
            <a:pPr marL="571500" indent="-571500" algn="just">
              <a:lnSpc>
                <a:spcPct val="150000"/>
              </a:lnSpc>
              <a:buClrTx/>
              <a:buFont typeface="Wingdings" pitchFamily="2" charset="2"/>
              <a:buChar char="Ø"/>
            </a:pP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  <a:p>
            <a:pPr marL="571500" indent="-571500" algn="just">
              <a:lnSpc>
                <a:spcPct val="150000"/>
              </a:lnSpc>
              <a:buClrTx/>
              <a:buFont typeface="Wingdings" pitchFamily="2" charset="2"/>
              <a:buChar char="Ø"/>
            </a:pP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  <a:p>
            <a:pPr marL="571500" indent="-571500" algn="just">
              <a:lnSpc>
                <a:spcPct val="150000"/>
              </a:lnSpc>
              <a:buClrTx/>
              <a:buFont typeface="Wingdings" pitchFamily="2" charset="2"/>
              <a:buChar char="Ø"/>
            </a:pP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  <a:p>
            <a:pPr algn="just">
              <a:lnSpc>
                <a:spcPct val="150000"/>
              </a:lnSpc>
              <a:buClrTx/>
            </a:pP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8A35FE97-78BB-581F-B57C-B1DC68F582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82" t="19259" r="3406" b="4445"/>
          <a:stretch/>
        </p:blipFill>
        <p:spPr>
          <a:xfrm>
            <a:off x="159097" y="3153956"/>
            <a:ext cx="5805397" cy="288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Single Corner Rectangle 10">
            <a:extLst>
              <a:ext uri="{FF2B5EF4-FFF2-40B4-BE49-F238E27FC236}">
                <a16:creationId xmlns:a16="http://schemas.microsoft.com/office/drawing/2014/main" id="{2F656587-7731-64C7-0DC5-4B32E4642328}"/>
              </a:ext>
            </a:extLst>
          </p:cNvPr>
          <p:cNvSpPr/>
          <p:nvPr/>
        </p:nvSpPr>
        <p:spPr>
          <a:xfrm>
            <a:off x="25400" y="2038410"/>
            <a:ext cx="5964494" cy="8636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Nhiệm vụ 1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. Vẽ bằng màu sáp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D4B4FD-B83F-A60A-3C56-EF4E7C66DD9C}"/>
              </a:ext>
            </a:extLst>
          </p:cNvPr>
          <p:cNvGrpSpPr/>
          <p:nvPr/>
        </p:nvGrpSpPr>
        <p:grpSpPr>
          <a:xfrm>
            <a:off x="6303237" y="2196751"/>
            <a:ext cx="3700700" cy="546918"/>
            <a:chOff x="10210800" y="1638300"/>
            <a:chExt cx="7232150" cy="914400"/>
          </a:xfrm>
        </p:grpSpPr>
        <p:sp>
          <p:nvSpPr>
            <p:cNvPr id="4" name="Pentagon 1">
              <a:extLst>
                <a:ext uri="{FF2B5EF4-FFF2-40B4-BE49-F238E27FC236}">
                  <a16:creationId xmlns:a16="http://schemas.microsoft.com/office/drawing/2014/main" id="{671C70CD-37DD-9641-80CC-E6BF67507D2A}"/>
                </a:ext>
              </a:extLst>
            </p:cNvPr>
            <p:cNvSpPr/>
            <p:nvPr/>
          </p:nvSpPr>
          <p:spPr>
            <a:xfrm>
              <a:off x="13639800" y="1638300"/>
              <a:ext cx="3803150" cy="914400"/>
            </a:xfrm>
            <a:prstGeom prst="homePlate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" name="Pentagon 13">
              <a:extLst>
                <a:ext uri="{FF2B5EF4-FFF2-40B4-BE49-F238E27FC236}">
                  <a16:creationId xmlns:a16="http://schemas.microsoft.com/office/drawing/2014/main" id="{CCDA7D52-A07B-B89D-60D2-F92F1BAC149E}"/>
                </a:ext>
              </a:extLst>
            </p:cNvPr>
            <p:cNvSpPr/>
            <p:nvPr/>
          </p:nvSpPr>
          <p:spPr>
            <a:xfrm flipH="1">
              <a:off x="10210800" y="1638300"/>
              <a:ext cx="3429000" cy="914400"/>
            </a:xfrm>
            <a:prstGeom prst="homePlate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D158CA9-0704-145B-0DB5-4B5BE7C8ED1D}"/>
                </a:ext>
              </a:extLst>
            </p:cNvPr>
            <p:cNvSpPr txBox="1"/>
            <p:nvPr/>
          </p:nvSpPr>
          <p:spPr>
            <a:xfrm>
              <a:off x="11211490" y="1710779"/>
              <a:ext cx="27430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Các bước vẽ tranh:</a:t>
              </a: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207263F9-715F-69DD-32BA-699C4525C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65" y="3356039"/>
            <a:ext cx="3318423" cy="248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84414D32-AD1A-A4DB-2501-525385A98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026" y="3279217"/>
            <a:ext cx="3412482" cy="24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D73D6467-02C0-EE9E-6ECA-9384E1E6F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105" y="3488183"/>
            <a:ext cx="3183465" cy="234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urved Up Arrow 4">
            <a:extLst>
              <a:ext uri="{FF2B5EF4-FFF2-40B4-BE49-F238E27FC236}">
                <a16:creationId xmlns:a16="http://schemas.microsoft.com/office/drawing/2014/main" id="{5CD5691F-6F46-5DC9-BD1C-832E173D350A}"/>
              </a:ext>
            </a:extLst>
          </p:cNvPr>
          <p:cNvSpPr/>
          <p:nvPr/>
        </p:nvSpPr>
        <p:spPr>
          <a:xfrm>
            <a:off x="3304906" y="6053846"/>
            <a:ext cx="1559666" cy="477864"/>
          </a:xfrm>
          <a:prstGeom prst="curvedUpArrow">
            <a:avLst/>
          </a:prstGeom>
          <a:solidFill>
            <a:srgbClr val="F79646">
              <a:lumMod val="75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Curved Up Arrow 16">
            <a:extLst>
              <a:ext uri="{FF2B5EF4-FFF2-40B4-BE49-F238E27FC236}">
                <a16:creationId xmlns:a16="http://schemas.microsoft.com/office/drawing/2014/main" id="{478E66E0-9ADA-8FB6-492E-1E596360D3D0}"/>
              </a:ext>
            </a:extLst>
          </p:cNvPr>
          <p:cNvSpPr/>
          <p:nvPr/>
        </p:nvSpPr>
        <p:spPr>
          <a:xfrm>
            <a:off x="7474569" y="6033780"/>
            <a:ext cx="1483435" cy="477864"/>
          </a:xfrm>
          <a:prstGeom prst="curvedUpArrow">
            <a:avLst/>
          </a:prstGeom>
          <a:solidFill>
            <a:srgbClr val="F79646">
              <a:lumMod val="75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D86612-F0CC-B97F-51C0-78AD210A8456}"/>
              </a:ext>
            </a:extLst>
          </p:cNvPr>
          <p:cNvSpPr txBox="1"/>
          <p:nvPr/>
        </p:nvSpPr>
        <p:spPr>
          <a:xfrm>
            <a:off x="377822" y="5894564"/>
            <a:ext cx="2785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chính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8635D9-275C-2226-0D4C-95EDA1D3FF9B}"/>
              </a:ext>
            </a:extLst>
          </p:cNvPr>
          <p:cNvSpPr txBox="1"/>
          <p:nvPr/>
        </p:nvSpPr>
        <p:spPr>
          <a:xfrm>
            <a:off x="4989354" y="5934382"/>
            <a:ext cx="2343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phụ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0A9D00-9B42-5A87-4531-6F18E27B5D49}"/>
              </a:ext>
            </a:extLst>
          </p:cNvPr>
          <p:cNvSpPr txBox="1"/>
          <p:nvPr/>
        </p:nvSpPr>
        <p:spPr>
          <a:xfrm>
            <a:off x="9368105" y="5934382"/>
            <a:ext cx="1757464" cy="400110"/>
          </a:xfrm>
          <a:prstGeom prst="rect">
            <a:avLst/>
          </a:prstGeom>
          <a:solidFill>
            <a:srgbClr val="FFFAF7"/>
          </a:solidFill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Tô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sáp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9973541" y="677936"/>
            <a:ext cx="2052286" cy="2065733"/>
            <a:chOff x="6734456" y="1026165"/>
            <a:chExt cx="2052286" cy="1905000"/>
          </a:xfrm>
        </p:grpSpPr>
        <p:pic>
          <p:nvPicPr>
            <p:cNvPr id="16" name="Picture 15" descr="Youtube PNG Free Images with Transparent Background - (410 Free Downloads)">
              <a:hlinkClick r:id="rId6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016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Single Corner Rectangle 10">
            <a:extLst>
              <a:ext uri="{FF2B5EF4-FFF2-40B4-BE49-F238E27FC236}">
                <a16:creationId xmlns:a16="http://schemas.microsoft.com/office/drawing/2014/main" id="{3772EE76-3D28-6908-4EFA-868C81FF12DC}"/>
              </a:ext>
            </a:extLst>
          </p:cNvPr>
          <p:cNvSpPr/>
          <p:nvPr/>
        </p:nvSpPr>
        <p:spPr>
          <a:xfrm>
            <a:off x="25400" y="2038410"/>
            <a:ext cx="5964494" cy="8636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Nhiệm vụ 1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. Vẽ bằng màu sáp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C48248-76CD-EC07-2D3B-C49884643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15" y="3027210"/>
            <a:ext cx="5305109" cy="3576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17669605-25CD-1CBE-D643-AAC97CABB437}"/>
              </a:ext>
            </a:extLst>
          </p:cNvPr>
          <p:cNvSpPr/>
          <p:nvPr/>
        </p:nvSpPr>
        <p:spPr>
          <a:xfrm>
            <a:off x="6836992" y="2976515"/>
            <a:ext cx="3757004" cy="904969"/>
          </a:xfrm>
          <a:prstGeom prst="roundRect">
            <a:avLst>
              <a:gd name="adj" fmla="val 27894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Nhân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vật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tranh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: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Bố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mẹ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con</a:t>
            </a:r>
          </a:p>
        </p:txBody>
      </p:sp>
      <p:sp>
        <p:nvSpPr>
          <p:cNvPr id="5" name="Rounded Rectangle 16">
            <a:extLst>
              <a:ext uri="{FF2B5EF4-FFF2-40B4-BE49-F238E27FC236}">
                <a16:creationId xmlns:a16="http://schemas.microsoft.com/office/drawing/2014/main" id="{7385D802-7799-CEBD-6D92-E2CAA4A0FEF7}"/>
              </a:ext>
            </a:extLst>
          </p:cNvPr>
          <p:cNvSpPr/>
          <p:nvPr/>
        </p:nvSpPr>
        <p:spPr>
          <a:xfrm>
            <a:off x="6836992" y="4033884"/>
            <a:ext cx="3757004" cy="15621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Khung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cảnh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xung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quanh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: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nhiều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cây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cối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hoa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lá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mặt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trời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chú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chim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bay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lượn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….</a:t>
            </a:r>
          </a:p>
        </p:txBody>
      </p:sp>
      <p:sp>
        <p:nvSpPr>
          <p:cNvPr id="6" name="Rounded Rectangle 17">
            <a:extLst>
              <a:ext uri="{FF2B5EF4-FFF2-40B4-BE49-F238E27FC236}">
                <a16:creationId xmlns:a16="http://schemas.microsoft.com/office/drawing/2014/main" id="{BA58F23E-FDD0-C9B6-9322-574D32804106}"/>
              </a:ext>
            </a:extLst>
          </p:cNvPr>
          <p:cNvSpPr/>
          <p:nvPr/>
        </p:nvSpPr>
        <p:spPr>
          <a:xfrm>
            <a:off x="6859053" y="5748384"/>
            <a:ext cx="3757004" cy="645095"/>
          </a:xfrm>
          <a:prstGeom prst="roundRect">
            <a:avLst>
              <a:gd name="adj" fmla="val 24542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Màu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sắc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tươi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sáng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90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9AA3E1-8A70-E0FC-7602-639794663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92"/>
          <a:stretch/>
        </p:blipFill>
        <p:spPr>
          <a:xfrm>
            <a:off x="2403209" y="2964634"/>
            <a:ext cx="5419991" cy="3818004"/>
          </a:xfrm>
          <a:prstGeom prst="rect">
            <a:avLst/>
          </a:prstGeom>
        </p:spPr>
      </p:pic>
      <p:sp>
        <p:nvSpPr>
          <p:cNvPr id="3" name="Snip Single Corner Rectangle 10">
            <a:extLst>
              <a:ext uri="{FF2B5EF4-FFF2-40B4-BE49-F238E27FC236}">
                <a16:creationId xmlns:a16="http://schemas.microsoft.com/office/drawing/2014/main" id="{03C75A08-33B5-C7C6-7823-B2981F4D6549}"/>
              </a:ext>
            </a:extLst>
          </p:cNvPr>
          <p:cNvSpPr/>
          <p:nvPr/>
        </p:nvSpPr>
        <p:spPr>
          <a:xfrm>
            <a:off x="25400" y="2038410"/>
            <a:ext cx="5964494" cy="8636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en-US" sz="2400" b="1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Nhiệm</a:t>
            </a:r>
            <a:r>
              <a:rPr lang="en-US" sz="2400" b="1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vụ</a:t>
            </a:r>
            <a:r>
              <a:rPr lang="en-US" sz="2400" b="1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2.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goát</a:t>
            </a:r>
            <a:endParaRPr lang="en-US" sz="2400" kern="1200" dirty="0">
              <a:solidFill>
                <a:srgbClr val="4BACC6">
                  <a:lumMod val="50000"/>
                </a:srgbClr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3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Single Corner Rectangle 10">
            <a:extLst>
              <a:ext uri="{FF2B5EF4-FFF2-40B4-BE49-F238E27FC236}">
                <a16:creationId xmlns:a16="http://schemas.microsoft.com/office/drawing/2014/main" id="{1512FD7D-EEB7-E85E-48F0-B7600CD45E23}"/>
              </a:ext>
            </a:extLst>
          </p:cNvPr>
          <p:cNvSpPr/>
          <p:nvPr/>
        </p:nvSpPr>
        <p:spPr>
          <a:xfrm>
            <a:off x="25400" y="2038410"/>
            <a:ext cx="5964494" cy="8636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en-US" sz="2400" b="1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Nhiệm</a:t>
            </a:r>
            <a:r>
              <a:rPr lang="en-US" sz="2400" b="1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vụ</a:t>
            </a:r>
            <a:r>
              <a:rPr lang="en-US" sz="2400" b="1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2.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goát</a:t>
            </a:r>
            <a:endParaRPr lang="en-US" sz="2400" kern="1200" dirty="0">
              <a:solidFill>
                <a:srgbClr val="4BACC6">
                  <a:lumMod val="50000"/>
                </a:srgbClr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36E043-9AFC-7FF0-C105-1091DA56A461}"/>
              </a:ext>
            </a:extLst>
          </p:cNvPr>
          <p:cNvSpPr txBox="1"/>
          <p:nvPr/>
        </p:nvSpPr>
        <p:spPr>
          <a:xfrm>
            <a:off x="25400" y="3102859"/>
            <a:ext cx="4506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UTM Avo" panose="02040603050506020204" pitchFamily="18" charset="0"/>
                <a:cs typeface="Arial" pitchFamily="34" charset="0"/>
              </a:rPr>
              <a:t>Quan sát tranh và trả lời câu hỏi: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D9E8D8-15C2-5C23-C0AA-6193CC113708}"/>
              </a:ext>
            </a:extLst>
          </p:cNvPr>
          <p:cNvSpPr/>
          <p:nvPr/>
        </p:nvSpPr>
        <p:spPr>
          <a:xfrm>
            <a:off x="395612" y="3429000"/>
            <a:ext cx="8674815" cy="2352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vi-VN" sz="2000" i="1" dirty="0">
                <a:latin typeface="UTM Avo" panose="02040603050506020204" pitchFamily="18" charset="0"/>
                <a:cs typeface="Arial" pitchFamily="34" charset="0"/>
              </a:rPr>
              <a:t>Cách thực hành.</a:t>
            </a:r>
          </a:p>
          <a:p>
            <a:pPr marL="571500" indent="-5715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vi-VN" sz="2000" i="1" dirty="0">
                <a:latin typeface="UTM Avo" panose="02040603050506020204" pitchFamily="18" charset="0"/>
                <a:cs typeface="Arial" pitchFamily="34" charset="0"/>
              </a:rPr>
              <a:t>Tranh vẽ cảnh sinh hoạt gì? Chi tiết nào giúp em nhận ra cảnh sinh hoạt đó?</a:t>
            </a:r>
          </a:p>
          <a:p>
            <a:pPr marL="571500" indent="-5715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vi-VN" sz="2000" i="1" dirty="0">
                <a:latin typeface="UTM Avo" panose="02040603050506020204" pitchFamily="18" charset="0"/>
                <a:cs typeface="Arial" pitchFamily="34" charset="0"/>
              </a:rPr>
              <a:t>Tranh vẽ những thành viên nào trong gia đình?</a:t>
            </a:r>
          </a:p>
          <a:p>
            <a:pPr marL="571500" indent="-5715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vi-VN" sz="2000" i="1" dirty="0">
                <a:latin typeface="UTM Avo" panose="02040603050506020204" pitchFamily="18" charset="0"/>
                <a:cs typeface="Arial" pitchFamily="34" charset="0"/>
              </a:rPr>
              <a:t>Các hình ảnh chính, phụ trong tranh gợi cho em liên tưởng đến mùa nào trong năm?</a:t>
            </a:r>
          </a:p>
        </p:txBody>
      </p:sp>
    </p:spTree>
    <p:extLst>
      <p:ext uri="{BB962C8B-B14F-4D97-AF65-F5344CB8AC3E}">
        <p14:creationId xmlns:p14="http://schemas.microsoft.com/office/powerpoint/2010/main" val="29233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Single Corner Rectangle 10">
            <a:extLst>
              <a:ext uri="{FF2B5EF4-FFF2-40B4-BE49-F238E27FC236}">
                <a16:creationId xmlns:a16="http://schemas.microsoft.com/office/drawing/2014/main" id="{C73DD69A-5BB4-DC95-02BB-A1D7597648BF}"/>
              </a:ext>
            </a:extLst>
          </p:cNvPr>
          <p:cNvSpPr/>
          <p:nvPr/>
        </p:nvSpPr>
        <p:spPr>
          <a:xfrm>
            <a:off x="25400" y="2038410"/>
            <a:ext cx="5964494" cy="8636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en-US" sz="2400" b="1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Nhiệm</a:t>
            </a:r>
            <a:r>
              <a:rPr lang="en-US" sz="2400" b="1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vụ</a:t>
            </a:r>
            <a:r>
              <a:rPr lang="en-US" sz="2400" b="1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2.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goát</a:t>
            </a:r>
            <a:endParaRPr lang="en-US" sz="2400" kern="1200" dirty="0">
              <a:solidFill>
                <a:srgbClr val="4BACC6">
                  <a:lumMod val="50000"/>
                </a:srgbClr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E752DD-AA89-144A-D4FD-2C6A68D4C341}"/>
              </a:ext>
            </a:extLst>
          </p:cNvPr>
          <p:cNvSpPr txBox="1"/>
          <p:nvPr/>
        </p:nvSpPr>
        <p:spPr>
          <a:xfrm>
            <a:off x="896690" y="5926045"/>
            <a:ext cx="2654545" cy="494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ảnh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chính</a:t>
            </a: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B1041F9-DEEB-D171-5109-313BADDC9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06" y="3147714"/>
            <a:ext cx="3669715" cy="2531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D95CD9C2-4E6A-9414-E992-A79AA84F9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113" y="3143797"/>
            <a:ext cx="3575834" cy="2531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51E897-90F2-D1EE-9EB5-21B56264CA7A}"/>
              </a:ext>
            </a:extLst>
          </p:cNvPr>
          <p:cNvSpPr txBox="1"/>
          <p:nvPr/>
        </p:nvSpPr>
        <p:spPr>
          <a:xfrm>
            <a:off x="5826559" y="5777910"/>
            <a:ext cx="2959351" cy="955774"/>
          </a:xfrm>
          <a:prstGeom prst="rect">
            <a:avLst/>
          </a:prstGeom>
          <a:solidFill>
            <a:srgbClr val="FFFAF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Tô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cho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tường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gạch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nền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nhà</a:t>
            </a: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7" name="Curved Up Arrow 21">
            <a:extLst>
              <a:ext uri="{FF2B5EF4-FFF2-40B4-BE49-F238E27FC236}">
                <a16:creationId xmlns:a16="http://schemas.microsoft.com/office/drawing/2014/main" id="{2C2AD960-8470-7AD7-ABA6-0CA536A0A1B7}"/>
              </a:ext>
            </a:extLst>
          </p:cNvPr>
          <p:cNvSpPr/>
          <p:nvPr/>
        </p:nvSpPr>
        <p:spPr>
          <a:xfrm>
            <a:off x="4058821" y="5777910"/>
            <a:ext cx="1767738" cy="612150"/>
          </a:xfrm>
          <a:prstGeom prst="curvedUpArrow">
            <a:avLst/>
          </a:prstGeom>
          <a:solidFill>
            <a:srgbClr val="F79646">
              <a:lumMod val="75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946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C63EF38-2206-7617-15E9-A807D01A0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23" y="3143796"/>
            <a:ext cx="3575834" cy="255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1BEC57C5-45A7-5B0B-B87C-A0F44D92F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14" y="3143797"/>
            <a:ext cx="3523310" cy="255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nip Single Corner Rectangle 10">
            <a:extLst>
              <a:ext uri="{FF2B5EF4-FFF2-40B4-BE49-F238E27FC236}">
                <a16:creationId xmlns:a16="http://schemas.microsoft.com/office/drawing/2014/main" id="{08B99482-DC0A-6C13-24F2-BE77A5933F42}"/>
              </a:ext>
            </a:extLst>
          </p:cNvPr>
          <p:cNvSpPr/>
          <p:nvPr/>
        </p:nvSpPr>
        <p:spPr>
          <a:xfrm>
            <a:off x="25400" y="2038410"/>
            <a:ext cx="5964494" cy="8636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en-US" sz="2400" b="1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Nhiệm</a:t>
            </a:r>
            <a:r>
              <a:rPr lang="en-US" sz="2400" b="1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vụ</a:t>
            </a:r>
            <a:r>
              <a:rPr lang="en-US" sz="2400" b="1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2.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lang="en-US" sz="2400" kern="1200" dirty="0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solidFill>
                  <a:srgbClr val="4BACC6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goát</a:t>
            </a:r>
            <a:endParaRPr lang="en-US" sz="2400" kern="1200" dirty="0">
              <a:solidFill>
                <a:srgbClr val="4BACC6">
                  <a:lumMod val="50000"/>
                </a:srgbClr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0A5FC9-6071-8C9F-E5F6-D1A846725F0F}"/>
              </a:ext>
            </a:extLst>
          </p:cNvPr>
          <p:cNvSpPr txBox="1"/>
          <p:nvPr/>
        </p:nvSpPr>
        <p:spPr>
          <a:xfrm>
            <a:off x="308610" y="5818701"/>
            <a:ext cx="3950987" cy="494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Vẽ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tô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màu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ảnh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phụ</a:t>
            </a:r>
            <a:endParaRPr lang="en-US" sz="2000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935E9-E3CE-9407-8C95-4CC62B23BC59}"/>
              </a:ext>
            </a:extLst>
          </p:cNvPr>
          <p:cNvSpPr txBox="1"/>
          <p:nvPr/>
        </p:nvSpPr>
        <p:spPr>
          <a:xfrm>
            <a:off x="6096000" y="5811842"/>
            <a:ext cx="2536667" cy="955774"/>
          </a:xfrm>
          <a:prstGeom prst="rect">
            <a:avLst/>
          </a:prstGeom>
          <a:solidFill>
            <a:srgbClr val="FFFAF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latin typeface="UTM Avo" panose="02040603050506020204" pitchFamily="18" charset="0"/>
                <a:cs typeface="Arial" pitchFamily="34" charset="0"/>
              </a:rPr>
              <a:t>Tô màu hoàn thiện tranh</a:t>
            </a:r>
          </a:p>
        </p:txBody>
      </p:sp>
      <p:sp>
        <p:nvSpPr>
          <p:cNvPr id="7" name="Curved Up Arrow 24">
            <a:extLst>
              <a:ext uri="{FF2B5EF4-FFF2-40B4-BE49-F238E27FC236}">
                <a16:creationId xmlns:a16="http://schemas.microsoft.com/office/drawing/2014/main" id="{5F10C33C-F9AE-B794-DD50-8265649FE436}"/>
              </a:ext>
            </a:extLst>
          </p:cNvPr>
          <p:cNvSpPr/>
          <p:nvPr/>
        </p:nvSpPr>
        <p:spPr>
          <a:xfrm>
            <a:off x="4067657" y="5945465"/>
            <a:ext cx="1597041" cy="652054"/>
          </a:xfrm>
          <a:prstGeom prst="curvedUp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9973541" y="677936"/>
            <a:ext cx="2052286" cy="2065733"/>
            <a:chOff x="6734456" y="1026165"/>
            <a:chExt cx="2052286" cy="1905000"/>
          </a:xfrm>
        </p:grpSpPr>
        <p:pic>
          <p:nvPicPr>
            <p:cNvPr id="9" name="Picture 8" descr="Youtube PNG Free Images with Transparent Background - (410 Free Downloads)">
              <a:hlinkClick r:id="rId5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902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8F0CA01-5947-59B7-AB9D-C67331426EC1}"/>
              </a:ext>
            </a:extLst>
          </p:cNvPr>
          <p:cNvGrpSpPr/>
          <p:nvPr/>
        </p:nvGrpSpPr>
        <p:grpSpPr>
          <a:xfrm>
            <a:off x="5366483" y="1316469"/>
            <a:ext cx="6552675" cy="1341151"/>
            <a:chOff x="304801" y="342901"/>
            <a:chExt cx="17449801" cy="266700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04F35DF-C019-1514-7555-E796989E1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6250710" y="-5603008"/>
              <a:ext cx="2667001" cy="14558820"/>
            </a:xfrm>
            <a:prstGeom prst="rect">
              <a:avLst/>
            </a:prstGeom>
          </p:spPr>
        </p:pic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2AF981F1-6255-3BBC-3083-157BD28A8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 flipV="1">
              <a:off x="10831632" y="-4240327"/>
              <a:ext cx="2339737" cy="1150620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70CE21-6E7F-80B4-A7EF-9E58A6C522A7}"/>
                </a:ext>
              </a:extLst>
            </p:cNvPr>
            <p:cNvSpPr/>
            <p:nvPr/>
          </p:nvSpPr>
          <p:spPr>
            <a:xfrm>
              <a:off x="1516625" y="660879"/>
              <a:ext cx="15621001" cy="488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Tx/>
                <a:buFontTx/>
                <a:buNone/>
              </a:pP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Tranh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vẽ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cảnh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sinh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hoạt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gì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? Chi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tiết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nào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giúp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em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nhận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ra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cảnh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sinh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hoạt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đó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?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8B9F56E-1BA1-CF15-5FBC-BB9D2FE4F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81" y="2095500"/>
            <a:ext cx="5312663" cy="3854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62D979A-3C34-4480-8300-D4981EA2D18A}"/>
              </a:ext>
            </a:extLst>
          </p:cNvPr>
          <p:cNvSpPr/>
          <p:nvPr/>
        </p:nvSpPr>
        <p:spPr>
          <a:xfrm>
            <a:off x="6129779" y="3316620"/>
            <a:ext cx="5249458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Tranh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cảnh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sinh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hoạt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ngày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Tết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của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gia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đình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. Chi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tiết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cây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đào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đĩa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bánh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kẹo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giúp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nhận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ra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cảnh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sinh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hoạt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đó</a:t>
            </a:r>
            <a:r>
              <a:rPr lang="en-US" sz="2000" kern="1200" dirty="0">
                <a:solidFill>
                  <a:prstClr val="black"/>
                </a:solidFill>
                <a:highlight>
                  <a:srgbClr val="FFFAF7"/>
                </a:highlight>
                <a:latin typeface="UTM Avo" panose="02040603050506020204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8" name="Down Arrow 14">
            <a:extLst>
              <a:ext uri="{FF2B5EF4-FFF2-40B4-BE49-F238E27FC236}">
                <a16:creationId xmlns:a16="http://schemas.microsoft.com/office/drawing/2014/main" id="{6B636A1E-F329-EE15-8037-516ABCD0D8C0}"/>
              </a:ext>
            </a:extLst>
          </p:cNvPr>
          <p:cNvSpPr/>
          <p:nvPr/>
        </p:nvSpPr>
        <p:spPr>
          <a:xfrm>
            <a:off x="8364754" y="2738915"/>
            <a:ext cx="779507" cy="552541"/>
          </a:xfrm>
          <a:prstGeom prst="down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19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A22B6E0-343A-9351-7344-88EC1AF2C98C}"/>
              </a:ext>
            </a:extLst>
          </p:cNvPr>
          <p:cNvGrpSpPr/>
          <p:nvPr/>
        </p:nvGrpSpPr>
        <p:grpSpPr>
          <a:xfrm>
            <a:off x="5749158" y="1095492"/>
            <a:ext cx="4908339" cy="1502492"/>
            <a:chOff x="304801" y="342902"/>
            <a:chExt cx="17449798" cy="211461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DB19DFC-D2CF-A7AA-D9C7-1049B23E7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6526903" y="-5879200"/>
              <a:ext cx="2114615" cy="14558820"/>
            </a:xfrm>
            <a:prstGeom prst="rect">
              <a:avLst/>
            </a:prstGeom>
          </p:spPr>
        </p:pic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A3946BC8-D398-1E93-6256-D24D286E0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 flipV="1">
              <a:off x="10944195" y="-4352889"/>
              <a:ext cx="2114607" cy="115062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9FC37C-0963-EE2B-23D2-AAF8A17DDD32}"/>
                </a:ext>
              </a:extLst>
            </p:cNvPr>
            <p:cNvSpPr/>
            <p:nvPr/>
          </p:nvSpPr>
          <p:spPr>
            <a:xfrm>
              <a:off x="1496960" y="766204"/>
              <a:ext cx="15620999" cy="9825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Tx/>
                <a:buFontTx/>
                <a:buNone/>
              </a:pP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Tranh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vẽ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những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thành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viên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nào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trong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gia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đình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?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4B190AC-6E1B-3F00-2912-A40C13CE4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450" y="2792649"/>
            <a:ext cx="5673968" cy="34952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2CE9542-3705-CB07-26C4-6A8D7DC17A9B}"/>
              </a:ext>
            </a:extLst>
          </p:cNvPr>
          <p:cNvSpPr/>
          <p:nvPr/>
        </p:nvSpPr>
        <p:spPr>
          <a:xfrm>
            <a:off x="1958483" y="4360797"/>
            <a:ext cx="1088835" cy="1089833"/>
          </a:xfrm>
          <a:prstGeom prst="ellipse">
            <a:avLst/>
          </a:prstGeom>
          <a:solidFill>
            <a:srgbClr val="F79646">
              <a:lumMod val="75000"/>
            </a:srgbClr>
          </a:solidFill>
          <a:ln w="57150" cap="flat" cmpd="sng" algn="ctr">
            <a:solidFill>
              <a:schemeClr val="accent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Ông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FADCDFF-914E-6C7D-A2DB-D4A6C6967789}"/>
              </a:ext>
            </a:extLst>
          </p:cNvPr>
          <p:cNvSpPr/>
          <p:nvPr/>
        </p:nvSpPr>
        <p:spPr>
          <a:xfrm>
            <a:off x="4419599" y="2207968"/>
            <a:ext cx="1088835" cy="1089833"/>
          </a:xfrm>
          <a:prstGeom prst="ellipse">
            <a:avLst/>
          </a:prstGeom>
          <a:solidFill>
            <a:srgbClr val="F79646">
              <a:lumMod val="75000"/>
            </a:srgbClr>
          </a:solidFill>
          <a:ln w="57150" cap="flat" cmpd="sng" algn="ctr">
            <a:solidFill>
              <a:schemeClr val="accent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Bố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4985D61-9EB3-5573-12E2-DB5D7F308B68}"/>
              </a:ext>
            </a:extLst>
          </p:cNvPr>
          <p:cNvSpPr/>
          <p:nvPr/>
        </p:nvSpPr>
        <p:spPr>
          <a:xfrm>
            <a:off x="7256583" y="4318541"/>
            <a:ext cx="1088835" cy="1089833"/>
          </a:xfrm>
          <a:prstGeom prst="ellipse">
            <a:avLst/>
          </a:prstGeom>
          <a:solidFill>
            <a:srgbClr val="F79646">
              <a:lumMod val="75000"/>
            </a:srgbClr>
          </a:solidFill>
          <a:ln w="57150" cap="flat" cmpd="sng" algn="ctr">
            <a:solidFill>
              <a:schemeClr val="accent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Mẹ</a:t>
            </a:r>
          </a:p>
        </p:txBody>
      </p:sp>
    </p:spTree>
    <p:extLst>
      <p:ext uri="{BB962C8B-B14F-4D97-AF65-F5344CB8AC3E}">
        <p14:creationId xmlns:p14="http://schemas.microsoft.com/office/powerpoint/2010/main" val="117990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2AA6C60-1F41-8C70-8EB7-87E17F30F382}"/>
              </a:ext>
            </a:extLst>
          </p:cNvPr>
          <p:cNvGrpSpPr/>
          <p:nvPr/>
        </p:nvGrpSpPr>
        <p:grpSpPr>
          <a:xfrm>
            <a:off x="5366483" y="1316469"/>
            <a:ext cx="6552675" cy="1341151"/>
            <a:chOff x="304801" y="342901"/>
            <a:chExt cx="17449801" cy="266700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1B64C76-AD82-9B6A-9296-BCB31F082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6250710" y="-5603008"/>
              <a:ext cx="2667001" cy="14558820"/>
            </a:xfrm>
            <a:prstGeom prst="rect">
              <a:avLst/>
            </a:prstGeom>
          </p:spPr>
        </p:pic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727D2B54-E66D-F0CA-078F-65AEDFC21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 flipV="1">
              <a:off x="10831632" y="-4240327"/>
              <a:ext cx="2339737" cy="1150620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32A40C-DB42-C9B8-9773-2A8CAD1CEB86}"/>
                </a:ext>
              </a:extLst>
            </p:cNvPr>
            <p:cNvSpPr/>
            <p:nvPr/>
          </p:nvSpPr>
          <p:spPr>
            <a:xfrm>
              <a:off x="1516625" y="660879"/>
              <a:ext cx="15621001" cy="488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Tx/>
                <a:buFontTx/>
                <a:buNone/>
              </a:pP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Tranh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vẽ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cảnh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sinh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hoạt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gì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? Chi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tiết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nào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giúp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em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nhận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ra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cảnh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sinh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hoạt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lang="en-US" sz="2000" kern="1200" dirty="0" err="1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đó</a:t>
              </a:r>
              <a:r>
                <a:rPr lang="en-US" sz="2000" kern="1200" dirty="0">
                  <a:solidFill>
                    <a:prstClr val="white"/>
                  </a:solidFill>
                  <a:latin typeface="UTM Avo" panose="02040603050506020204" pitchFamily="18" charset="0"/>
                  <a:ea typeface="+mn-ea"/>
                  <a:cs typeface="Arial" pitchFamily="34" charset="0"/>
                </a:rPr>
                <a:t>?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2E03DFD-6ADF-1BB5-4FB6-A705385B6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81" y="2095500"/>
            <a:ext cx="5312663" cy="3854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494168-E481-B2CC-6607-DCB51122CC92}"/>
              </a:ext>
            </a:extLst>
          </p:cNvPr>
          <p:cNvSpPr/>
          <p:nvPr/>
        </p:nvSpPr>
        <p:spPr>
          <a:xfrm>
            <a:off x="6129779" y="3316620"/>
            <a:ext cx="5249458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Các hình ảnh chính và phụ trong tranh gợi cho em liên tưởng đến </a:t>
            </a:r>
            <a:r>
              <a:rPr lang="vi-VN" sz="20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mùa xuân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trong năm. </a:t>
            </a:r>
          </a:p>
        </p:txBody>
      </p:sp>
      <p:sp>
        <p:nvSpPr>
          <p:cNvPr id="8" name="Down Arrow 14">
            <a:extLst>
              <a:ext uri="{FF2B5EF4-FFF2-40B4-BE49-F238E27FC236}">
                <a16:creationId xmlns:a16="http://schemas.microsoft.com/office/drawing/2014/main" id="{2953C1F4-2EAB-F20E-EB5D-83BED1305B77}"/>
              </a:ext>
            </a:extLst>
          </p:cNvPr>
          <p:cNvSpPr/>
          <p:nvPr/>
        </p:nvSpPr>
        <p:spPr>
          <a:xfrm>
            <a:off x="8364754" y="2738915"/>
            <a:ext cx="779507" cy="552541"/>
          </a:xfrm>
          <a:prstGeom prst="downArrow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40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441D03B-0413-DA77-7BDA-E361057822AC}"/>
              </a:ext>
            </a:extLst>
          </p:cNvPr>
          <p:cNvSpPr txBox="1"/>
          <p:nvPr/>
        </p:nvSpPr>
        <p:spPr>
          <a:xfrm>
            <a:off x="723437" y="1865775"/>
            <a:ext cx="1772551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u="sng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TỔNG KẾT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05415-5C88-1F6E-7269-E5282562531E}"/>
              </a:ext>
            </a:extLst>
          </p:cNvPr>
          <p:cNvSpPr txBox="1"/>
          <p:nvPr/>
        </p:nvSpPr>
        <p:spPr>
          <a:xfrm>
            <a:off x="723437" y="2403286"/>
            <a:ext cx="5225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ta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cần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thực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hiện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bước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</a:p>
        </p:txBody>
      </p:sp>
      <p:sp>
        <p:nvSpPr>
          <p:cNvPr id="4" name="Plaque 3">
            <a:extLst>
              <a:ext uri="{FF2B5EF4-FFF2-40B4-BE49-F238E27FC236}">
                <a16:creationId xmlns:a16="http://schemas.microsoft.com/office/drawing/2014/main" id="{33CB874F-628F-F7A9-ED2F-1AA2665B8791}"/>
              </a:ext>
            </a:extLst>
          </p:cNvPr>
          <p:cNvSpPr/>
          <p:nvPr/>
        </p:nvSpPr>
        <p:spPr>
          <a:xfrm>
            <a:off x="2647047" y="3086101"/>
            <a:ext cx="5715923" cy="889724"/>
          </a:xfrm>
          <a:prstGeom prst="plaque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Bước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: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nhân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vật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chính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5" name="Plaque 4">
            <a:extLst>
              <a:ext uri="{FF2B5EF4-FFF2-40B4-BE49-F238E27FC236}">
                <a16:creationId xmlns:a16="http://schemas.microsoft.com/office/drawing/2014/main" id="{099B954A-0305-141E-A970-2F54E1D0B76F}"/>
              </a:ext>
            </a:extLst>
          </p:cNvPr>
          <p:cNvSpPr/>
          <p:nvPr/>
        </p:nvSpPr>
        <p:spPr>
          <a:xfrm>
            <a:off x="2639323" y="4141126"/>
            <a:ext cx="5715923" cy="889724"/>
          </a:xfrm>
          <a:prstGeom prst="plaque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vi-VN" sz="20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Bước 2: </a:t>
            </a:r>
            <a:r>
              <a:rPr lang="vi-VN" sz="2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Vẽ các chi tiết phụ. </a:t>
            </a:r>
          </a:p>
        </p:txBody>
      </p:sp>
      <p:sp>
        <p:nvSpPr>
          <p:cNvPr id="6" name="Plaque 5">
            <a:extLst>
              <a:ext uri="{FF2B5EF4-FFF2-40B4-BE49-F238E27FC236}">
                <a16:creationId xmlns:a16="http://schemas.microsoft.com/office/drawing/2014/main" id="{4E0A9679-E0DD-3E3F-269D-87BDD5607923}"/>
              </a:ext>
            </a:extLst>
          </p:cNvPr>
          <p:cNvSpPr/>
          <p:nvPr/>
        </p:nvSpPr>
        <p:spPr>
          <a:xfrm>
            <a:off x="2639322" y="5196151"/>
            <a:ext cx="5715923" cy="934220"/>
          </a:xfrm>
          <a:prstGeom prst="plaque">
            <a:avLst/>
          </a:prstGeom>
          <a:solidFill>
            <a:srgbClr val="F79646">
              <a:lumMod val="75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Bước 3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: Vẽ màu và hoàn thiện sản phẩm.</a:t>
            </a:r>
          </a:p>
        </p:txBody>
      </p:sp>
    </p:spTree>
    <p:extLst>
      <p:ext uri="{BB962C8B-B14F-4D97-AF65-F5344CB8AC3E}">
        <p14:creationId xmlns:p14="http://schemas.microsoft.com/office/powerpoint/2010/main" val="96476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4EDB2F-F62A-25A7-4AB2-50C75C2730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4795" y="2095500"/>
            <a:ext cx="4288223" cy="3226354"/>
          </a:xfrm>
          <a:prstGeom prst="rect">
            <a:avLst/>
          </a:prstGeom>
        </p:spPr>
      </p:pic>
      <p:sp>
        <p:nvSpPr>
          <p:cNvPr id="3" name="Rounded Rectangle 12">
            <a:extLst>
              <a:ext uri="{FF2B5EF4-FFF2-40B4-BE49-F238E27FC236}">
                <a16:creationId xmlns:a16="http://schemas.microsoft.com/office/drawing/2014/main" id="{04C71360-9015-AFBB-3B2C-2E40A918D12D}"/>
              </a:ext>
            </a:extLst>
          </p:cNvPr>
          <p:cNvSpPr/>
          <p:nvPr/>
        </p:nvSpPr>
        <p:spPr>
          <a:xfrm>
            <a:off x="846301" y="5612360"/>
            <a:ext cx="3205209" cy="60796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Hoạt động nhóm</a:t>
            </a:r>
          </a:p>
        </p:txBody>
      </p:sp>
      <p:sp>
        <p:nvSpPr>
          <p:cNvPr id="4" name="Rounded Rectangle 13">
            <a:extLst>
              <a:ext uri="{FF2B5EF4-FFF2-40B4-BE49-F238E27FC236}">
                <a16:creationId xmlns:a16="http://schemas.microsoft.com/office/drawing/2014/main" id="{A1BC6901-B0E1-C19D-BC74-51A0E6CD017E}"/>
              </a:ext>
            </a:extLst>
          </p:cNvPr>
          <p:cNvSpPr/>
          <p:nvPr/>
        </p:nvSpPr>
        <p:spPr>
          <a:xfrm>
            <a:off x="5157951" y="2095500"/>
            <a:ext cx="4112172" cy="1465152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en-US" sz="2000" kern="1200">
                <a:solidFill>
                  <a:srgbClr val="1F497D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+mn-cs"/>
              </a:rPr>
              <a:t>Sử dụng màu sáp hoặc màu goát để vẽ tranh đề tài sinh hoạt gia đình em yêu thích.</a:t>
            </a:r>
          </a:p>
        </p:txBody>
      </p:sp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A2ED9A5A-DEB5-F7F7-F96B-672CD1731C31}"/>
              </a:ext>
            </a:extLst>
          </p:cNvPr>
          <p:cNvSpPr/>
          <p:nvPr/>
        </p:nvSpPr>
        <p:spPr>
          <a:xfrm>
            <a:off x="5157951" y="3770473"/>
            <a:ext cx="4112172" cy="2145871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vi-VN" sz="2000" kern="1200">
                <a:solidFill>
                  <a:srgbClr val="1F497D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+mn-cs"/>
              </a:rPr>
              <a:t>Chia sẻ với bạn về ý tưởng thực hành của mình nêu câu hỏi/tham khảo ý tưởng, cách thực hành của bạn</a:t>
            </a:r>
            <a:endParaRPr lang="vi-VN" sz="2000" kern="1200" dirty="0">
              <a:solidFill>
                <a:srgbClr val="1F497D">
                  <a:lumMod val="50000"/>
                </a:srgbClr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72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56811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8358958-F9A4-2F30-B585-F20C502B35C8}"/>
              </a:ext>
            </a:extLst>
          </p:cNvPr>
          <p:cNvSpPr/>
          <p:nvPr/>
        </p:nvSpPr>
        <p:spPr>
          <a:xfrm>
            <a:off x="2124683" y="2017010"/>
            <a:ext cx="6850993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 vẽ hoạt động nào của gia đình?</a:t>
            </a: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Trình bày cách tạo sản phẩm. </a:t>
            </a: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 ảnh, chi tiết nào em thích nhất? Vì sao?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41A5E7-F20B-A843-300F-DB2B6C45D6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24683" y="3849720"/>
            <a:ext cx="5229428" cy="286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9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56811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8D7CAF4-8C2E-E94A-33E5-2DE9F90FE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948" y="2762656"/>
            <a:ext cx="4817913" cy="3803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63E4ED-600A-D704-4EEB-C9A2AE783E3A}"/>
              </a:ext>
            </a:extLst>
          </p:cNvPr>
          <p:cNvSpPr/>
          <p:nvPr/>
        </p:nvSpPr>
        <p:spPr>
          <a:xfrm>
            <a:off x="739303" y="1930027"/>
            <a:ext cx="3307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Quan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sát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ảnh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183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AB3603-AE2C-C16A-CE7E-20FBDEE1B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141" y="2608641"/>
            <a:ext cx="4319080" cy="401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F2FD4D1-B65D-2586-BF7B-883C81A24278}"/>
              </a:ext>
            </a:extLst>
          </p:cNvPr>
          <p:cNvSpPr/>
          <p:nvPr/>
        </p:nvSpPr>
        <p:spPr>
          <a:xfrm>
            <a:off x="910477" y="1938133"/>
            <a:ext cx="34243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bước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thực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hiện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</a:p>
        </p:txBody>
      </p:sp>
      <p:sp>
        <p:nvSpPr>
          <p:cNvPr id="5" name="Snip Diagonal Corner Rectangle 4">
            <a:extLst>
              <a:ext uri="{FF2B5EF4-FFF2-40B4-BE49-F238E27FC236}">
                <a16:creationId xmlns:a16="http://schemas.microsoft.com/office/drawing/2014/main" id="{A294BFE5-3AB6-4F13-DE33-57D11573953A}"/>
              </a:ext>
            </a:extLst>
          </p:cNvPr>
          <p:cNvSpPr/>
          <p:nvPr/>
        </p:nvSpPr>
        <p:spPr>
          <a:xfrm>
            <a:off x="6232187" y="2829092"/>
            <a:ext cx="1619743" cy="644030"/>
          </a:xfrm>
          <a:prstGeom prst="snip2Diag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6" name="Snip Diagonal Corner Rectangle 15">
            <a:extLst>
              <a:ext uri="{FF2B5EF4-FFF2-40B4-BE49-F238E27FC236}">
                <a16:creationId xmlns:a16="http://schemas.microsoft.com/office/drawing/2014/main" id="{0808FB0F-B188-8751-689A-B500D4D02717}"/>
              </a:ext>
            </a:extLst>
          </p:cNvPr>
          <p:cNvSpPr/>
          <p:nvPr/>
        </p:nvSpPr>
        <p:spPr>
          <a:xfrm>
            <a:off x="6253390" y="3819574"/>
            <a:ext cx="1598540" cy="644030"/>
          </a:xfrm>
          <a:prstGeom prst="snip2Diag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Cắt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7" name="Snip Diagonal Corner Rectangle 16">
            <a:extLst>
              <a:ext uri="{FF2B5EF4-FFF2-40B4-BE49-F238E27FC236}">
                <a16:creationId xmlns:a16="http://schemas.microsoft.com/office/drawing/2014/main" id="{DE2F40F1-19B5-F96B-CA2C-4275A824A09D}"/>
              </a:ext>
            </a:extLst>
          </p:cNvPr>
          <p:cNvSpPr/>
          <p:nvPr/>
        </p:nvSpPr>
        <p:spPr>
          <a:xfrm>
            <a:off x="6251546" y="4738399"/>
            <a:ext cx="1600384" cy="644030"/>
          </a:xfrm>
          <a:prstGeom prst="snip2Diag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Xé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nip Diagonal Corner Rectangle 17">
            <a:extLst>
              <a:ext uri="{FF2B5EF4-FFF2-40B4-BE49-F238E27FC236}">
                <a16:creationId xmlns:a16="http://schemas.microsoft.com/office/drawing/2014/main" id="{3140D734-DE1C-F43D-8052-B97FDCB65FE0}"/>
              </a:ext>
            </a:extLst>
          </p:cNvPr>
          <p:cNvSpPr/>
          <p:nvPr/>
        </p:nvSpPr>
        <p:spPr>
          <a:xfrm>
            <a:off x="6251546" y="5728881"/>
            <a:ext cx="1671536" cy="644030"/>
          </a:xfrm>
          <a:prstGeom prst="snip2Diag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Dán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9EB1A1D5-4A76-098B-5750-16540F2553B7}"/>
              </a:ext>
            </a:extLst>
          </p:cNvPr>
          <p:cNvSpPr txBox="1"/>
          <p:nvPr/>
        </p:nvSpPr>
        <p:spPr>
          <a:xfrm>
            <a:off x="877530" y="2182764"/>
            <a:ext cx="194349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u="sng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Yêu</a:t>
            </a:r>
            <a:r>
              <a:rPr lang="en-US" sz="2400" b="1" u="sng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u="sng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cầu</a:t>
            </a:r>
            <a:r>
              <a:rPr lang="en-US" sz="2400" b="1" u="sng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</a:p>
        </p:txBody>
      </p:sp>
      <p:pic>
        <p:nvPicPr>
          <p:cNvPr id="8" name="Picture 19">
            <a:extLst>
              <a:ext uri="{FF2B5EF4-FFF2-40B4-BE49-F238E27FC236}">
                <a16:creationId xmlns:a16="http://schemas.microsoft.com/office/drawing/2014/main" id="{4C16DE13-EFF5-D783-EDD6-044B54B7F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849276" y="3081285"/>
            <a:ext cx="5752386" cy="3620278"/>
          </a:xfrm>
          <a:prstGeom prst="rect">
            <a:avLst/>
          </a:prstGeom>
        </p:spPr>
      </p:pic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6A74569C-967C-C2B9-30B4-D29CF15F8F8D}"/>
              </a:ext>
            </a:extLst>
          </p:cNvPr>
          <p:cNvSpPr/>
          <p:nvPr/>
        </p:nvSpPr>
        <p:spPr>
          <a:xfrm>
            <a:off x="2732946" y="1931433"/>
            <a:ext cx="7636739" cy="831222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hoặc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nhóm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)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hãy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ý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thích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205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51AD4D92-0638-961F-BDA1-624D099D8885}"/>
              </a:ext>
            </a:extLst>
          </p:cNvPr>
          <p:cNvSpPr txBox="1"/>
          <p:nvPr/>
        </p:nvSpPr>
        <p:spPr>
          <a:xfrm>
            <a:off x="2263212" y="2248241"/>
            <a:ext cx="3832788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u="sng" kern="1200" dirty="0" err="1">
                <a:solidFill>
                  <a:srgbClr val="212147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Tổng</a:t>
            </a:r>
            <a:r>
              <a:rPr lang="en-US" sz="2800" b="1" u="sng" kern="1200" dirty="0">
                <a:solidFill>
                  <a:srgbClr val="212147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800" b="1" u="sng" kern="1200" dirty="0" err="1">
                <a:solidFill>
                  <a:srgbClr val="212147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kết</a:t>
            </a:r>
            <a:r>
              <a:rPr lang="en-US" sz="2800" b="1" u="sng" kern="1200" dirty="0">
                <a:solidFill>
                  <a:srgbClr val="212147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D6D903-27F1-8FCE-8D72-A834E98AF92E}"/>
              </a:ext>
            </a:extLst>
          </p:cNvPr>
          <p:cNvSpPr/>
          <p:nvPr/>
        </p:nvSpPr>
        <p:spPr>
          <a:xfrm>
            <a:off x="1045905" y="2924377"/>
            <a:ext cx="6172017" cy="1865279"/>
          </a:xfrm>
          <a:prstGeom prst="rect">
            <a:avLst/>
          </a:prstGeom>
          <a:solidFill>
            <a:srgbClr val="8064A2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thể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nhiều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chất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liệu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khác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nhau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. </a:t>
            </a:r>
          </a:p>
        </p:txBody>
      </p:sp>
      <p:pic>
        <p:nvPicPr>
          <p:cNvPr id="7" name="Picture 19">
            <a:extLst>
              <a:ext uri="{FF2B5EF4-FFF2-40B4-BE49-F238E27FC236}">
                <a16:creationId xmlns:a16="http://schemas.microsoft.com/office/drawing/2014/main" id="{CA9F7437-9190-FCA9-9371-43866B9FFE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1" r="211"/>
          <a:stretch>
            <a:fillRect/>
          </a:stretch>
        </p:blipFill>
        <p:spPr>
          <a:xfrm>
            <a:off x="7217922" y="2643464"/>
            <a:ext cx="1828801" cy="252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57BAB11-366A-C04C-1B98-481A20AE732E}"/>
              </a:ext>
            </a:extLst>
          </p:cNvPr>
          <p:cNvSpPr/>
          <p:nvPr/>
        </p:nvSpPr>
        <p:spPr>
          <a:xfrm>
            <a:off x="2755307" y="178179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1D82DD-10D5-E5CC-F9E6-809CD8C400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171217" y="4415805"/>
            <a:ext cx="4189594" cy="229282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9960DF6-FDBC-41E0-F113-6F6FA6F05C31}"/>
              </a:ext>
            </a:extLst>
          </p:cNvPr>
          <p:cNvGrpSpPr/>
          <p:nvPr/>
        </p:nvGrpSpPr>
        <p:grpSpPr>
          <a:xfrm>
            <a:off x="6419380" y="2777448"/>
            <a:ext cx="3702082" cy="1328382"/>
            <a:chOff x="9707327" y="1894371"/>
            <a:chExt cx="5563075" cy="2697356"/>
          </a:xfrm>
        </p:grpSpPr>
        <p:sp>
          <p:nvSpPr>
            <p:cNvPr id="21" name="Round Diagonal Corner Rectangle 18">
              <a:extLst>
                <a:ext uri="{FF2B5EF4-FFF2-40B4-BE49-F238E27FC236}">
                  <a16:creationId xmlns:a16="http://schemas.microsoft.com/office/drawing/2014/main" id="{D4A8F8D1-759B-7CE9-3B5C-A7F037B35A21}"/>
                </a:ext>
              </a:extLst>
            </p:cNvPr>
            <p:cNvSpPr/>
            <p:nvPr/>
          </p:nvSpPr>
          <p:spPr>
            <a:xfrm>
              <a:off x="9707327" y="1894371"/>
              <a:ext cx="5563075" cy="2697356"/>
            </a:xfrm>
            <a:prstGeom prst="round2DiagRect">
              <a:avLst/>
            </a:prstGeom>
            <a:solidFill>
              <a:srgbClr val="C0504D">
                <a:lumMod val="60000"/>
                <a:lumOff val="40000"/>
              </a:srgbClr>
            </a:solidFill>
            <a:ln w="25400" cap="flat" cmpd="sng" algn="ctr">
              <a:solidFill>
                <a:srgbClr val="C0504D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8FC801E-77DC-7BEB-BE9B-B0CC96BA1296}"/>
                </a:ext>
              </a:extLst>
            </p:cNvPr>
            <p:cNvSpPr/>
            <p:nvPr/>
          </p:nvSpPr>
          <p:spPr>
            <a:xfrm>
              <a:off x="10285243" y="2095500"/>
              <a:ext cx="4786726" cy="950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Chuẩn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bị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đồ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dùng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vật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liệu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cho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Bài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15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E3468A9-4E5F-4579-C453-FF845472259F}"/>
              </a:ext>
            </a:extLst>
          </p:cNvPr>
          <p:cNvGrpSpPr/>
          <p:nvPr/>
        </p:nvGrpSpPr>
        <p:grpSpPr>
          <a:xfrm>
            <a:off x="1252292" y="2876499"/>
            <a:ext cx="3237689" cy="1328382"/>
            <a:chOff x="3124200" y="1894371"/>
            <a:chExt cx="6207349" cy="2697356"/>
          </a:xfrm>
        </p:grpSpPr>
        <p:sp>
          <p:nvSpPr>
            <p:cNvPr id="24" name="Round Diagonal Corner Rectangle 3">
              <a:extLst>
                <a:ext uri="{FF2B5EF4-FFF2-40B4-BE49-F238E27FC236}">
                  <a16:creationId xmlns:a16="http://schemas.microsoft.com/office/drawing/2014/main" id="{6DC2A03B-D902-D099-9D05-6FF0A7C83582}"/>
                </a:ext>
              </a:extLst>
            </p:cNvPr>
            <p:cNvSpPr/>
            <p:nvPr/>
          </p:nvSpPr>
          <p:spPr>
            <a:xfrm>
              <a:off x="3124200" y="1894371"/>
              <a:ext cx="6207349" cy="2697356"/>
            </a:xfrm>
            <a:prstGeom prst="round2DiagRect">
              <a:avLst/>
            </a:prstGeom>
            <a:solidFill>
              <a:srgbClr val="C0504D">
                <a:lumMod val="60000"/>
                <a:lumOff val="40000"/>
              </a:srgbClr>
            </a:solidFill>
            <a:ln w="25400" cap="flat" cmpd="sng" algn="ctr">
              <a:solidFill>
                <a:srgbClr val="C0504D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43FB6F0-DFFE-F89F-9CCF-0A5A425425EE}"/>
                </a:ext>
              </a:extLst>
            </p:cNvPr>
            <p:cNvSpPr/>
            <p:nvPr/>
          </p:nvSpPr>
          <p:spPr>
            <a:xfrm>
              <a:off x="3553895" y="2181220"/>
              <a:ext cx="5518560" cy="488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Sáng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tạo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sản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phẩm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mĩ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thuật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theo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ý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thích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13-Tạo hình trái cây từ đất nặn_1</Template>
  <TotalTime>87</TotalTime>
  <Words>985</Words>
  <Application>Microsoft Office PowerPoint</Application>
  <PresentationFormat>Widescreen</PresentationFormat>
  <Paragraphs>153</Paragraphs>
  <Slides>37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19</cp:revision>
  <dcterms:created xsi:type="dcterms:W3CDTF">2023-06-28T07:49:42Z</dcterms:created>
  <dcterms:modified xsi:type="dcterms:W3CDTF">2023-08-18T03:46:42Z</dcterms:modified>
</cp:coreProperties>
</file>