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77" r:id="rId8"/>
    <p:sldId id="293" r:id="rId9"/>
    <p:sldId id="325" r:id="rId10"/>
    <p:sldId id="294" r:id="rId11"/>
    <p:sldId id="295" r:id="rId12"/>
    <p:sldId id="333" r:id="rId13"/>
    <p:sldId id="345" r:id="rId14"/>
    <p:sldId id="346" r:id="rId15"/>
    <p:sldId id="347" r:id="rId16"/>
    <p:sldId id="348" r:id="rId17"/>
    <p:sldId id="349" r:id="rId18"/>
    <p:sldId id="272" r:id="rId19"/>
    <p:sldId id="273" r:id="rId20"/>
    <p:sldId id="334" r:id="rId21"/>
    <p:sldId id="274" r:id="rId22"/>
    <p:sldId id="305" r:id="rId23"/>
    <p:sldId id="261" r:id="rId24"/>
    <p:sldId id="289" r:id="rId25"/>
    <p:sldId id="262" r:id="rId26"/>
    <p:sldId id="271" r:id="rId27"/>
    <p:sldId id="267" r:id="rId28"/>
    <p:sldId id="350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B32"/>
    <a:srgbClr val="F3BB26"/>
    <a:srgbClr val="000000"/>
    <a:srgbClr val="FFFAF7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23034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7758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126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6601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7290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8179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7428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158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3256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550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79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724373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0538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6931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448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3370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0589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139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4222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42816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35345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5886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9739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022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8115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2837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6257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6846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224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9052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4307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291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2292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6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65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66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68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68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41841" y="1789591"/>
            <a:ext cx="12108318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7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Cùng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, in,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nặn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826110" y="3429000"/>
            <a:ext cx="10539780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kì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98783" y="130924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C8EEC13-EB14-E7EA-ED39-818F87CAD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4842">
            <a:off x="1622719" y="3063801"/>
            <a:ext cx="2692296" cy="3319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Plaque 2">
            <a:extLst>
              <a:ext uri="{FF2B5EF4-FFF2-40B4-BE49-F238E27FC236}">
                <a16:creationId xmlns:a16="http://schemas.microsoft.com/office/drawing/2014/main" id="{14CEC6DB-D013-6E56-857B-8A870156D231}"/>
              </a:ext>
            </a:extLst>
          </p:cNvPr>
          <p:cNvSpPr/>
          <p:nvPr/>
        </p:nvSpPr>
        <p:spPr>
          <a:xfrm>
            <a:off x="835800" y="1882850"/>
            <a:ext cx="3031029" cy="712443"/>
          </a:xfrm>
          <a:prstGeom prst="plaqu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Trò chơi “Tiếp sức”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BEB5B6-B24E-04F5-5789-2DA59DE5B490}"/>
              </a:ext>
            </a:extLst>
          </p:cNvPr>
          <p:cNvSpPr/>
          <p:nvPr/>
        </p:nvSpPr>
        <p:spPr>
          <a:xfrm>
            <a:off x="3939013" y="2006188"/>
            <a:ext cx="4386160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Kể những điều em đã học ở HK2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4D37C59-20D0-C529-4C3F-4C7FCC375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128" y="3063802"/>
            <a:ext cx="2692296" cy="3319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AAE6D01-43C7-548F-DBCC-B3FD6967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2558">
            <a:off x="5202058" y="3387768"/>
            <a:ext cx="2692296" cy="3319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629089" y="130924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231A7CF-7761-804F-F702-757BB4DA5B72}"/>
              </a:ext>
            </a:extLst>
          </p:cNvPr>
          <p:cNvGrpSpPr/>
          <p:nvPr/>
        </p:nvGrpSpPr>
        <p:grpSpPr>
          <a:xfrm>
            <a:off x="381000" y="1790700"/>
            <a:ext cx="9436100" cy="627166"/>
            <a:chOff x="381000" y="1790700"/>
            <a:chExt cx="16979558" cy="1143000"/>
          </a:xfrm>
        </p:grpSpPr>
        <p:sp>
          <p:nvSpPr>
            <p:cNvPr id="8" name="Snip Single Corner Rectangle 20">
              <a:extLst>
                <a:ext uri="{FF2B5EF4-FFF2-40B4-BE49-F238E27FC236}">
                  <a16:creationId xmlns:a16="http://schemas.microsoft.com/office/drawing/2014/main" id="{A82AC7D9-FC9E-8041-3F8A-6236971BD865}"/>
                </a:ext>
              </a:extLst>
            </p:cNvPr>
            <p:cNvSpPr/>
            <p:nvPr/>
          </p:nvSpPr>
          <p:spPr>
            <a:xfrm>
              <a:off x="381000" y="1790700"/>
              <a:ext cx="16979558" cy="1143000"/>
            </a:xfrm>
            <a:prstGeom prst="snip1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96AA60A-AF91-3AA6-2F87-583FFB38F171}"/>
                </a:ext>
              </a:extLst>
            </p:cNvPr>
            <p:cNvSpPr/>
            <p:nvPr/>
          </p:nvSpPr>
          <p:spPr>
            <a:xfrm>
              <a:off x="685800" y="2008257"/>
              <a:ext cx="923522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Em hãy quan sát một số hình ảnh dưới đây và liên hệ với chủ đề đã học:</a:t>
              </a:r>
            </a:p>
          </p:txBody>
        </p:sp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07CEBFAF-0F39-F56E-3A65-98C32012C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" y="2916135"/>
            <a:ext cx="468201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CD73B532-D147-88EE-171C-756753DAE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88" y="2916135"/>
            <a:ext cx="4127292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F3B893B-0004-C49B-AE2A-BE8F120F8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18" y="1652925"/>
            <a:ext cx="5875482" cy="2821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24">
            <a:extLst>
              <a:ext uri="{FF2B5EF4-FFF2-40B4-BE49-F238E27FC236}">
                <a16:creationId xmlns:a16="http://schemas.microsoft.com/office/drawing/2014/main" id="{4CBDFEC1-B990-DDA4-4897-508D1AC53963}"/>
              </a:ext>
            </a:extLst>
          </p:cNvPr>
          <p:cNvSpPr/>
          <p:nvPr/>
        </p:nvSpPr>
        <p:spPr>
          <a:xfrm>
            <a:off x="1070035" y="4820411"/>
            <a:ext cx="3717865" cy="526289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 10. Hình tương phản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5EF9FD24-9B35-0825-0880-14E7B6ED7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632" y="1732105"/>
            <a:ext cx="2115568" cy="312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le 28">
            <a:extLst>
              <a:ext uri="{FF2B5EF4-FFF2-40B4-BE49-F238E27FC236}">
                <a16:creationId xmlns:a16="http://schemas.microsoft.com/office/drawing/2014/main" id="{D9036D52-3894-424F-4814-8C7521A1CE6F}"/>
              </a:ext>
            </a:extLst>
          </p:cNvPr>
          <p:cNvSpPr/>
          <p:nvPr/>
        </p:nvSpPr>
        <p:spPr>
          <a:xfrm>
            <a:off x="5846956" y="4820411"/>
            <a:ext cx="3876804" cy="526289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 11. Robot bạn của em</a:t>
            </a:r>
          </a:p>
        </p:txBody>
      </p:sp>
    </p:spTree>
    <p:extLst>
      <p:ext uri="{BB962C8B-B14F-4D97-AF65-F5344CB8AC3E}">
        <p14:creationId xmlns:p14="http://schemas.microsoft.com/office/powerpoint/2010/main" val="21544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24">
            <a:extLst>
              <a:ext uri="{FF2B5EF4-FFF2-40B4-BE49-F238E27FC236}">
                <a16:creationId xmlns:a16="http://schemas.microsoft.com/office/drawing/2014/main" id="{27D0EE33-7D5B-C4DC-8DD6-7689E19C9C5A}"/>
              </a:ext>
            </a:extLst>
          </p:cNvPr>
          <p:cNvSpPr/>
          <p:nvPr/>
        </p:nvSpPr>
        <p:spPr>
          <a:xfrm>
            <a:off x="2099603" y="5374187"/>
            <a:ext cx="4118568" cy="129700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 12. sản phẩm có bề mặt mềm mịn hoặc thô ráp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574ECADC-D76F-74E8-FF91-F7A547D8E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874555"/>
            <a:ext cx="3128136" cy="3187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42A451CD-102C-1524-9A7D-78540D8A3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1" y="1718327"/>
            <a:ext cx="3241540" cy="349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208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4">
            <a:extLst>
              <a:ext uri="{FF2B5EF4-FFF2-40B4-BE49-F238E27FC236}">
                <a16:creationId xmlns:a16="http://schemas.microsoft.com/office/drawing/2014/main" id="{8EF43EA9-B018-5FD7-D73B-C668F3402E87}"/>
              </a:ext>
            </a:extLst>
          </p:cNvPr>
          <p:cNvSpPr/>
          <p:nvPr/>
        </p:nvSpPr>
        <p:spPr>
          <a:xfrm>
            <a:off x="1322127" y="5308967"/>
            <a:ext cx="2692400" cy="1206133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lnSpc>
                <a:spcPct val="150000"/>
              </a:lnSpc>
              <a:buClrTx/>
            </a:pPr>
            <a:r>
              <a:rPr lang="en-US" sz="20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Bài 14. Gia đình, đồ dùng trong nhà</a:t>
            </a:r>
            <a:endParaRPr lang="en-US" sz="20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Rounded Rectangle 28">
            <a:extLst>
              <a:ext uri="{FF2B5EF4-FFF2-40B4-BE49-F238E27FC236}">
                <a16:creationId xmlns:a16="http://schemas.microsoft.com/office/drawing/2014/main" id="{65E16BF1-70E0-F689-33EC-BE7B118DEBB4}"/>
              </a:ext>
            </a:extLst>
          </p:cNvPr>
          <p:cNvSpPr/>
          <p:nvPr/>
        </p:nvSpPr>
        <p:spPr>
          <a:xfrm>
            <a:off x="5827939" y="5308967"/>
            <a:ext cx="2762644" cy="1206133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 13. Hình trái cây từ đất nặn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429E7F5-044B-6659-B8F8-22A2BB413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655" y="2039873"/>
            <a:ext cx="3281413" cy="30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9416A589-E171-3ABE-68D9-BD0CD6313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67" y="2180100"/>
            <a:ext cx="4023320" cy="288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396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4">
            <a:extLst>
              <a:ext uri="{FF2B5EF4-FFF2-40B4-BE49-F238E27FC236}">
                <a16:creationId xmlns:a16="http://schemas.microsoft.com/office/drawing/2014/main" id="{1B67DC1A-AF81-F5B4-FF97-3384A833864B}"/>
              </a:ext>
            </a:extLst>
          </p:cNvPr>
          <p:cNvSpPr/>
          <p:nvPr/>
        </p:nvSpPr>
        <p:spPr>
          <a:xfrm>
            <a:off x="990733" y="5347067"/>
            <a:ext cx="2839168" cy="660033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 15. Khuôn in</a:t>
            </a:r>
          </a:p>
        </p:txBody>
      </p:sp>
      <p:sp>
        <p:nvSpPr>
          <p:cNvPr id="3" name="Rounded Rectangle 28">
            <a:extLst>
              <a:ext uri="{FF2B5EF4-FFF2-40B4-BE49-F238E27FC236}">
                <a16:creationId xmlns:a16="http://schemas.microsoft.com/office/drawing/2014/main" id="{AC99345B-3872-9390-7397-5AED112C1D33}"/>
              </a:ext>
            </a:extLst>
          </p:cNvPr>
          <p:cNvSpPr/>
          <p:nvPr/>
        </p:nvSpPr>
        <p:spPr>
          <a:xfrm>
            <a:off x="6096000" y="5368836"/>
            <a:ext cx="2906271" cy="648469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Bài 16. Thiên nhiên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7AA25C5-4D77-0B28-6731-655A11F0B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99" y="2526882"/>
            <a:ext cx="4367835" cy="2469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72816366-E022-FC25-D762-A9D331DCC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288" y="2444993"/>
            <a:ext cx="3394960" cy="2551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93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95D38F-6863-93A5-C787-A7FB5EAF9919}"/>
              </a:ext>
            </a:extLst>
          </p:cNvPr>
          <p:cNvSpPr/>
          <p:nvPr/>
        </p:nvSpPr>
        <p:spPr>
          <a:xfrm>
            <a:off x="200891" y="1920721"/>
            <a:ext cx="790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NV1. Giới thiệu sản phẩm và những điều đã học </a:t>
            </a:r>
            <a:endParaRPr lang="en-US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21F230-1EB3-3250-2679-6647CECC992C}"/>
              </a:ext>
            </a:extLst>
          </p:cNvPr>
          <p:cNvSpPr/>
          <p:nvPr/>
        </p:nvSpPr>
        <p:spPr>
          <a:xfrm>
            <a:off x="200891" y="2451403"/>
            <a:ext cx="7165109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Quan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dưới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đây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thiệu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:</a:t>
            </a:r>
          </a:p>
          <a:p>
            <a:pPr marL="742950" indent="-742950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khối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thước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tương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. </a:t>
            </a:r>
          </a:p>
          <a:p>
            <a:pPr marL="742950" indent="-742950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chi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tiết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cảm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mềm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mịn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thô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ráp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.</a:t>
            </a:r>
          </a:p>
          <a:p>
            <a:pPr marL="742950" indent="-742950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in,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nặn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. </a:t>
            </a:r>
          </a:p>
        </p:txBody>
      </p:sp>
      <p:pic>
        <p:nvPicPr>
          <p:cNvPr id="12" name="Picture 21">
            <a:extLst>
              <a:ext uri="{FF2B5EF4-FFF2-40B4-BE49-F238E27FC236}">
                <a16:creationId xmlns:a16="http://schemas.microsoft.com/office/drawing/2014/main" id="{2E1C6133-4815-528E-CBC0-5FF40F321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740650" y="1920721"/>
            <a:ext cx="3981450" cy="339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7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06C90A01-47A2-0998-FA4F-5EB6B89B4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2167"/>
            <a:ext cx="5029199" cy="215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83527B9B-2F74-A10E-81FD-AFCD878E8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1" y="4164966"/>
            <a:ext cx="4025899" cy="2547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795D9AB0-CB89-D6E2-9E47-3D2949945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0" y="1982167"/>
            <a:ext cx="4673600" cy="227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99C74760-BECB-57E3-353C-283DBF5DB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4356403"/>
            <a:ext cx="5372099" cy="235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09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21FF1CC1-0B58-321D-CE24-E9950C70D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5" t="10517" r="29" b="5916"/>
          <a:stretch/>
        </p:blipFill>
        <p:spPr bwMode="auto">
          <a:xfrm>
            <a:off x="7521849" y="2524314"/>
            <a:ext cx="2974425" cy="264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95D38F-6863-93A5-C787-A7FB5EAF9919}"/>
              </a:ext>
            </a:extLst>
          </p:cNvPr>
          <p:cNvSpPr/>
          <p:nvPr/>
        </p:nvSpPr>
        <p:spPr>
          <a:xfrm>
            <a:off x="200891" y="1920721"/>
            <a:ext cx="790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NV1.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thiệu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điều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AFD67C5-3E1E-8F2C-6B9A-88625A596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05"/>
          <a:stretch/>
        </p:blipFill>
        <p:spPr bwMode="auto">
          <a:xfrm>
            <a:off x="1695726" y="2529088"/>
            <a:ext cx="3795483" cy="2555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FC8965FC-097B-D7B1-6E6D-5FEC7F2856BD}"/>
              </a:ext>
            </a:extLst>
          </p:cNvPr>
          <p:cNvSpPr/>
          <p:nvPr/>
        </p:nvSpPr>
        <p:spPr>
          <a:xfrm>
            <a:off x="1895078" y="5169430"/>
            <a:ext cx="3396780" cy="1493171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chi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872623C1-F08A-7ED6-DE18-52C0812EF2B6}"/>
              </a:ext>
            </a:extLst>
          </p:cNvPr>
          <p:cNvSpPr/>
          <p:nvPr/>
        </p:nvSpPr>
        <p:spPr>
          <a:xfrm>
            <a:off x="6737430" y="5254079"/>
            <a:ext cx="4789043" cy="1493171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kích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thước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tương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màu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sáp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0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95D38F-6863-93A5-C787-A7FB5EAF9919}"/>
              </a:ext>
            </a:extLst>
          </p:cNvPr>
          <p:cNvSpPr/>
          <p:nvPr/>
        </p:nvSpPr>
        <p:spPr>
          <a:xfrm>
            <a:off x="200891" y="1920721"/>
            <a:ext cx="790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NV1.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thiệu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điều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5B0E4014-B571-1E11-3302-FEE83E00DF6C}"/>
              </a:ext>
            </a:extLst>
          </p:cNvPr>
          <p:cNvSpPr/>
          <p:nvPr/>
        </p:nvSpPr>
        <p:spPr>
          <a:xfrm>
            <a:off x="628784" y="5381747"/>
            <a:ext cx="4195144" cy="125244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 phẩm có hình dạng, được sáng tạo bằng hình thức nặn</a:t>
            </a:r>
          </a:p>
        </p:txBody>
      </p:sp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59614E90-43F5-8BE1-ADF8-A8047E62E9EA}"/>
              </a:ext>
            </a:extLst>
          </p:cNvPr>
          <p:cNvSpPr/>
          <p:nvPr/>
        </p:nvSpPr>
        <p:spPr>
          <a:xfrm>
            <a:off x="6096000" y="5381747"/>
            <a:ext cx="4253302" cy="1252448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 phẩm có hình dạng, được sáng tạo bằng hình thức in.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2D081616-0C34-FD3E-C888-2DBE80C3E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70" y="2492927"/>
            <a:ext cx="3903961" cy="2778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25099CC-36D7-CCB3-48EE-877684C86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2382386"/>
            <a:ext cx="1871313" cy="260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99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95D38F-6863-93A5-C787-A7FB5EAF9919}"/>
              </a:ext>
            </a:extLst>
          </p:cNvPr>
          <p:cNvSpPr/>
          <p:nvPr/>
        </p:nvSpPr>
        <p:spPr>
          <a:xfrm>
            <a:off x="200891" y="1920721"/>
            <a:ext cx="790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NV1.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thiệu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điều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Rounded Rectangle 7">
            <a:extLst>
              <a:ext uri="{FF2B5EF4-FFF2-40B4-BE49-F238E27FC236}">
                <a16:creationId xmlns:a16="http://schemas.microsoft.com/office/drawing/2014/main" id="{01FC6508-6948-5578-1027-72C1706D6FBE}"/>
              </a:ext>
            </a:extLst>
          </p:cNvPr>
          <p:cNvSpPr/>
          <p:nvPr/>
        </p:nvSpPr>
        <p:spPr>
          <a:xfrm>
            <a:off x="5219700" y="5509893"/>
            <a:ext cx="4648200" cy="109272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 phẩm có hình dạng, được sáng tạo bằng hình thức xé dán</a:t>
            </a:r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3E580813-C470-463A-693B-27B713E64B4E}"/>
              </a:ext>
            </a:extLst>
          </p:cNvPr>
          <p:cNvSpPr/>
          <p:nvPr/>
        </p:nvSpPr>
        <p:spPr>
          <a:xfrm>
            <a:off x="594702" y="5542860"/>
            <a:ext cx="3951898" cy="109272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chi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CAF477-DA40-7D7C-F919-D6CAC56C7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53" y="2618115"/>
            <a:ext cx="4011847" cy="2689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7B8B1015-7B80-2020-03CD-4080A99EA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41" y="2674130"/>
            <a:ext cx="3582321" cy="2544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98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95D38F-6863-93A5-C787-A7FB5EAF9919}"/>
              </a:ext>
            </a:extLst>
          </p:cNvPr>
          <p:cNvSpPr/>
          <p:nvPr/>
        </p:nvSpPr>
        <p:spPr>
          <a:xfrm>
            <a:off x="200891" y="1920721"/>
            <a:ext cx="790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NV1.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thiệu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điều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31B9940C-FD49-A198-7D57-60E61F483C34}"/>
              </a:ext>
            </a:extLst>
          </p:cNvPr>
          <p:cNvSpPr/>
          <p:nvPr/>
        </p:nvSpPr>
        <p:spPr>
          <a:xfrm>
            <a:off x="883758" y="5346700"/>
            <a:ext cx="4393002" cy="98094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nặn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itchFamily="34" charset="0"/>
            </a:endParaRPr>
          </a:p>
        </p:txBody>
      </p:sp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8CB3E5AD-7666-AB69-6E4C-949BB9D334EE}"/>
              </a:ext>
            </a:extLst>
          </p:cNvPr>
          <p:cNvSpPr/>
          <p:nvPr/>
        </p:nvSpPr>
        <p:spPr>
          <a:xfrm>
            <a:off x="5813571" y="5346700"/>
            <a:ext cx="5044929" cy="98094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chi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nặn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C3AFF63-D76E-D19B-948D-F01FBCDEA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825" y="2553288"/>
            <a:ext cx="3712419" cy="252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0C57CA01-9B5E-6A31-064F-391A86492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875" y="2553288"/>
            <a:ext cx="3797523" cy="2633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3329A0-06B4-F78D-C9B2-E317D34C275B}"/>
              </a:ext>
            </a:extLst>
          </p:cNvPr>
          <p:cNvSpPr/>
          <p:nvPr/>
        </p:nvSpPr>
        <p:spPr>
          <a:xfrm>
            <a:off x="129702" y="1773762"/>
            <a:ext cx="12264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u="sng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NV2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.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Trưng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bày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yêu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thích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thiệu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những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điều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HK2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68CB4D-9596-B064-86F6-4CF679A54DB7}"/>
              </a:ext>
            </a:extLst>
          </p:cNvPr>
          <p:cNvGrpSpPr/>
          <p:nvPr/>
        </p:nvGrpSpPr>
        <p:grpSpPr>
          <a:xfrm>
            <a:off x="322636" y="2390958"/>
            <a:ext cx="7829144" cy="504641"/>
            <a:chOff x="533402" y="1257300"/>
            <a:chExt cx="12809434" cy="998620"/>
          </a:xfrm>
        </p:grpSpPr>
        <p:sp>
          <p:nvSpPr>
            <p:cNvPr id="4" name="Snip Single Corner Rectangle 16">
              <a:extLst>
                <a:ext uri="{FF2B5EF4-FFF2-40B4-BE49-F238E27FC236}">
                  <a16:creationId xmlns:a16="http://schemas.microsoft.com/office/drawing/2014/main" id="{891B5F9B-3222-6AA5-F8C5-F087428F0E27}"/>
                </a:ext>
              </a:extLst>
            </p:cNvPr>
            <p:cNvSpPr/>
            <p:nvPr/>
          </p:nvSpPr>
          <p:spPr>
            <a:xfrm>
              <a:off x="533402" y="1257300"/>
              <a:ext cx="12809434" cy="998620"/>
            </a:xfrm>
            <a:prstGeom prst="snip1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ot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5B8B99-2981-744E-960E-B49BAB40B388}"/>
                </a:ext>
              </a:extLst>
            </p:cNvPr>
            <p:cNvSpPr/>
            <p:nvPr/>
          </p:nvSpPr>
          <p:spPr>
            <a:xfrm>
              <a:off x="914400" y="1436757"/>
              <a:ext cx="763875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Chọn một sản phẩm yêu thích nhất để trưng bày, giới thiệu</a:t>
              </a: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1C1AE6E-A6A1-9D1E-B7F5-EA2A73713E9D}"/>
              </a:ext>
            </a:extLst>
          </p:cNvPr>
          <p:cNvGrpSpPr/>
          <p:nvPr/>
        </p:nvGrpSpPr>
        <p:grpSpPr>
          <a:xfrm>
            <a:off x="322636" y="3429000"/>
            <a:ext cx="5163766" cy="2517548"/>
            <a:chOff x="381000" y="2857500"/>
            <a:chExt cx="8448551" cy="58674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22313DD-BA35-72B9-625C-BBD230BE6F94}"/>
                </a:ext>
              </a:extLst>
            </p:cNvPr>
            <p:cNvSpPr/>
            <p:nvPr/>
          </p:nvSpPr>
          <p:spPr>
            <a:xfrm>
              <a:off x="381000" y="2857500"/>
              <a:ext cx="8296151" cy="5867400"/>
            </a:xfrm>
            <a:prstGeom prst="rect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9470E61-F8E4-5048-B91C-24F6041A95E6}"/>
                </a:ext>
              </a:extLst>
            </p:cNvPr>
            <p:cNvSpPr/>
            <p:nvPr/>
          </p:nvSpPr>
          <p:spPr>
            <a:xfrm>
              <a:off x="533400" y="3009901"/>
              <a:ext cx="8296151" cy="5714999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FF651D-1090-08CF-0923-F3BC9818F14E}"/>
                </a:ext>
              </a:extLst>
            </p:cNvPr>
            <p:cNvSpPr txBox="1"/>
            <p:nvPr/>
          </p:nvSpPr>
          <p:spPr>
            <a:xfrm>
              <a:off x="1590565" y="3340250"/>
              <a:ext cx="33249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GỢI Ý CÁCH GIỚI THIỆU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26005B2-70B2-93F0-C07A-149A1BC2B088}"/>
                </a:ext>
              </a:extLst>
            </p:cNvPr>
            <p:cNvSpPr/>
            <p:nvPr/>
          </p:nvSpPr>
          <p:spPr>
            <a:xfrm>
              <a:off x="793433" y="4048136"/>
              <a:ext cx="4517583" cy="18351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571500" marR="0" lvl="0" indent="-57150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Chủ đề/ đề tài/ tên sản phẩm</a:t>
              </a:r>
            </a:p>
            <a:p>
              <a:pPr marL="571500" marR="0" lvl="0" indent="-57150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Kiến thức đã học</a:t>
              </a:r>
            </a:p>
            <a:p>
              <a:pPr marL="571500" marR="0" lvl="0" indent="-571500" defTabSz="91440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itchFamily="2" charset="2"/>
                <a:buChar char="Ø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Hình thức tạo hình,... </a:t>
              </a:r>
            </a:p>
          </p:txBody>
        </p:sp>
      </p:grpSp>
      <p:pic>
        <p:nvPicPr>
          <p:cNvPr id="16" name="Picture 24">
            <a:extLst>
              <a:ext uri="{FF2B5EF4-FFF2-40B4-BE49-F238E27FC236}">
                <a16:creationId xmlns:a16="http://schemas.microsoft.com/office/drawing/2014/main" id="{9E66CA7D-46F0-A381-EEEB-5688DDB90A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487804" y="3191391"/>
            <a:ext cx="5129480" cy="366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35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75300" y="129579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25C21B-9DB8-C2C4-F5E0-9FAB5B2B7697}"/>
              </a:ext>
            </a:extLst>
          </p:cNvPr>
          <p:cNvSpPr/>
          <p:nvPr/>
        </p:nvSpPr>
        <p:spPr>
          <a:xfrm>
            <a:off x="209881" y="2654841"/>
            <a:ext cx="6601979" cy="294829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55A517-9534-69A3-711C-FC9256CCB65F}"/>
              </a:ext>
            </a:extLst>
          </p:cNvPr>
          <p:cNvSpPr/>
          <p:nvPr/>
        </p:nvSpPr>
        <p:spPr>
          <a:xfrm>
            <a:off x="438482" y="3069405"/>
            <a:ext cx="6281100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chủ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cuộc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sống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xung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quanh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2D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3D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dung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kiến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theo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ý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khối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tương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mặt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mềm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mịn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thô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ráp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,...). </a:t>
            </a:r>
          </a:p>
        </p:txBody>
      </p:sp>
      <p:sp>
        <p:nvSpPr>
          <p:cNvPr id="8" name="Pentagon 21">
            <a:extLst>
              <a:ext uri="{FF2B5EF4-FFF2-40B4-BE49-F238E27FC236}">
                <a16:creationId xmlns:a16="http://schemas.microsoft.com/office/drawing/2014/main" id="{D2D725BF-6E4B-39DB-1B30-601891665E5C}"/>
              </a:ext>
            </a:extLst>
          </p:cNvPr>
          <p:cNvSpPr/>
          <p:nvPr/>
        </p:nvSpPr>
        <p:spPr>
          <a:xfrm>
            <a:off x="209882" y="2313384"/>
            <a:ext cx="1779794" cy="682913"/>
          </a:xfrm>
          <a:prstGeom prst="homePlate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Yêu cầu: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A4FD6C-1F3A-D4AD-30B0-21C9A7AECF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019965" y="2240427"/>
            <a:ext cx="4517040" cy="37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15">
            <a:extLst>
              <a:ext uri="{FF2B5EF4-FFF2-40B4-BE49-F238E27FC236}">
                <a16:creationId xmlns:a16="http://schemas.microsoft.com/office/drawing/2014/main" id="{98136433-94D3-25AC-A0D8-8328274F1DF1}"/>
              </a:ext>
            </a:extLst>
          </p:cNvPr>
          <p:cNvSpPr/>
          <p:nvPr/>
        </p:nvSpPr>
        <p:spPr>
          <a:xfrm>
            <a:off x="386978" y="1876319"/>
            <a:ext cx="1811473" cy="609788"/>
          </a:xfrm>
          <a:prstGeom prst="homePlate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Gợi ý:</a:t>
            </a:r>
          </a:p>
        </p:txBody>
      </p:sp>
      <p:sp>
        <p:nvSpPr>
          <p:cNvPr id="15" name="Rounded Rectangle 17">
            <a:extLst>
              <a:ext uri="{FF2B5EF4-FFF2-40B4-BE49-F238E27FC236}">
                <a16:creationId xmlns:a16="http://schemas.microsoft.com/office/drawing/2014/main" id="{88A30CB4-BCAE-BC21-39D4-E68EC9160494}"/>
              </a:ext>
            </a:extLst>
          </p:cNvPr>
          <p:cNvSpPr/>
          <p:nvPr/>
        </p:nvSpPr>
        <p:spPr>
          <a:xfrm>
            <a:off x="386978" y="2924783"/>
            <a:ext cx="5638800" cy="226087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A9C4CC94-BDC0-F936-65AF-AD9BF6DE1FB4}"/>
              </a:ext>
            </a:extLst>
          </p:cNvPr>
          <p:cNvSpPr/>
          <p:nvPr/>
        </p:nvSpPr>
        <p:spPr>
          <a:xfrm>
            <a:off x="1508850" y="2582911"/>
            <a:ext cx="3395056" cy="438676"/>
          </a:xfrm>
          <a:prstGeom prst="parallelogram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Nội dung chủ đề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0AA37-278E-714F-5AC7-42B77B599E51}"/>
              </a:ext>
            </a:extLst>
          </p:cNvPr>
          <p:cNvSpPr/>
          <p:nvPr/>
        </p:nvSpPr>
        <p:spPr>
          <a:xfrm>
            <a:off x="556697" y="3118391"/>
            <a:ext cx="5539303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Thiên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nhiên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động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vật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vật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),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Người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máy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/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người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ngoài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tinh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;</a:t>
            </a:r>
          </a:p>
          <a:p>
            <a:pPr marL="571500" indent="-571500">
              <a:lnSpc>
                <a:spcPct val="150000"/>
              </a:lnSpc>
              <a:buClrTx/>
              <a:buFont typeface="Wingdings" pitchFamily="2" charset="2"/>
              <a:buChar char="Ø"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Sinh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lao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động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vui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dọn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vệ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sinh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,...).</a:t>
            </a:r>
          </a:p>
        </p:txBody>
      </p:sp>
      <p:sp>
        <p:nvSpPr>
          <p:cNvPr id="18" name="Rounded Rectangle 20">
            <a:extLst>
              <a:ext uri="{FF2B5EF4-FFF2-40B4-BE49-F238E27FC236}">
                <a16:creationId xmlns:a16="http://schemas.microsoft.com/office/drawing/2014/main" id="{AC93872B-1200-5F5D-CA57-74048F9328CC}"/>
              </a:ext>
            </a:extLst>
          </p:cNvPr>
          <p:cNvSpPr/>
          <p:nvPr/>
        </p:nvSpPr>
        <p:spPr>
          <a:xfrm>
            <a:off x="6720438" y="2924783"/>
            <a:ext cx="4914865" cy="226087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4BC05CE3-BCD0-6C73-0E97-1EBC711C1613}"/>
              </a:ext>
            </a:extLst>
          </p:cNvPr>
          <p:cNvSpPr/>
          <p:nvPr/>
        </p:nvSpPr>
        <p:spPr>
          <a:xfrm>
            <a:off x="7916785" y="2660315"/>
            <a:ext cx="2522167" cy="438676"/>
          </a:xfrm>
          <a:prstGeom prst="parallelogram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rPr>
              <a:t>Hình thức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22EE089-B15F-DE8B-6C4D-D1A3338D0E70}"/>
              </a:ext>
            </a:extLst>
          </p:cNvPr>
          <p:cNvSpPr/>
          <p:nvPr/>
        </p:nvSpPr>
        <p:spPr>
          <a:xfrm>
            <a:off x="6844580" y="3349223"/>
            <a:ext cx="4666579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in,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nặn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cắt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xe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,…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một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số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in,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vẽ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xé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cắt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dán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nặn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,…) </a:t>
            </a:r>
          </a:p>
        </p:txBody>
      </p:sp>
    </p:spTree>
    <p:extLst>
      <p:ext uri="{BB962C8B-B14F-4D97-AF65-F5344CB8AC3E}">
        <p14:creationId xmlns:p14="http://schemas.microsoft.com/office/powerpoint/2010/main" val="251736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75300" y="129579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908020-E9F3-B87D-3C2C-66C823A2EC41}"/>
              </a:ext>
            </a:extLst>
          </p:cNvPr>
          <p:cNvSpPr/>
          <p:nvPr/>
        </p:nvSpPr>
        <p:spPr>
          <a:xfrm>
            <a:off x="432768" y="2098818"/>
            <a:ext cx="9860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 b="1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Giới thiệu, chia sẻ cảm nhận về sản phẩm (cá nhân/nhóm).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D3F879-557C-58C7-F2D2-99BBEB74E553}"/>
              </a:ext>
            </a:extLst>
          </p:cNvPr>
          <p:cNvSpPr/>
          <p:nvPr/>
        </p:nvSpPr>
        <p:spPr>
          <a:xfrm>
            <a:off x="179849" y="2591249"/>
            <a:ext cx="9217070" cy="3412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/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/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).</a:t>
            </a: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chủ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Vì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sao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/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bạn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chọn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chủ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đó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bằng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thực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?</a:t>
            </a: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Kiến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hiện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rõ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/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)?</a:t>
            </a: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rabicPeriod"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/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thích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nhất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điều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gì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ở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(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nội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dung,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ảnh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kiến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thức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,…)?</a:t>
            </a:r>
          </a:p>
        </p:txBody>
      </p:sp>
    </p:spTree>
    <p:extLst>
      <p:ext uri="{BB962C8B-B14F-4D97-AF65-F5344CB8AC3E}">
        <p14:creationId xmlns:p14="http://schemas.microsoft.com/office/powerpoint/2010/main" val="36835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75300" y="129579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Single Corner Rectangle 17">
            <a:extLst>
              <a:ext uri="{FF2B5EF4-FFF2-40B4-BE49-F238E27FC236}">
                <a16:creationId xmlns:a16="http://schemas.microsoft.com/office/drawing/2014/main" id="{CF63F4BA-9288-22AB-B070-82D9ED0EA7FB}"/>
              </a:ext>
            </a:extLst>
          </p:cNvPr>
          <p:cNvSpPr/>
          <p:nvPr/>
        </p:nvSpPr>
        <p:spPr>
          <a:xfrm>
            <a:off x="423623" y="2449649"/>
            <a:ext cx="5432427" cy="2569823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B3A36F-F635-4F97-3B24-1302DF9B4F9F}"/>
              </a:ext>
            </a:extLst>
          </p:cNvPr>
          <p:cNvSpPr/>
          <p:nvPr/>
        </p:nvSpPr>
        <p:spPr>
          <a:xfrm>
            <a:off x="628068" y="2585834"/>
            <a:ext cx="5023535" cy="2335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Trong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năm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hoc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lớp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3,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sáng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được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nhiều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thú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vị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.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Em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muốn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chọn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nào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để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trang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trí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cho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ngôi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nhà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của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hoặc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muốn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gửi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tặng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itchFamily="34" charset="0"/>
              </a:rPr>
              <a:t> ai?</a:t>
            </a:r>
          </a:p>
        </p:txBody>
      </p:sp>
      <p:pic>
        <p:nvPicPr>
          <p:cNvPr id="9" name="Picture 20">
            <a:extLst>
              <a:ext uri="{FF2B5EF4-FFF2-40B4-BE49-F238E27FC236}">
                <a16:creationId xmlns:a16="http://schemas.microsoft.com/office/drawing/2014/main" id="{D35C7507-D264-D332-DADA-14B1BF004F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610088" y="1672115"/>
            <a:ext cx="5214564" cy="390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3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AB5D25-F94D-5AC1-A729-C58728F5FE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61" t="2270" r="54" b="3404"/>
          <a:stretch/>
        </p:blipFill>
        <p:spPr>
          <a:xfrm>
            <a:off x="198100" y="1656029"/>
            <a:ext cx="6552896" cy="4846248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9BC0265-4859-EC5F-9C99-CBA49CC8C7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6552119" y="2972317"/>
            <a:ext cx="2718881" cy="3441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57BAB11-366A-C04C-1B98-481A20AE732E}"/>
              </a:ext>
            </a:extLst>
          </p:cNvPr>
          <p:cNvSpPr/>
          <p:nvPr/>
        </p:nvSpPr>
        <p:spPr>
          <a:xfrm>
            <a:off x="2755307" y="178179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1D82DD-10D5-E5CC-F9E6-809CD8C400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71217" y="4415805"/>
            <a:ext cx="4189594" cy="229282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9960DF6-FDBC-41E0-F113-6F6FA6F05C31}"/>
              </a:ext>
            </a:extLst>
          </p:cNvPr>
          <p:cNvGrpSpPr/>
          <p:nvPr/>
        </p:nvGrpSpPr>
        <p:grpSpPr>
          <a:xfrm>
            <a:off x="6419380" y="2777448"/>
            <a:ext cx="3626320" cy="1511041"/>
            <a:chOff x="9707327" y="1894371"/>
            <a:chExt cx="5563075" cy="3068256"/>
          </a:xfrm>
        </p:grpSpPr>
        <p:sp>
          <p:nvSpPr>
            <p:cNvPr id="21" name="Round Diagonal Corner Rectangle 18">
              <a:extLst>
                <a:ext uri="{FF2B5EF4-FFF2-40B4-BE49-F238E27FC236}">
                  <a16:creationId xmlns:a16="http://schemas.microsoft.com/office/drawing/2014/main" id="{D4A8F8D1-759B-7CE9-3B5C-A7F037B35A21}"/>
                </a:ext>
              </a:extLst>
            </p:cNvPr>
            <p:cNvSpPr/>
            <p:nvPr/>
          </p:nvSpPr>
          <p:spPr>
            <a:xfrm>
              <a:off x="9707327" y="1894371"/>
              <a:ext cx="5563075" cy="2697356"/>
            </a:xfrm>
            <a:prstGeom prst="round2DiagRect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8FC801E-77DC-7BEB-BE9B-B0CC96BA1296}"/>
                </a:ext>
              </a:extLst>
            </p:cNvPr>
            <p:cNvSpPr/>
            <p:nvPr/>
          </p:nvSpPr>
          <p:spPr>
            <a:xfrm>
              <a:off x="10285243" y="2095500"/>
              <a:ext cx="4786726" cy="286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Thực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hành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sáng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sản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phẩm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trong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dịp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hè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3468A9-4E5F-4579-C453-FF845472259F}"/>
              </a:ext>
            </a:extLst>
          </p:cNvPr>
          <p:cNvGrpSpPr/>
          <p:nvPr/>
        </p:nvGrpSpPr>
        <p:grpSpPr>
          <a:xfrm>
            <a:off x="1252292" y="2876499"/>
            <a:ext cx="3237689" cy="1328382"/>
            <a:chOff x="3124200" y="1894371"/>
            <a:chExt cx="6207349" cy="2697356"/>
          </a:xfrm>
        </p:grpSpPr>
        <p:sp>
          <p:nvSpPr>
            <p:cNvPr id="24" name="Round Diagonal Corner Rectangle 3">
              <a:extLst>
                <a:ext uri="{FF2B5EF4-FFF2-40B4-BE49-F238E27FC236}">
                  <a16:creationId xmlns:a16="http://schemas.microsoft.com/office/drawing/2014/main" id="{6DC2A03B-D902-D099-9D05-6FF0A7C83582}"/>
                </a:ext>
              </a:extLst>
            </p:cNvPr>
            <p:cNvSpPr/>
            <p:nvPr/>
          </p:nvSpPr>
          <p:spPr>
            <a:xfrm>
              <a:off x="3124200" y="1894371"/>
              <a:ext cx="6207349" cy="2697356"/>
            </a:xfrm>
            <a:prstGeom prst="round2DiagRect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solidFill>
                <a:srgbClr val="C0504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43FB6F0-DFFE-F89F-9CCF-0A5A425425EE}"/>
                </a:ext>
              </a:extLst>
            </p:cNvPr>
            <p:cNvSpPr/>
            <p:nvPr/>
          </p:nvSpPr>
          <p:spPr>
            <a:xfrm>
              <a:off x="3553895" y="2181220"/>
              <a:ext cx="5518560" cy="488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Sáng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tạo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sản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phẩm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mĩ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thuật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theo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 ý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itchFamily="34" charset="0"/>
                </a:rPr>
                <a:t>thích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16-Em yêu thiên nhiên_1</Template>
  <TotalTime>31</TotalTime>
  <Words>733</Words>
  <Application>Microsoft Office PowerPoint</Application>
  <PresentationFormat>Widescreen</PresentationFormat>
  <Paragraphs>66</Paragraphs>
  <Slides>27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14</cp:revision>
  <dcterms:created xsi:type="dcterms:W3CDTF">2023-07-06T02:48:06Z</dcterms:created>
  <dcterms:modified xsi:type="dcterms:W3CDTF">2023-08-18T03:47:17Z</dcterms:modified>
</cp:coreProperties>
</file>