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7" r:id="rId8"/>
    <p:sldId id="261" r:id="rId9"/>
    <p:sldId id="262" r:id="rId10"/>
    <p:sldId id="268" r:id="rId11"/>
    <p:sldId id="271" r:id="rId12"/>
    <p:sldId id="284" r:id="rId13"/>
    <p:sldId id="285" r:id="rId14"/>
    <p:sldId id="286" r:id="rId15"/>
    <p:sldId id="287" r:id="rId16"/>
    <p:sldId id="288" r:id="rId17"/>
    <p:sldId id="272" r:id="rId18"/>
    <p:sldId id="265" r:id="rId19"/>
    <p:sldId id="266" r:id="rId20"/>
    <p:sldId id="289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81" d="100"/>
          <a:sy n="81" d="100"/>
        </p:scale>
        <p:origin x="1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71178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5042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797838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13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140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khGV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665558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8899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0369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040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8264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966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21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2791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4726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75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72558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641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668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095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890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20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jp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4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4.jp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9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12.xml"/><Relationship Id="rId7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6.png"/><Relationship Id="rId5" Type="http://schemas.openxmlformats.org/officeDocument/2006/relationships/slide" Target="slide12.xml"/><Relationship Id="rId4" Type="http://schemas.openxmlformats.org/officeDocument/2006/relationships/image" Target="../media/image45.jpg"/><Relationship Id="rId9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microsoft.com/office/2007/relationships/media" Target="../media/media3.mp3"/><Relationship Id="rId7" Type="http://schemas.openxmlformats.org/officeDocument/2006/relationships/image" Target="../media/image49.jpg"/><Relationship Id="rId12" Type="http://schemas.microsoft.com/office/2007/relationships/hdphoto" Target="../media/hdphoto4.wdp"/><Relationship Id="rId17" Type="http://schemas.openxmlformats.org/officeDocument/2006/relationships/image" Target="../media/image48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11.xml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microsoft.com/office/2007/relationships/media" Target="../media/media3.mp3"/><Relationship Id="rId7" Type="http://schemas.openxmlformats.org/officeDocument/2006/relationships/image" Target="../media/image54.jpg"/><Relationship Id="rId12" Type="http://schemas.microsoft.com/office/2007/relationships/hdphoto" Target="../media/hdphoto4.wdp"/><Relationship Id="rId17" Type="http://schemas.openxmlformats.org/officeDocument/2006/relationships/image" Target="../media/image48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12.xml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microsoft.com/office/2007/relationships/media" Target="../media/media3.mp3"/><Relationship Id="rId7" Type="http://schemas.openxmlformats.org/officeDocument/2006/relationships/image" Target="../media/image55.jpg"/><Relationship Id="rId12" Type="http://schemas.microsoft.com/office/2007/relationships/hdphoto" Target="../media/hdphoto4.wdp"/><Relationship Id="rId17" Type="http://schemas.openxmlformats.org/officeDocument/2006/relationships/image" Target="../media/image48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3.png"/><Relationship Id="rId3" Type="http://schemas.microsoft.com/office/2007/relationships/media" Target="../media/media3.mp3"/><Relationship Id="rId7" Type="http://schemas.openxmlformats.org/officeDocument/2006/relationships/image" Target="../media/image55.jpg"/><Relationship Id="rId12" Type="http://schemas.microsoft.com/office/2007/relationships/hdphoto" Target="../media/hdphoto4.wdp"/><Relationship Id="rId17" Type="http://schemas.openxmlformats.org/officeDocument/2006/relationships/image" Target="../media/image48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52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jp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jpg"/><Relationship Id="rId7" Type="http://schemas.openxmlformats.org/officeDocument/2006/relationships/image" Target="../media/image62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9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1: Gia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đình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Bài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4</a:t>
            </a:r>
            <a:endParaRPr sz="5000" dirty="0">
              <a:latin typeface="UTM Avo" panose="02040603050506020204" pitchFamily="18" charset="0"/>
              <a:ea typeface="UD Digi Kyokasho N-B" panose="02020700000000000000" pitchFamily="18" charset="-128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Giữ vệ sinh nhà </a:t>
            </a:r>
            <a:r>
              <a:rPr lang="vi-VN" sz="5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ở</a:t>
            </a:r>
            <a:r>
              <a:rPr lang="en-US" sz="5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5000" b="1" i="0" u="none" strike="noStrike" cap="none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( </a:t>
            </a:r>
            <a:r>
              <a:rPr lang="en-US" sz="5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Tiết</a:t>
            </a:r>
            <a:r>
              <a:rPr lang="en-US" sz="5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2)</a:t>
            </a:r>
            <a:endParaRPr sz="50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24A0DD9-B6A2-C0BE-C135-1885168BFDBE}"/>
              </a:ext>
            </a:extLst>
          </p:cNvPr>
          <p:cNvGrpSpPr/>
          <p:nvPr/>
        </p:nvGrpSpPr>
        <p:grpSpPr>
          <a:xfrm>
            <a:off x="683174" y="1522153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77E75EE-A09D-FB2E-86E2-D5CFC1955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1414232-126D-9CB2-D73C-0D29BF208E5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93479217-300C-3F84-FFE2-A05020FB62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849372" y="814902"/>
            <a:ext cx="1110867" cy="109365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4D77491F-EAB6-8244-BD56-E571EA8957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54154" y="1495653"/>
            <a:ext cx="9963241" cy="53585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BACF5E-19DB-5E23-984E-0982DD897CD2}"/>
              </a:ext>
            </a:extLst>
          </p:cNvPr>
          <p:cNvSpPr txBox="1"/>
          <p:nvPr/>
        </p:nvSpPr>
        <p:spPr>
          <a:xfrm>
            <a:off x="2468923" y="2321462"/>
            <a:ext cx="949131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Xử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lí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tình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huống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đường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đi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Tuấn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khoe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Nam: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-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Tuần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vừa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rồi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tớ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bố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mẹ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dọn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dẹp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ngôi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nhà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đấy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Tuy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có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hơi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mệt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nhưng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mà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rất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vui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Nam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bĩu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môi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đáp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-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Mệt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thì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cậu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đừng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làm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. Ở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nhà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tớ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chả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giờ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phải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làm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việc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có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bố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mẹ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chị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gái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tớ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làm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hết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i="1" dirty="0" err="1">
                <a:latin typeface="UTM Avo" panose="02040603050506020204" pitchFamily="18" charset="0"/>
                <a:cs typeface="Arial" pitchFamily="34" charset="0"/>
              </a:rPr>
              <a:t>rồi</a:t>
            </a:r>
            <a:r>
              <a:rPr lang="en-US" sz="2000" i="1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Nếu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là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Tuấn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sẽ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nói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gì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tiếp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theo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với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b="1" dirty="0" err="1"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000" b="1" dirty="0">
                <a:latin typeface="UTM Avo" panose="02040603050506020204" pitchFamily="18" charset="0"/>
                <a:cs typeface="Arial" pitchFamily="34" charset="0"/>
              </a:rPr>
              <a:t> Nam?</a:t>
            </a:r>
          </a:p>
          <a:p>
            <a:endParaRPr lang="en-US" sz="26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3488BCEA-5E79-C0B4-69F1-785128BE46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789396">
            <a:off x="251935" y="5185224"/>
            <a:ext cx="917759" cy="1341482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3504B179-C15E-9137-FF9C-8CFF0BE4976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1697473">
            <a:off x="588499" y="1971920"/>
            <a:ext cx="721069" cy="7066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>
            <a:extLst>
              <a:ext uri="{FF2B5EF4-FFF2-40B4-BE49-F238E27FC236}">
                <a16:creationId xmlns:a16="http://schemas.microsoft.com/office/drawing/2014/main" id="{20D5794D-B161-2D4F-D61B-FF874B1E9D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19633">
            <a:off x="14150247" y="641375"/>
            <a:ext cx="597261" cy="51581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73D3563-3940-4B41-36E1-478B096D45CE}"/>
              </a:ext>
            </a:extLst>
          </p:cNvPr>
          <p:cNvSpPr/>
          <p:nvPr/>
        </p:nvSpPr>
        <p:spPr>
          <a:xfrm>
            <a:off x="841638" y="1543167"/>
            <a:ext cx="872352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6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Hoạt động 3: Tìm hiểu việc làm để giữ sạch nhà ở</a:t>
            </a:r>
            <a:endParaRPr lang="en-US" sz="2600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6B231E-4179-98E4-E69A-E33CC5A9707C}"/>
              </a:ext>
            </a:extLst>
          </p:cNvPr>
          <p:cNvSpPr/>
          <p:nvPr/>
        </p:nvSpPr>
        <p:spPr>
          <a:xfrm>
            <a:off x="879194" y="2188756"/>
            <a:ext cx="1066776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6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Quan sát các hình từ Hình 1 đến Hình 8 SGK trang 20, 21 và trả lời câu hỏi:</a:t>
            </a:r>
            <a:endParaRPr lang="en-US" sz="26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8320C7A-1FF2-0A4C-66D1-0795345AF2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21" y="3156857"/>
            <a:ext cx="1888266" cy="180530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4A12515-40D2-79E9-3E38-DFA69E0155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052" y="5035195"/>
            <a:ext cx="1783535" cy="18228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A7AE523-3643-E2C4-8B67-70DF6C9C27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7105" y="3156857"/>
            <a:ext cx="1888265" cy="1799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CCE0CBA-EC77-71B9-3AE3-0239E004C8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90840" y="5031742"/>
            <a:ext cx="1904530" cy="18053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332662-1E8A-82FD-7552-070E7B602B3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90432" y="3232071"/>
            <a:ext cx="1888265" cy="1758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DF511FC-D4C6-0EB7-C802-50AB539CE13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90432" y="5104339"/>
            <a:ext cx="1783535" cy="16601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5515C3C-59E8-97F9-F532-D079222ABD6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70215" y="3273587"/>
            <a:ext cx="1946529" cy="17581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DF341FF-2CFE-861A-21C2-867C7103CC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28479" y="4990226"/>
            <a:ext cx="1888265" cy="17965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8419EB3-FC19-02F7-69C1-32365D39607F}"/>
              </a:ext>
            </a:extLst>
          </p:cNvPr>
          <p:cNvSpPr txBox="1"/>
          <p:nvPr/>
        </p:nvSpPr>
        <p:spPr>
          <a:xfrm>
            <a:off x="596418" y="321374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31A2C2-9427-AA05-542B-D6C100BD33BC}"/>
              </a:ext>
            </a:extLst>
          </p:cNvPr>
          <p:cNvSpPr txBox="1"/>
          <p:nvPr/>
        </p:nvSpPr>
        <p:spPr>
          <a:xfrm>
            <a:off x="557586" y="503174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987A05C-7553-5FEF-18A8-B15D1D7D9D93}"/>
              </a:ext>
            </a:extLst>
          </p:cNvPr>
          <p:cNvSpPr txBox="1"/>
          <p:nvPr/>
        </p:nvSpPr>
        <p:spPr>
          <a:xfrm>
            <a:off x="2818732" y="323207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27DF35-469A-2B39-7A0B-FBFB0F3320FB}"/>
              </a:ext>
            </a:extLst>
          </p:cNvPr>
          <p:cNvSpPr txBox="1"/>
          <p:nvPr/>
        </p:nvSpPr>
        <p:spPr>
          <a:xfrm>
            <a:off x="2690053" y="503933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186778-FC6A-2BAF-BA88-4FA479E167B1}"/>
              </a:ext>
            </a:extLst>
          </p:cNvPr>
          <p:cNvSpPr txBox="1"/>
          <p:nvPr/>
        </p:nvSpPr>
        <p:spPr>
          <a:xfrm>
            <a:off x="4956904" y="321374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FC99ACF-1F68-3035-13C6-45C4255EE147}"/>
              </a:ext>
            </a:extLst>
          </p:cNvPr>
          <p:cNvSpPr txBox="1"/>
          <p:nvPr/>
        </p:nvSpPr>
        <p:spPr>
          <a:xfrm>
            <a:off x="4865830" y="503933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061168A-89FA-6E88-7CFF-5825D3F4E4C9}"/>
              </a:ext>
            </a:extLst>
          </p:cNvPr>
          <p:cNvSpPr txBox="1"/>
          <p:nvPr/>
        </p:nvSpPr>
        <p:spPr>
          <a:xfrm>
            <a:off x="7170215" y="3275111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09BFEFF-822F-01C2-84EC-AE5752ED4F67}"/>
              </a:ext>
            </a:extLst>
          </p:cNvPr>
          <p:cNvSpPr txBox="1"/>
          <p:nvPr/>
        </p:nvSpPr>
        <p:spPr>
          <a:xfrm>
            <a:off x="7197425" y="503933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UTM Avo" panose="02040603050506020204" pitchFamily="18" charset="0"/>
              </a:rPr>
              <a:t>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377F1F66-1C2E-C1E2-6580-DF23F5D80EAF}"/>
              </a:ext>
            </a:extLst>
          </p:cNvPr>
          <p:cNvSpPr txBox="1"/>
          <p:nvPr/>
        </p:nvSpPr>
        <p:spPr>
          <a:xfrm>
            <a:off x="1126643" y="1467179"/>
            <a:ext cx="13097231" cy="1115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+ Các thành viên trong gia đình bạn Hà và bạn An đang làm gì?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+ Những việc làm đó có tác dụng gì?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EC3351E2-4677-9BB0-0E53-4F4B83F7C2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57724" y="5497176"/>
            <a:ext cx="572661" cy="71183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CC310066-B7A2-6E85-0B43-929ACF9634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59" t="6566" b="22285"/>
          <a:stretch>
            <a:fillRect/>
          </a:stretch>
        </p:blipFill>
        <p:spPr>
          <a:xfrm>
            <a:off x="883775" y="4482211"/>
            <a:ext cx="4070843" cy="2410327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1480BF5-58BA-5DEF-B0B2-C0405614FB6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126643" y="2717831"/>
            <a:ext cx="8895202" cy="3868638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167FF963-81E8-87E7-ECB8-628D0FD9587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90000"/>
          </a:blip>
          <a:srcRect/>
          <a:stretch>
            <a:fillRect/>
          </a:stretch>
        </p:blipFill>
        <p:spPr>
          <a:xfrm rot="75456">
            <a:off x="8706570" y="5989673"/>
            <a:ext cx="1705770" cy="865595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F9F33E91-765D-D44C-920A-ED2E9792E02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885" r="1885"/>
          <a:stretch>
            <a:fillRect/>
          </a:stretch>
        </p:blipFill>
        <p:spPr>
          <a:xfrm rot="-494905">
            <a:off x="1055659" y="2553848"/>
            <a:ext cx="2528374" cy="847693"/>
          </a:xfrm>
          <a:prstGeom prst="rect">
            <a:avLst/>
          </a:prstGeom>
        </p:spPr>
      </p:pic>
      <p:sp>
        <p:nvSpPr>
          <p:cNvPr id="10" name="TextBox 26">
            <a:extLst>
              <a:ext uri="{FF2B5EF4-FFF2-40B4-BE49-F238E27FC236}">
                <a16:creationId xmlns:a16="http://schemas.microsoft.com/office/drawing/2014/main" id="{CA32EF6E-1DF0-5FB7-FC6F-75291B38DC23}"/>
              </a:ext>
            </a:extLst>
          </p:cNvPr>
          <p:cNvSpPr txBox="1"/>
          <p:nvPr/>
        </p:nvSpPr>
        <p:spPr>
          <a:xfrm>
            <a:off x="1858507" y="3175603"/>
            <a:ext cx="7629071" cy="1115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Các thành viên trong gia đình bạn Hà và bạn An đang lau chùi, vệ sinh ngôi nhà của mình.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1C7F61-4769-8BE5-0504-9E3165508007}"/>
              </a:ext>
            </a:extLst>
          </p:cNvPr>
          <p:cNvSpPr/>
          <p:nvPr/>
        </p:nvSpPr>
        <p:spPr>
          <a:xfrm>
            <a:off x="1719199" y="4401147"/>
            <a:ext cx="7840256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Việc làm đó giúp nhà ở sạch sẽ, thoáng mát, đảm bảo được sức khỏe các thành viên trong gia đình, đẩy lùi bệnh tật.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4E63A867-B31D-ECA8-9794-C73A0C9016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62622" y="2940203"/>
            <a:ext cx="1146329" cy="87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55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EBBDFFFF-7CF9-0FFE-E03E-C2314F1C8C3D}"/>
              </a:ext>
            </a:extLst>
          </p:cNvPr>
          <p:cNvGrpSpPr/>
          <p:nvPr/>
        </p:nvGrpSpPr>
        <p:grpSpPr>
          <a:xfrm>
            <a:off x="690515" y="1813974"/>
            <a:ext cx="10471782" cy="4130011"/>
            <a:chOff x="0" y="0"/>
            <a:chExt cx="18242782" cy="12091182"/>
          </a:xfrm>
        </p:grpSpPr>
        <p:grpSp>
          <p:nvGrpSpPr>
            <p:cNvPr id="3" name="Group 4">
              <a:extLst>
                <a:ext uri="{FF2B5EF4-FFF2-40B4-BE49-F238E27FC236}">
                  <a16:creationId xmlns:a16="http://schemas.microsoft.com/office/drawing/2014/main" id="{2239FEDF-B9F0-E007-A817-7589DAD93B98}"/>
                </a:ext>
              </a:extLst>
            </p:cNvPr>
            <p:cNvGrpSpPr/>
            <p:nvPr/>
          </p:nvGrpSpPr>
          <p:grpSpPr>
            <a:xfrm>
              <a:off x="0" y="281638"/>
              <a:ext cx="17924518" cy="11809544"/>
              <a:chOff x="0" y="0"/>
              <a:chExt cx="10805670" cy="7119301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AFC7EE49-02AF-7058-E200-65398FCF619B}"/>
                  </a:ext>
                </a:extLst>
              </p:cNvPr>
              <p:cNvSpPr/>
              <p:nvPr/>
            </p:nvSpPr>
            <p:spPr>
              <a:xfrm>
                <a:off x="-4213" y="0"/>
                <a:ext cx="10809882" cy="7119301"/>
              </a:xfrm>
              <a:custGeom>
                <a:avLst/>
                <a:gdLst/>
                <a:ahLst/>
                <a:cxnLst/>
                <a:rect l="l" t="t" r="r" b="b"/>
                <a:pathLst>
                  <a:path w="10809882" h="7119301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558" y="12454"/>
                    </a:cubicBezTo>
                    <a:cubicBezTo>
                      <a:pt x="8804229" y="12671"/>
                      <a:pt x="10535814" y="0"/>
                      <a:pt x="10535814" y="0"/>
                    </a:cubicBezTo>
                    <a:cubicBezTo>
                      <a:pt x="10603278" y="0"/>
                      <a:pt x="10679215" y="0"/>
                      <a:pt x="10757988" y="85073"/>
                    </a:cubicBezTo>
                    <a:cubicBezTo>
                      <a:pt x="10800966" y="131488"/>
                      <a:pt x="10802035" y="240224"/>
                      <a:pt x="10802439" y="320281"/>
                    </a:cubicBezTo>
                    <a:cubicBezTo>
                      <a:pt x="10802439" y="320281"/>
                      <a:pt x="10800735" y="5267917"/>
                      <a:pt x="10800735" y="6356717"/>
                    </a:cubicBezTo>
                    <a:cubicBezTo>
                      <a:pt x="10800735" y="6570876"/>
                      <a:pt x="10809883" y="6870054"/>
                      <a:pt x="10809883" y="6870054"/>
                    </a:cubicBezTo>
                    <a:cubicBezTo>
                      <a:pt x="10809883" y="6998723"/>
                      <a:pt x="10805713" y="7119301"/>
                      <a:pt x="10552875" y="7111167"/>
                    </a:cubicBezTo>
                    <a:cubicBezTo>
                      <a:pt x="10552875" y="7111167"/>
                      <a:pt x="10176403" y="7090868"/>
                      <a:pt x="9081481" y="7098467"/>
                    </a:cubicBezTo>
                    <a:cubicBezTo>
                      <a:pt x="2545013" y="7106601"/>
                      <a:pt x="304023" y="7119301"/>
                      <a:pt x="304023" y="7119301"/>
                    </a:cubicBezTo>
                    <a:cubicBezTo>
                      <a:pt x="132548" y="7119301"/>
                      <a:pt x="4213" y="7018231"/>
                      <a:pt x="8532" y="6815685"/>
                    </a:cubicBezTo>
                    <a:cubicBezTo>
                      <a:pt x="8532" y="6815685"/>
                      <a:pt x="9630" y="6317143"/>
                      <a:pt x="4815" y="1670849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2F3A62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659CA2F4-D094-D5A1-26CD-A45C287815C8}"/>
                </a:ext>
              </a:extLst>
            </p:cNvPr>
            <p:cNvGrpSpPr/>
            <p:nvPr/>
          </p:nvGrpSpPr>
          <p:grpSpPr>
            <a:xfrm>
              <a:off x="336452" y="0"/>
              <a:ext cx="17906330" cy="11727398"/>
              <a:chOff x="0" y="0"/>
              <a:chExt cx="10821129" cy="7087086"/>
            </a:xfrm>
          </p:grpSpPr>
          <p:sp>
            <p:nvSpPr>
              <p:cNvPr id="5" name="Freeform 7">
                <a:extLst>
                  <a:ext uri="{FF2B5EF4-FFF2-40B4-BE49-F238E27FC236}">
                    <a16:creationId xmlns:a16="http://schemas.microsoft.com/office/drawing/2014/main" id="{284EFC9D-3E6C-ABE1-607A-EDBA837CFC33}"/>
                  </a:ext>
                </a:extLst>
              </p:cNvPr>
              <p:cNvSpPr/>
              <p:nvPr/>
            </p:nvSpPr>
            <p:spPr>
              <a:xfrm>
                <a:off x="-4213" y="0"/>
                <a:ext cx="10825342" cy="7087086"/>
              </a:xfrm>
              <a:custGeom>
                <a:avLst/>
                <a:gdLst/>
                <a:ahLst/>
                <a:cxnLst/>
                <a:rect l="l" t="t" r="r" b="b"/>
                <a:pathLst>
                  <a:path w="10825342" h="7087086">
                    <a:moveTo>
                      <a:pt x="278431" y="16918"/>
                    </a:moveTo>
                    <a:cubicBezTo>
                      <a:pt x="278431" y="16918"/>
                      <a:pt x="604014" y="12258"/>
                      <a:pt x="1062834" y="12454"/>
                    </a:cubicBezTo>
                    <a:cubicBezTo>
                      <a:pt x="8817733" y="12671"/>
                      <a:pt x="10551274" y="0"/>
                      <a:pt x="10551274" y="0"/>
                    </a:cubicBezTo>
                    <a:cubicBezTo>
                      <a:pt x="10618737" y="0"/>
                      <a:pt x="10694674" y="0"/>
                      <a:pt x="10773448" y="85073"/>
                    </a:cubicBezTo>
                    <a:cubicBezTo>
                      <a:pt x="10816426" y="131488"/>
                      <a:pt x="10817494" y="240224"/>
                      <a:pt x="10817899" y="320281"/>
                    </a:cubicBezTo>
                    <a:cubicBezTo>
                      <a:pt x="10817899" y="320281"/>
                      <a:pt x="10816195" y="5241263"/>
                      <a:pt x="10816195" y="6324502"/>
                    </a:cubicBezTo>
                    <a:cubicBezTo>
                      <a:pt x="10816195" y="6538661"/>
                      <a:pt x="10825342" y="6837839"/>
                      <a:pt x="10825342" y="6837839"/>
                    </a:cubicBezTo>
                    <a:cubicBezTo>
                      <a:pt x="10825342" y="6966508"/>
                      <a:pt x="10821173" y="7087086"/>
                      <a:pt x="10568335" y="7078952"/>
                    </a:cubicBezTo>
                    <a:cubicBezTo>
                      <a:pt x="10568335" y="7078952"/>
                      <a:pt x="10191862" y="7058653"/>
                      <a:pt x="9095459" y="7066252"/>
                    </a:cubicBezTo>
                    <a:cubicBezTo>
                      <a:pt x="2547822" y="7074386"/>
                      <a:pt x="304023" y="7087086"/>
                      <a:pt x="304023" y="7087086"/>
                    </a:cubicBezTo>
                    <a:cubicBezTo>
                      <a:pt x="132548" y="7087086"/>
                      <a:pt x="4213" y="6986016"/>
                      <a:pt x="8532" y="6783470"/>
                    </a:cubicBezTo>
                    <a:cubicBezTo>
                      <a:pt x="8532" y="6783470"/>
                      <a:pt x="9630" y="6284928"/>
                      <a:pt x="4815" y="1666310"/>
                    </a:cubicBezTo>
                    <a:cubicBezTo>
                      <a:pt x="0" y="663668"/>
                      <a:pt x="25592" y="330596"/>
                      <a:pt x="25592" y="330596"/>
                    </a:cubicBezTo>
                    <a:cubicBezTo>
                      <a:pt x="27224" y="150571"/>
                      <a:pt x="143504" y="16918"/>
                      <a:pt x="278431" y="16918"/>
                    </a:cubicBezTo>
                    <a:close/>
                  </a:path>
                </a:pathLst>
              </a:custGeom>
              <a:solidFill>
                <a:srgbClr val="FFF3E4"/>
              </a:solidFill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pic>
        <p:nvPicPr>
          <p:cNvPr id="8" name="Picture 13">
            <a:extLst>
              <a:ext uri="{FF2B5EF4-FFF2-40B4-BE49-F238E27FC236}">
                <a16:creationId xmlns:a16="http://schemas.microsoft.com/office/drawing/2014/main" id="{8725ED6C-8F03-8833-E211-486EE944A7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720983">
            <a:off x="10545701" y="4954028"/>
            <a:ext cx="1002150" cy="1129732"/>
          </a:xfrm>
          <a:prstGeom prst="rect">
            <a:avLst/>
          </a:prstGeom>
        </p:spPr>
      </p:pic>
      <p:pic>
        <p:nvPicPr>
          <p:cNvPr id="9" name="Picture 2" descr="https://free.vector6.com/wp-content/uploads/2021/03/0000000705-giao-duc-hoc-tap-hoc-sinh-kien-thuc-hoc-nhom-tai-hinh-png-187.png">
            <a:extLst>
              <a:ext uri="{FF2B5EF4-FFF2-40B4-BE49-F238E27FC236}">
                <a16:creationId xmlns:a16="http://schemas.microsoft.com/office/drawing/2014/main" id="{1CF96FA6-2CC6-B7F4-BA15-AB2F17D4B2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72" y="3701693"/>
            <a:ext cx="2804008" cy="211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7BE6A14F-B386-E6FB-AA33-8B79E36D2C1A}"/>
              </a:ext>
            </a:extLst>
          </p:cNvPr>
          <p:cNvSpPr/>
          <p:nvPr/>
        </p:nvSpPr>
        <p:spPr>
          <a:xfrm>
            <a:off x="1029704" y="3390337"/>
            <a:ext cx="3743166" cy="553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HOẠT ĐỘNG NHÓM</a:t>
            </a:r>
          </a:p>
        </p:txBody>
      </p:sp>
      <p:sp>
        <p:nvSpPr>
          <p:cNvPr id="11" name="Rounded Rectangle 3">
            <a:extLst>
              <a:ext uri="{FF2B5EF4-FFF2-40B4-BE49-F238E27FC236}">
                <a16:creationId xmlns:a16="http://schemas.microsoft.com/office/drawing/2014/main" id="{7862DAD3-A9E1-0142-6073-A2C06C46B894}"/>
              </a:ext>
            </a:extLst>
          </p:cNvPr>
          <p:cNvSpPr/>
          <p:nvPr/>
        </p:nvSpPr>
        <p:spPr>
          <a:xfrm>
            <a:off x="4969319" y="2017971"/>
            <a:ext cx="6077457" cy="818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Nhóm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1, 3, 5: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quét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nhà</a:t>
            </a:r>
            <a:endParaRPr lang="en-US" sz="2600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2" name="Rounded Rectangle 23">
            <a:extLst>
              <a:ext uri="{FF2B5EF4-FFF2-40B4-BE49-F238E27FC236}">
                <a16:creationId xmlns:a16="http://schemas.microsoft.com/office/drawing/2014/main" id="{C389C555-3F50-F5E9-4BCC-A1DE21533117}"/>
              </a:ext>
            </a:extLst>
          </p:cNvPr>
          <p:cNvSpPr/>
          <p:nvPr/>
        </p:nvSpPr>
        <p:spPr>
          <a:xfrm>
            <a:off x="4969320" y="4413642"/>
            <a:ext cx="6077456" cy="6941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Nhóm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2, 4, 6: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lau</a:t>
            </a:r>
            <a:r>
              <a:rPr lang="en-US" sz="26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b="1" dirty="0" err="1">
                <a:latin typeface="UTM Avo" panose="02040603050506020204" pitchFamily="18" charset="0"/>
                <a:cs typeface="Arial" pitchFamily="34" charset="0"/>
              </a:rPr>
              <a:t>bàn</a:t>
            </a:r>
            <a:endParaRPr lang="en-US" sz="2600" b="1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F59D9C0A-116A-CE85-782C-953749752F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0" y="2116542"/>
            <a:ext cx="4000598" cy="1306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01FBC4-F76F-C4C0-367E-7C0983C2E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3898"/>
            <a:ext cx="2222645" cy="2083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E421EC4D-FB13-7362-98DE-5730A415EC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314634" y="2116542"/>
            <a:ext cx="868379" cy="6529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4F9EC0-AEFB-22CB-1218-71B28CFD1FC5}"/>
              </a:ext>
            </a:extLst>
          </p:cNvPr>
          <p:cNvSpPr/>
          <p:nvPr/>
        </p:nvSpPr>
        <p:spPr>
          <a:xfrm>
            <a:off x="4546748" y="1539071"/>
            <a:ext cx="7289312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Quan sát Hình quét nhà SGK trang 22 và 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trả lời câu hỏi: Em cần chuẩn bị đồ dùng gì 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để quét nhà? Nêu các bước quét nhà?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58CC8A7-A093-36FF-BC39-2DE882EDC1FB}"/>
              </a:ext>
            </a:extLst>
          </p:cNvPr>
          <p:cNvSpPr txBox="1"/>
          <p:nvPr/>
        </p:nvSpPr>
        <p:spPr>
          <a:xfrm>
            <a:off x="-2724948" y="2025742"/>
            <a:ext cx="9220250" cy="834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nl-NL" sz="26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bước quét nhà</a:t>
            </a:r>
            <a:endParaRPr lang="nl-NL" sz="2600" dirty="0">
              <a:solidFill>
                <a:srgbClr val="00206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214D7E-5E9C-5DFA-D8E7-8B6C578082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3136" y="3423017"/>
            <a:ext cx="5889434" cy="343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93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F59D9C0A-116A-CE85-782C-953749752F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0" y="2116542"/>
            <a:ext cx="4000598" cy="1306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401FBC4-F76F-C4C0-367E-7C0983C2EB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3898"/>
            <a:ext cx="2222645" cy="20839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E421EC4D-FB13-7362-98DE-5730A415EC8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314634" y="2116542"/>
            <a:ext cx="868379" cy="6529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44F9EC0-AEFB-22CB-1218-71B28CFD1FC5}"/>
              </a:ext>
            </a:extLst>
          </p:cNvPr>
          <p:cNvSpPr/>
          <p:nvPr/>
        </p:nvSpPr>
        <p:spPr>
          <a:xfrm>
            <a:off x="4364333" y="1395374"/>
            <a:ext cx="7289312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Quan sát Hình quét nhà SGK trang 22 và 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trả lời câu hỏi: Em cần chuẩn bị đồ dùng gì </a:t>
            </a:r>
          </a:p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70C0"/>
                </a:solidFill>
                <a:latin typeface="UTM Avo" panose="02040603050506020204" pitchFamily="18" charset="0"/>
                <a:cs typeface="Arial" pitchFamily="34" charset="0"/>
              </a:rPr>
              <a:t>để quét nhà? Nêu các bước lau bàn?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C58CC8A7-A093-36FF-BC39-2DE882EDC1FB}"/>
              </a:ext>
            </a:extLst>
          </p:cNvPr>
          <p:cNvSpPr txBox="1"/>
          <p:nvPr/>
        </p:nvSpPr>
        <p:spPr>
          <a:xfrm>
            <a:off x="-2806429" y="1973376"/>
            <a:ext cx="9220250" cy="834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nl-NL" sz="26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bước lau bàn</a:t>
            </a:r>
            <a:endParaRPr lang="nl-NL" sz="2600" dirty="0">
              <a:solidFill>
                <a:srgbClr val="00206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833F9B9-3C7F-AD96-86AC-57C44B3F1C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7616" y="3268446"/>
            <a:ext cx="6268225" cy="3589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043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0274" y="-228600"/>
            <a:ext cx="5341926" cy="2628960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Doraemon và chiếc bánh rán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5091D-F787-46C7-B337-BCB1BF7B6F7A}"/>
              </a:ext>
            </a:extLst>
          </p:cNvPr>
          <p:cNvGrpSpPr/>
          <p:nvPr/>
        </p:nvGrpSpPr>
        <p:grpSpPr>
          <a:xfrm>
            <a:off x="62345" y="1964392"/>
            <a:ext cx="5867400" cy="3886200"/>
            <a:chOff x="4177145" y="1714569"/>
            <a:chExt cx="5867400" cy="3886200"/>
          </a:xfrm>
        </p:grpSpPr>
        <p:sp>
          <p:nvSpPr>
            <p:cNvPr id="5" name="Rounded Rectangle 4"/>
            <p:cNvSpPr/>
            <p:nvPr/>
          </p:nvSpPr>
          <p:spPr>
            <a:xfrm>
              <a:off x="4177145" y="1714569"/>
              <a:ext cx="5867400" cy="3886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20045" y="1875254"/>
              <a:ext cx="492875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Những con chuột đáng ghét đang tìm cách ăn vụng bán rán của chú mèo máy Doraemon. Các em hãy ngăn cản chúng bằng cách tr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ả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lời các câu hỏi nhé.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9" name="Doremon-Beat_vy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35271" y="-88075"/>
            <a:ext cx="609600" cy="609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54590" y="746525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Hành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động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nào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KHÔNG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nên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làm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để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giữ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vệ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sinh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nhà</a:t>
            </a:r>
            <a:r>
              <a:rPr kumimoji="0" lang="en-US" sz="22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cửa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55791" y="2521189"/>
            <a:ext cx="3622029" cy="10951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48717" y="4601212"/>
            <a:ext cx="3756250" cy="93379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55791" y="4551641"/>
            <a:ext cx="3662919" cy="9833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8083" y="2618083"/>
            <a:ext cx="3756250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64694" y="2670406"/>
            <a:ext cx="36220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ClrTx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.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Để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quần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áo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đồ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chơi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sách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vở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lộn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xộn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+mn-ea"/>
              </a:rPr>
              <a:t>tùy</a:t>
            </a:r>
            <a:r>
              <a:rPr lang="en-US" sz="2200" dirty="0">
                <a:latin typeface="UTM Avo" panose="02040603050506020204" pitchFamily="18" charset="0"/>
                <a:ea typeface="+mn-ea"/>
              </a:rPr>
              <a:t> ý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7619" y="2670406"/>
            <a:ext cx="34836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Lau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dọn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bếp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thường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xuyên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938462" y="4683389"/>
            <a:ext cx="34027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Thường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xuyên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quét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dọn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lau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chùi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nhà</a:t>
            </a:r>
            <a:r>
              <a:rPr kumimoji="0" lang="en-US" sz="2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2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cửa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64694" y="4703737"/>
            <a:ext cx="3796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Phát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quang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cây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cỏ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xung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quanh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khu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vực</a:t>
            </a:r>
            <a:r>
              <a:rPr lang="en-US" sz="22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ở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303" y="1765574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857596" y="3782564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417312" y="3976317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2822138" y="1323150"/>
            <a:ext cx="2772360" cy="3334424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50065" y="304800"/>
            <a:ext cx="73152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74906" y="524914"/>
            <a:ext cx="48006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defRPr/>
            </a:pP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lau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bàn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cần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chuẩn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bị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dung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trong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dung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dưới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?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201883" y="2887194"/>
            <a:ext cx="3946047" cy="7385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8399" y="5226509"/>
            <a:ext cx="4083791" cy="88088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27617" y="2828260"/>
            <a:ext cx="4104573" cy="79744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66939" y="3022179"/>
            <a:ext cx="284710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Khăn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lau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541446" y="3042951"/>
            <a:ext cx="39313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Hót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rác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18750" y="5326797"/>
            <a:ext cx="38064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Chổi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lau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nhà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474996" y="2315750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508561" y="4384178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2888404" y="1277753"/>
            <a:ext cx="2935298" cy="3530396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2" name="Picture 2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1935" y="2311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5" name="Rounded Rectangle 3">
            <a:extLst>
              <a:ext uri="{FF2B5EF4-FFF2-40B4-BE49-F238E27FC236}">
                <a16:creationId xmlns:a16="http://schemas.microsoft.com/office/drawing/2014/main" id="{113D9D18-6169-BCBF-2CD1-632853E939AC}"/>
              </a:ext>
            </a:extLst>
          </p:cNvPr>
          <p:cNvSpPr/>
          <p:nvPr/>
        </p:nvSpPr>
        <p:spPr>
          <a:xfrm>
            <a:off x="1194899" y="5188688"/>
            <a:ext cx="3946047" cy="9187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A1F36C4-17CD-EE7A-E4AA-D4F8A068B948}"/>
              </a:ext>
            </a:extLst>
          </p:cNvPr>
          <p:cNvSpPr txBox="1"/>
          <p:nvPr/>
        </p:nvSpPr>
        <p:spPr>
          <a:xfrm>
            <a:off x="1459955" y="5171266"/>
            <a:ext cx="389426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Chậu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đựng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nước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sạch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7" name="Dor">
            <a:extLst>
              <a:ext uri="{FF2B5EF4-FFF2-40B4-BE49-F238E27FC236}">
                <a16:creationId xmlns:a16="http://schemas.microsoft.com/office/drawing/2014/main" id="{5A06EE14-AEE3-7912-A067-47DF1EECD8F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2969297" y="3473838"/>
            <a:ext cx="2935298" cy="3530396"/>
          </a:xfrm>
          <a:prstGeom prst="rect">
            <a:avLst/>
          </a:prstGeom>
        </p:spPr>
      </p:pic>
      <p:pic>
        <p:nvPicPr>
          <p:cNvPr id="29" name="Am-thanh-tra-loi-dung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CB7D758E-79F7-05E5-F31B-C25C74D4D6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095018" y="47593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9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808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25" grpId="0" animBg="1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7466" y="718924"/>
            <a:ext cx="5410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Để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quét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nhà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cần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chuẩn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bị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dung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trong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các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dung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dưới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65865" y="4225420"/>
            <a:ext cx="2051095" cy="739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80832" y="2526715"/>
            <a:ext cx="2118889" cy="6700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745975" y="4371822"/>
            <a:ext cx="377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Chổi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33461" y="2664442"/>
            <a:ext cx="39937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Khăn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lau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14742" y="2128208"/>
            <a:ext cx="1497349" cy="1586019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472940" y="3850684"/>
            <a:ext cx="2345202" cy="2820665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064" y="228600"/>
            <a:ext cx="977401" cy="1240357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5" name="Rounded Rectangle 3">
            <a:extLst>
              <a:ext uri="{FF2B5EF4-FFF2-40B4-BE49-F238E27FC236}">
                <a16:creationId xmlns:a16="http://schemas.microsoft.com/office/drawing/2014/main" id="{E017E121-CC85-2AE9-27CC-F98649C10470}"/>
              </a:ext>
            </a:extLst>
          </p:cNvPr>
          <p:cNvSpPr/>
          <p:nvPr/>
        </p:nvSpPr>
        <p:spPr>
          <a:xfrm>
            <a:off x="1581978" y="2559373"/>
            <a:ext cx="2118152" cy="64102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D18BCE-F4D8-FCD6-A7D7-77793BFFFD0B}"/>
              </a:ext>
            </a:extLst>
          </p:cNvPr>
          <p:cNvSpPr txBox="1"/>
          <p:nvPr/>
        </p:nvSpPr>
        <p:spPr>
          <a:xfrm>
            <a:off x="1612537" y="2664442"/>
            <a:ext cx="377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Khẩu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trang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7" name="Dor">
            <a:extLst>
              <a:ext uri="{FF2B5EF4-FFF2-40B4-BE49-F238E27FC236}">
                <a16:creationId xmlns:a16="http://schemas.microsoft.com/office/drawing/2014/main" id="{82C8A370-103A-C9E2-80DB-A84835ECD46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784860" y="1181642"/>
            <a:ext cx="2236681" cy="2690143"/>
          </a:xfrm>
          <a:prstGeom prst="rect">
            <a:avLst/>
          </a:prstGeom>
        </p:spPr>
      </p:pic>
      <p:sp>
        <p:nvSpPr>
          <p:cNvPr id="31" name="Rounded Rectangle 3">
            <a:extLst>
              <a:ext uri="{FF2B5EF4-FFF2-40B4-BE49-F238E27FC236}">
                <a16:creationId xmlns:a16="http://schemas.microsoft.com/office/drawing/2014/main" id="{E57FDE59-132C-5932-EAB3-1AEB1B4E513E}"/>
              </a:ext>
            </a:extLst>
          </p:cNvPr>
          <p:cNvSpPr/>
          <p:nvPr/>
        </p:nvSpPr>
        <p:spPr>
          <a:xfrm>
            <a:off x="6087642" y="4249159"/>
            <a:ext cx="2051095" cy="73998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0CA32C-EA64-FC5B-019B-D34E5125D06B}"/>
              </a:ext>
            </a:extLst>
          </p:cNvPr>
          <p:cNvSpPr txBox="1"/>
          <p:nvPr/>
        </p:nvSpPr>
        <p:spPr>
          <a:xfrm>
            <a:off x="6267752" y="4395561"/>
            <a:ext cx="377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Hót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rác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Dor">
            <a:extLst>
              <a:ext uri="{FF2B5EF4-FFF2-40B4-BE49-F238E27FC236}">
                <a16:creationId xmlns:a16="http://schemas.microsoft.com/office/drawing/2014/main" id="{76A53DA9-EA0E-762E-EBB6-8EFA2904F46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7945596" y="3673228"/>
            <a:ext cx="2513996" cy="3023680"/>
          </a:xfrm>
          <a:prstGeom prst="rect">
            <a:avLst/>
          </a:prstGeom>
        </p:spPr>
      </p:pic>
      <p:pic>
        <p:nvPicPr>
          <p:cNvPr id="34" name="Am-thanh-tra-loi-dung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D34E234C-D2B2-B5E4-5DED-D6E871A735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11740" y="2505343"/>
            <a:ext cx="609600" cy="609600"/>
          </a:xfrm>
          <a:prstGeom prst="rect">
            <a:avLst/>
          </a:prstGeom>
        </p:spPr>
      </p:pic>
      <p:pic>
        <p:nvPicPr>
          <p:cNvPr id="35" name="Am-thanh-tra-loi-dung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EE8206E8-AE57-1C23-1282-28FBAC9D68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50726" y="37272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082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0"/>
                            </p:stCondLst>
                            <p:childTnLst>
                              <p:par>
                                <p:cTn id="6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808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808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animBg="1"/>
      <p:bldP spid="6" grpId="0" animBg="1"/>
      <p:bldP spid="6" grpId="1" animBg="1"/>
      <p:bldP spid="8" grpId="0"/>
      <p:bldP spid="11" grpId="0"/>
      <p:bldP spid="11" grpId="1"/>
      <p:bldP spid="25" grpId="0" animBg="1"/>
      <p:bldP spid="26" grpId="0"/>
      <p:bldP spid="31" grpId="0" animBg="1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27466" y="718924"/>
            <a:ext cx="541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Những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việc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làm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dưới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đây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giúp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em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giữ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vệ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sinh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nhà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ở?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03553" y="2745675"/>
            <a:ext cx="3561482" cy="7481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743408" y="4430629"/>
            <a:ext cx="3679197" cy="734373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0969" y="2855933"/>
            <a:ext cx="377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Quét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nhà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87014" y="4582371"/>
            <a:ext cx="399379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Vút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đồ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chơi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khắp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nhà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177319" y="3871785"/>
            <a:ext cx="1497349" cy="1586019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8012675" y="1095010"/>
            <a:ext cx="2345202" cy="2820665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064" y="228600"/>
            <a:ext cx="977401" cy="1240357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sp>
        <p:nvSpPr>
          <p:cNvPr id="25" name="Rounded Rectangle 3">
            <a:extLst>
              <a:ext uri="{FF2B5EF4-FFF2-40B4-BE49-F238E27FC236}">
                <a16:creationId xmlns:a16="http://schemas.microsoft.com/office/drawing/2014/main" id="{E017E121-CC85-2AE9-27CC-F98649C10470}"/>
              </a:ext>
            </a:extLst>
          </p:cNvPr>
          <p:cNvSpPr/>
          <p:nvPr/>
        </p:nvSpPr>
        <p:spPr>
          <a:xfrm>
            <a:off x="1762088" y="2721922"/>
            <a:ext cx="3561482" cy="7481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D18BCE-F4D8-FCD6-A7D7-77793BFFFD0B}"/>
              </a:ext>
            </a:extLst>
          </p:cNvPr>
          <p:cNvSpPr txBox="1"/>
          <p:nvPr/>
        </p:nvSpPr>
        <p:spPr>
          <a:xfrm>
            <a:off x="1897831" y="2842169"/>
            <a:ext cx="37721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A. Lau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kính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7" name="Dor">
            <a:extLst>
              <a:ext uri="{FF2B5EF4-FFF2-40B4-BE49-F238E27FC236}">
                <a16:creationId xmlns:a16="http://schemas.microsoft.com/office/drawing/2014/main" id="{82C8A370-103A-C9E2-80DB-A84835ECD46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784860" y="1181642"/>
            <a:ext cx="2236681" cy="2690143"/>
          </a:xfrm>
          <a:prstGeom prst="rect">
            <a:avLst/>
          </a:prstGeom>
        </p:spPr>
      </p:pic>
      <p:sp>
        <p:nvSpPr>
          <p:cNvPr id="31" name="Rounded Rectangle 3">
            <a:extLst>
              <a:ext uri="{FF2B5EF4-FFF2-40B4-BE49-F238E27FC236}">
                <a16:creationId xmlns:a16="http://schemas.microsoft.com/office/drawing/2014/main" id="{E57FDE59-132C-5932-EAB3-1AEB1B4E513E}"/>
              </a:ext>
            </a:extLst>
          </p:cNvPr>
          <p:cNvSpPr/>
          <p:nvPr/>
        </p:nvSpPr>
        <p:spPr>
          <a:xfrm>
            <a:off x="6087643" y="4412513"/>
            <a:ext cx="3561482" cy="74818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F0CA32C-EA64-FC5B-019B-D34E5125D06B}"/>
              </a:ext>
            </a:extLst>
          </p:cNvPr>
          <p:cNvSpPr txBox="1"/>
          <p:nvPr/>
        </p:nvSpPr>
        <p:spPr>
          <a:xfrm>
            <a:off x="6267752" y="4395561"/>
            <a:ext cx="3772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Gấp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quần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áo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gọn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gàng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Dor">
            <a:extLst>
              <a:ext uri="{FF2B5EF4-FFF2-40B4-BE49-F238E27FC236}">
                <a16:creationId xmlns:a16="http://schemas.microsoft.com/office/drawing/2014/main" id="{76A53DA9-EA0E-762E-EBB6-8EFA2904F46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7945596" y="3673228"/>
            <a:ext cx="2513996" cy="3023680"/>
          </a:xfrm>
          <a:prstGeom prst="rect">
            <a:avLst/>
          </a:prstGeom>
        </p:spPr>
      </p:pic>
      <p:pic>
        <p:nvPicPr>
          <p:cNvPr id="34" name="Am-thanh-tra-loi-dung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D34E234C-D2B2-B5E4-5DED-D6E871A735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11740" y="2505343"/>
            <a:ext cx="609600" cy="609600"/>
          </a:xfrm>
          <a:prstGeom prst="rect">
            <a:avLst/>
          </a:prstGeom>
        </p:spPr>
      </p:pic>
      <p:pic>
        <p:nvPicPr>
          <p:cNvPr id="35" name="Am-thanh-tra-loi-dung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EE8206E8-AE57-1C23-1282-28FBAC9D68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50726" y="37272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87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0"/>
                            </p:stCondLst>
                            <p:childTnLst>
                              <p:par>
                                <p:cTn id="6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808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808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  <p:bldLst>
      <p:bldP spid="2" grpId="0" animBg="1"/>
      <p:bldP spid="3" grpId="0"/>
      <p:bldP spid="4" grpId="0" animBg="1"/>
      <p:bldP spid="6" grpId="0" animBg="1"/>
      <p:bldP spid="6" grpId="1" animBg="1"/>
      <p:bldP spid="8" grpId="0"/>
      <p:bldP spid="11" grpId="0"/>
      <p:bldP spid="11" grpId="1"/>
      <p:bldP spid="25" grpId="0" animBg="1"/>
      <p:bldP spid="26" grpId="0"/>
      <p:bldP spid="31" grpId="0" animBg="1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>
            <a:extLst>
              <a:ext uri="{FF2B5EF4-FFF2-40B4-BE49-F238E27FC236}">
                <a16:creationId xmlns:a16="http://schemas.microsoft.com/office/drawing/2014/main" id="{B91476AA-BA1C-55AF-43A9-1ED2EE85E8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77329" y="1770898"/>
            <a:ext cx="9852671" cy="3488048"/>
          </a:xfrm>
          <a:prstGeom prst="rect">
            <a:avLst/>
          </a:prstGeom>
          <a:solidFill>
            <a:srgbClr val="002060"/>
          </a:solidFill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6F080082-A8F8-27EA-591F-78DFAF9E19C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302492" y="1599054"/>
            <a:ext cx="951610" cy="908809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3399DBFA-55C4-5B06-E686-DFA7CF128704}"/>
              </a:ext>
            </a:extLst>
          </p:cNvPr>
          <p:cNvSpPr txBox="1"/>
          <p:nvPr/>
        </p:nvSpPr>
        <p:spPr>
          <a:xfrm>
            <a:off x="633247" y="1856400"/>
            <a:ext cx="11454362" cy="767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60"/>
              </a:lnSpc>
            </a:pP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TỔNG KẾT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AE3C98-79F5-4E43-8BE3-26EBFBA5F9CB}"/>
              </a:ext>
            </a:extLst>
          </p:cNvPr>
          <p:cNvSpPr/>
          <p:nvPr/>
        </p:nvSpPr>
        <p:spPr>
          <a:xfrm>
            <a:off x="2144672" y="2812037"/>
            <a:ext cx="9285328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Nhà ở cần được giữ gìn sạch sẽ để đảm bảo sức khỏe và phòng tránh bệnh tật. Mỗi thành viên trong gia đình cần góp sức để giữ sạch nhà ở. 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3" name="Picture 2" descr="https://free.vector6.com/wp-content/uploads/2021/03/0000000705-giao-duc-hoc-tap-hoc-sinh-kien-thuc-hoc-nhom-tai-hinh-png-187.png">
            <a:extLst>
              <a:ext uri="{FF2B5EF4-FFF2-40B4-BE49-F238E27FC236}">
                <a16:creationId xmlns:a16="http://schemas.microsoft.com/office/drawing/2014/main" id="{B201E72D-96BF-EA11-2573-3C2BDC016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7" y="4679529"/>
            <a:ext cx="2804008" cy="211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298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D944F60A-0D24-C478-E275-921C87F83F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73785" y="1946774"/>
            <a:ext cx="7887159" cy="2955732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EB61245F-81E8-0EC1-4976-358ABA9D3F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645987">
            <a:off x="1686400" y="4609449"/>
            <a:ext cx="1645932" cy="412543"/>
          </a:xfrm>
          <a:prstGeom prst="rect">
            <a:avLst/>
          </a:prstGeom>
        </p:spPr>
      </p:pic>
      <p:pic>
        <p:nvPicPr>
          <p:cNvPr id="4" name="Picture 7">
            <a:extLst>
              <a:ext uri="{FF2B5EF4-FFF2-40B4-BE49-F238E27FC236}">
                <a16:creationId xmlns:a16="http://schemas.microsoft.com/office/drawing/2014/main" id="{848A4F78-2798-EBED-E90C-B153231A38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1385062">
            <a:off x="8564714" y="1889234"/>
            <a:ext cx="1621544" cy="4422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A32390-1A53-C916-01CB-434EF20E55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12854" y="4313450"/>
            <a:ext cx="2409020" cy="19779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4A7181-AA3D-111E-D8FE-4046DE6EE8CC}"/>
              </a:ext>
            </a:extLst>
          </p:cNvPr>
          <p:cNvSpPr txBox="1"/>
          <p:nvPr/>
        </p:nvSpPr>
        <p:spPr>
          <a:xfrm>
            <a:off x="2509366" y="2894917"/>
            <a:ext cx="7173267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Cùng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người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thân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gia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đình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dọn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dẹp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vệ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sinh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nhà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cửa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sạch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sẽ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 charset="0"/>
                <a:cs typeface="Arial" pitchFamily="34" charset="0"/>
              </a:rPr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DD0EFC-1132-EA97-D921-0886B12290FF}"/>
              </a:ext>
            </a:extLst>
          </p:cNvPr>
          <p:cNvSpPr txBox="1"/>
          <p:nvPr/>
        </p:nvSpPr>
        <p:spPr>
          <a:xfrm>
            <a:off x="-473158" y="1883710"/>
            <a:ext cx="12801600" cy="9457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3200" b="1" dirty="0">
                <a:solidFill>
                  <a:schemeClr val="bg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37A59E7C-8834-BFD1-6E37-8E09D3F0BDA9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CA8BF066-CB02-DA6A-B4BC-5380C22F895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DC9AA10A-AA9A-64A2-8207-484AF0FBDFF7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764F2C3B-F197-A39F-30B8-2325730D70B7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D9676CD3-83FE-C56D-26E7-DF619FC0D39A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23C9CA43-45C3-B208-78F7-955600A5ED45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23F33FF5-6C99-BCBD-7E0F-42AF74E792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2399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680</Words>
  <Application>Microsoft Office PowerPoint</Application>
  <PresentationFormat>Widescreen</PresentationFormat>
  <Paragraphs>78</Paragraphs>
  <Slides>19</Slides>
  <Notes>17</Notes>
  <HiddenSlides>0</HiddenSlides>
  <MMClips>18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12</cp:revision>
  <dcterms:created xsi:type="dcterms:W3CDTF">2023-04-10T09:01:57Z</dcterms:created>
  <dcterms:modified xsi:type="dcterms:W3CDTF">2023-08-15T07:55:54Z</dcterms:modified>
</cp:coreProperties>
</file>