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wav" ContentType="audio/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</p:sldMasterIdLst>
  <p:notesMasterIdLst>
    <p:notesMasterId r:id="rId23"/>
  </p:notesMasterIdLst>
  <p:sldIdLst>
    <p:sldId id="256" r:id="rId3"/>
    <p:sldId id="257" r:id="rId4"/>
    <p:sldId id="270" r:id="rId5"/>
    <p:sldId id="259" r:id="rId6"/>
    <p:sldId id="271" r:id="rId7"/>
    <p:sldId id="277" r:id="rId8"/>
    <p:sldId id="302" r:id="rId9"/>
    <p:sldId id="303" r:id="rId10"/>
    <p:sldId id="304" r:id="rId11"/>
    <p:sldId id="289" r:id="rId12"/>
    <p:sldId id="261" r:id="rId13"/>
    <p:sldId id="305" r:id="rId14"/>
    <p:sldId id="306" r:id="rId15"/>
    <p:sldId id="307" r:id="rId16"/>
    <p:sldId id="258" r:id="rId17"/>
    <p:sldId id="308" r:id="rId18"/>
    <p:sldId id="260" r:id="rId19"/>
    <p:sldId id="265" r:id="rId20"/>
    <p:sldId id="266" r:id="rId21"/>
    <p:sldId id="309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24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46" autoAdjust="0"/>
    <p:restoredTop sz="94628"/>
  </p:normalViewPr>
  <p:slideViewPr>
    <p:cSldViewPr snapToGrid="0">
      <p:cViewPr varScale="1">
        <p:scale>
          <a:sx n="80" d="100"/>
          <a:sy n="80" d="100"/>
        </p:scale>
        <p:origin x="114" y="12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viewProps" Target="view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customschemas.google.com/relationships/presentationmetadata" Target="metadata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28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3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5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6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7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8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9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E5701FA-A99B-4EA7-BD9A-49A04217BC0C}" type="slidenum">
              <a:rPr lang="zh-CN" altLang="en-US" smtClean="0"/>
              <a:t>10</a:t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bên</a:t>
            </a:r>
            <a:r>
              <a:rPr lang="en-US" baseline="0" dirty="0"/>
              <a:t> </a:t>
            </a:r>
            <a:r>
              <a:rPr lang="en-US" baseline="0" dirty="0" err="1"/>
              <a:t>dưới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hiện</a:t>
            </a:r>
            <a:r>
              <a:rPr lang="en-US" baseline="0" dirty="0"/>
              <a:t> </a:t>
            </a:r>
            <a:r>
              <a:rPr lang="en-US" baseline="0" dirty="0" err="1"/>
              <a:t>câu</a:t>
            </a:r>
            <a:r>
              <a:rPr lang="en-US" baseline="0" dirty="0"/>
              <a:t> </a:t>
            </a:r>
            <a:r>
              <a:rPr lang="en-US" baseline="0" dirty="0" err="1"/>
              <a:t>hỏi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  <a:br>
              <a:rPr lang="en-US" baseline="0" dirty="0"/>
            </a:b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con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đế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 </a:t>
            </a:r>
            <a:r>
              <a:rPr lang="en-US" baseline="0" dirty="0" err="1"/>
              <a:t>trong</a:t>
            </a:r>
            <a:r>
              <a:rPr lang="en-US" baseline="0" dirty="0"/>
              <a:t> </a:t>
            </a:r>
            <a:r>
              <a:rPr lang="en-US" baseline="0" dirty="0" err="1"/>
              <a:t>bình</a:t>
            </a:r>
            <a:r>
              <a:rPr lang="en-US" baseline="0" dirty="0"/>
              <a:t> </a:t>
            </a:r>
            <a:r>
              <a:rPr lang="en-US" baseline="0" dirty="0" err="1"/>
              <a:t>tương</a:t>
            </a:r>
            <a:r>
              <a:rPr lang="en-US" baseline="0" dirty="0"/>
              <a:t> </a:t>
            </a:r>
            <a:r>
              <a:rPr lang="en-US" baseline="0" dirty="0" err="1"/>
              <a:t>ứng</a:t>
            </a:r>
            <a:r>
              <a:rPr lang="en-US" baseline="0" dirty="0"/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5254337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61836342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4600547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406339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Hướng</a:t>
            </a:r>
            <a:r>
              <a:rPr lang="en-US" baseline="0" dirty="0"/>
              <a:t> </a:t>
            </a:r>
            <a:r>
              <a:rPr lang="en-US" baseline="0" dirty="0" err="1"/>
              <a:t>dẫn</a:t>
            </a:r>
            <a:r>
              <a:rPr lang="en-US" baseline="0" dirty="0"/>
              <a:t>: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đồng</a:t>
            </a:r>
            <a:r>
              <a:rPr lang="en-US" baseline="0" dirty="0"/>
              <a:t> </a:t>
            </a:r>
            <a:r>
              <a:rPr lang="en-US" baseline="0" dirty="0" err="1"/>
              <a:t>hồ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</a:t>
            </a:r>
            <a:r>
              <a:rPr lang="en-US" baseline="0" dirty="0" err="1"/>
              <a:t>bấm</a:t>
            </a:r>
            <a:r>
              <a:rPr lang="en-US" baseline="0" dirty="0"/>
              <a:t> </a:t>
            </a:r>
            <a:r>
              <a:rPr lang="en-US" baseline="0" dirty="0" err="1"/>
              <a:t>giờ</a:t>
            </a:r>
            <a:r>
              <a:rPr lang="en-US" baseline="0" dirty="0"/>
              <a:t> &gt;&gt; </a:t>
            </a:r>
            <a:r>
              <a:rPr lang="en-US" baseline="0" dirty="0" err="1"/>
              <a:t>sau</a:t>
            </a:r>
            <a:r>
              <a:rPr lang="en-US" baseline="0" dirty="0"/>
              <a:t> </a:t>
            </a:r>
            <a:r>
              <a:rPr lang="en-US" baseline="0" dirty="0" err="1"/>
              <a:t>khi</a:t>
            </a:r>
            <a:r>
              <a:rPr lang="en-US" baseline="0" dirty="0"/>
              <a:t> HS </a:t>
            </a:r>
            <a:r>
              <a:rPr lang="en-US" baseline="0" dirty="0" err="1"/>
              <a:t>trả</a:t>
            </a:r>
            <a:r>
              <a:rPr lang="en-US" baseline="0" dirty="0"/>
              <a:t> </a:t>
            </a:r>
            <a:r>
              <a:rPr lang="en-US" baseline="0" dirty="0" err="1"/>
              <a:t>lời</a:t>
            </a:r>
            <a:r>
              <a:rPr lang="en-US" baseline="0" dirty="0"/>
              <a:t> </a:t>
            </a:r>
            <a:r>
              <a:rPr lang="en-US" baseline="0" dirty="0" err="1"/>
              <a:t>đúng</a:t>
            </a:r>
            <a:r>
              <a:rPr lang="en-US" baseline="0" dirty="0"/>
              <a:t>, GV click </a:t>
            </a:r>
            <a:r>
              <a:rPr lang="en-US" baseline="0" dirty="0" err="1"/>
              <a:t>vào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ngôi</a:t>
            </a:r>
            <a:r>
              <a:rPr lang="en-US" baseline="0" dirty="0"/>
              <a:t> </a:t>
            </a:r>
            <a:r>
              <a:rPr lang="en-US" baseline="0" dirty="0" err="1"/>
              <a:t>sao</a:t>
            </a:r>
            <a:r>
              <a:rPr lang="en-US" baseline="0" dirty="0"/>
              <a:t> </a:t>
            </a:r>
            <a:r>
              <a:rPr lang="en-US" baseline="0" dirty="0" err="1"/>
              <a:t>để</a:t>
            </a:r>
            <a:r>
              <a:rPr lang="en-US" baseline="0" dirty="0"/>
              <a:t> quay </a:t>
            </a:r>
            <a:r>
              <a:rPr lang="en-US" baseline="0" dirty="0" err="1"/>
              <a:t>về</a:t>
            </a:r>
            <a:r>
              <a:rPr lang="en-US" baseline="0" dirty="0"/>
              <a:t> </a:t>
            </a:r>
            <a:r>
              <a:rPr lang="en-US" baseline="0" dirty="0" err="1"/>
              <a:t>màn</a:t>
            </a:r>
            <a:r>
              <a:rPr lang="en-US" baseline="0" dirty="0"/>
              <a:t> </a:t>
            </a:r>
            <a:r>
              <a:rPr lang="en-US" baseline="0" dirty="0" err="1"/>
              <a:t>hình</a:t>
            </a:r>
            <a:r>
              <a:rPr lang="en-US" baseline="0" dirty="0"/>
              <a:t> </a:t>
            </a:r>
            <a:r>
              <a:rPr lang="en-US" baseline="0" dirty="0" err="1"/>
              <a:t>nuôi</a:t>
            </a:r>
            <a:r>
              <a:rPr lang="en-US" baseline="0" dirty="0"/>
              <a:t> </a:t>
            </a:r>
            <a:r>
              <a:rPr lang="en-US" baseline="0" dirty="0" err="1"/>
              <a:t>cá</a:t>
            </a:r>
            <a:r>
              <a:rPr lang="en-US" baseline="0" dirty="0"/>
              <a:t>.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68DB8F-766E-4037-BF33-02F5815E274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9618760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719176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741482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990219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11982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38208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3952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01670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8286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612048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41837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43048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sv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 t="-39000" b="-3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8/15/2023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813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u-nhien-va-xa-hoi-2/1/16/35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jp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.png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9.png"/><Relationship Id="rId5" Type="http://schemas.microsoft.com/office/2007/relationships/hdphoto" Target="../media/hdphoto2.wdp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13" Type="http://schemas.openxmlformats.org/officeDocument/2006/relationships/image" Target="../media/image31.png"/><Relationship Id="rId3" Type="http://schemas.openxmlformats.org/officeDocument/2006/relationships/image" Target="../media/image25.png"/><Relationship Id="rId7" Type="http://schemas.openxmlformats.org/officeDocument/2006/relationships/slide" Target="slide16.xml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2.xml"/><Relationship Id="rId16" Type="http://schemas.openxmlformats.org/officeDocument/2006/relationships/slide" Target="slide1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7.png"/><Relationship Id="rId11" Type="http://schemas.openxmlformats.org/officeDocument/2006/relationships/image" Target="../media/image29.png"/><Relationship Id="rId5" Type="http://schemas.openxmlformats.org/officeDocument/2006/relationships/slide" Target="slide17.xml"/><Relationship Id="rId15" Type="http://schemas.openxmlformats.org/officeDocument/2006/relationships/image" Target="../media/image23.jpeg"/><Relationship Id="rId10" Type="http://schemas.openxmlformats.org/officeDocument/2006/relationships/slide" Target="slide14.xml"/><Relationship Id="rId4" Type="http://schemas.openxmlformats.org/officeDocument/2006/relationships/image" Target="../media/image26.png"/><Relationship Id="rId9" Type="http://schemas.openxmlformats.org/officeDocument/2006/relationships/image" Target="../media/image28.png"/><Relationship Id="rId14" Type="http://schemas.openxmlformats.org/officeDocument/2006/relationships/image" Target="../media/image3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openxmlformats.org/officeDocument/2006/relationships/slide" Target="slide17.xml"/><Relationship Id="rId5" Type="http://schemas.openxmlformats.org/officeDocument/2006/relationships/audio" Target="../media/audio1.wav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3.xml"/><Relationship Id="rId9" Type="http://schemas.openxmlformats.org/officeDocument/2006/relationships/slide" Target="slide13.xml"/><Relationship Id="rId14" Type="http://schemas.openxmlformats.org/officeDocument/2006/relationships/image" Target="../media/image23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openxmlformats.org/officeDocument/2006/relationships/slide" Target="slide17.xml"/><Relationship Id="rId5" Type="http://schemas.openxmlformats.org/officeDocument/2006/relationships/audio" Target="../media/audio1.wav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4.xml"/><Relationship Id="rId9" Type="http://schemas.openxmlformats.org/officeDocument/2006/relationships/slide" Target="slide13.xml"/><Relationship Id="rId14" Type="http://schemas.openxmlformats.org/officeDocument/2006/relationships/image" Target="../media/image2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openxmlformats.org/officeDocument/2006/relationships/slide" Target="slide17.xml"/><Relationship Id="rId5" Type="http://schemas.openxmlformats.org/officeDocument/2006/relationships/audio" Target="../media/audio1.wav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5.xml"/><Relationship Id="rId9" Type="http://schemas.openxmlformats.org/officeDocument/2006/relationships/slide" Target="slide13.xml"/><Relationship Id="rId14" Type="http://schemas.openxmlformats.org/officeDocument/2006/relationships/image" Target="../media/image23.jpe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png"/><Relationship Id="rId13" Type="http://schemas.openxmlformats.org/officeDocument/2006/relationships/image" Target="../media/image38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34.png"/><Relationship Id="rId12" Type="http://schemas.openxmlformats.org/officeDocument/2006/relationships/image" Target="../media/image37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33.png"/><Relationship Id="rId11" Type="http://schemas.openxmlformats.org/officeDocument/2006/relationships/slide" Target="slide17.xml"/><Relationship Id="rId5" Type="http://schemas.openxmlformats.org/officeDocument/2006/relationships/audio" Target="../media/audio1.wav"/><Relationship Id="rId10" Type="http://schemas.openxmlformats.org/officeDocument/2006/relationships/image" Target="../media/image36.png"/><Relationship Id="rId4" Type="http://schemas.openxmlformats.org/officeDocument/2006/relationships/notesSlide" Target="../notesSlides/notesSlide16.xml"/><Relationship Id="rId9" Type="http://schemas.openxmlformats.org/officeDocument/2006/relationships/slide" Target="slide13.xml"/><Relationship Id="rId14" Type="http://schemas.openxmlformats.org/officeDocument/2006/relationships/image" Target="../media/image23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1240423" y="692123"/>
            <a:ext cx="1015299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</a:pP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Chủ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đề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2 :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Trường</a:t>
            </a:r>
            <a:r>
              <a:rPr lang="en-US" sz="5200" b="1" i="0" u="none" strike="noStrike" cap="none" dirty="0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5200" b="1" i="0" u="none" strike="noStrike" cap="none" dirty="0" err="1">
                <a:solidFill>
                  <a:srgbClr val="002060"/>
                </a:solidFill>
                <a:latin typeface="+mn-lt"/>
                <a:ea typeface="Arial"/>
                <a:cs typeface="Arial"/>
                <a:sym typeface="Arial"/>
              </a:rPr>
              <a:t>học</a:t>
            </a:r>
            <a:endParaRPr sz="5200" b="1" i="0" u="none" strike="noStrike" cap="none" dirty="0">
              <a:solidFill>
                <a:srgbClr val="002060"/>
              </a:solidFill>
              <a:latin typeface="+mn-lt"/>
              <a:ea typeface="Arial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1524000" y="2866573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 i="0" u="none" strike="noStrike" cap="none" dirty="0" err="1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Bài</a:t>
            </a:r>
            <a:r>
              <a:rPr lang="en-US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 </a:t>
            </a:r>
            <a:r>
              <a:rPr lang="en-US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7 </a:t>
            </a: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vi-VN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An </a:t>
            </a:r>
            <a:r>
              <a:rPr lang="vi-VN" sz="4800" b="1" i="0" u="none" strike="noStrike" cap="none" dirty="0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toàn khi </a:t>
            </a:r>
            <a:r>
              <a:rPr lang="vi-VN" sz="4800" b="1" i="0" u="none" strike="noStrike" cap="none">
                <a:solidFill>
                  <a:srgbClr val="FF0000"/>
                </a:solidFill>
                <a:latin typeface="+mn-lt"/>
                <a:ea typeface="Arial"/>
                <a:cs typeface="Arial"/>
                <a:sym typeface="Arial"/>
              </a:rPr>
              <a:t>ở trường</a:t>
            </a:r>
            <a:endParaRPr lang="en-US" sz="4800" b="1" i="0" u="none" strike="noStrike" cap="none">
              <a:solidFill>
                <a:srgbClr val="FF0000"/>
              </a:solidFill>
              <a:latin typeface="+mn-lt"/>
              <a:ea typeface="Arial"/>
              <a:cs typeface="Arial"/>
              <a:sym typeface="Arial"/>
            </a:endParaRPr>
          </a:p>
          <a:p>
            <a:pPr marL="0" marR="0" lvl="0" indent="0" algn="ct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</a:pPr>
            <a:r>
              <a:rPr lang="en-US" sz="4800" b="1">
                <a:solidFill>
                  <a:srgbClr val="FF0000"/>
                </a:solidFill>
                <a:latin typeface="+mn-lt"/>
              </a:rPr>
              <a:t>(Tiết 1)</a:t>
            </a:r>
            <a:endParaRPr sz="4800" dirty="0">
              <a:latin typeface="+mn-lt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 b="0" i="0" u="none" strike="noStrike" cap="none" dirty="0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TNXH 2</a:t>
            </a:r>
            <a:endParaRPr sz="36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EA4C50-604B-B842-8F36-E0E140E645B0}"/>
              </a:ext>
            </a:extLst>
          </p:cNvPr>
          <p:cNvGrpSpPr/>
          <p:nvPr/>
        </p:nvGrpSpPr>
        <p:grpSpPr>
          <a:xfrm>
            <a:off x="281042" y="1073565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3D5928BF-2438-B7C8-C210-B8EE00C4451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1C55226-91A7-ABB7-C909-A1EDE7199CEB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/>
          <p:cNvGrpSpPr/>
          <p:nvPr/>
        </p:nvGrpSpPr>
        <p:grpSpPr>
          <a:xfrm>
            <a:off x="-1" y="4933609"/>
            <a:ext cx="12192002" cy="1733421"/>
            <a:chOff x="-1" y="1091517"/>
            <a:chExt cx="12192002" cy="5575514"/>
          </a:xfrm>
        </p:grpSpPr>
        <p:sp>
          <p:nvSpPr>
            <p:cNvPr id="79" name="矩形 78"/>
            <p:cNvSpPr/>
            <p:nvPr/>
          </p:nvSpPr>
          <p:spPr>
            <a:xfrm flipV="1">
              <a:off x="-1" y="1120139"/>
              <a:ext cx="12192002" cy="5546892"/>
            </a:xfrm>
            <a:prstGeom prst="rect">
              <a:avLst/>
            </a:prstGeom>
            <a:solidFill>
              <a:srgbClr val="F1FDF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cs typeface="Montserrat" panose="00000500000000000000" charset="0"/>
              </a:endParaRPr>
            </a:p>
          </p:txBody>
        </p:sp>
        <p:cxnSp>
          <p:nvCxnSpPr>
            <p:cNvPr id="78" name="直接连接符 77"/>
            <p:cNvCxnSpPr/>
            <p:nvPr/>
          </p:nvCxnSpPr>
          <p:spPr>
            <a:xfrm>
              <a:off x="782571" y="1091517"/>
              <a:ext cx="10406743" cy="0"/>
            </a:xfrm>
            <a:prstGeom prst="line">
              <a:avLst/>
            </a:prstGeom>
            <a:ln>
              <a:solidFill>
                <a:srgbClr val="53A69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386000" y="2191719"/>
            <a:ext cx="2979323" cy="2496585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216423" y="1574406"/>
            <a:ext cx="3550908" cy="68217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>
                <a:solidFill>
                  <a:schemeClr val="tx1"/>
                </a:solidFill>
                <a:cs typeface="Arial" pitchFamily="34" charset="0"/>
              </a:rPr>
              <a:t>Hoạt động cặp đôi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0" y="0"/>
            <a:ext cx="12192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US"/>
          </a:p>
        </p:txBody>
      </p:sp>
      <p:sp>
        <p:nvSpPr>
          <p:cNvPr id="5" name="Rectangle 3"/>
          <p:cNvSpPr>
            <a:spLocks noChangeArrowheads="1"/>
          </p:cNvSpPr>
          <p:nvPr/>
        </p:nvSpPr>
        <p:spPr bwMode="auto">
          <a:xfrm>
            <a:off x="216423" y="5071475"/>
            <a:ext cx="11801406" cy="14119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2000" b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Calibri" charset="0"/>
                <a:cs typeface="Arial" pitchFamily="34" charset="0"/>
              </a:rPr>
              <a:t>1. Nêu một số hoạt động ở trường có thể dẫn đến nguy hiểm, rủi ro được thể hiện 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nl-NL" sz="2000" b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Calibri" charset="0"/>
                <a:cs typeface="Arial" pitchFamily="34" charset="0"/>
              </a:rPr>
              <a:t>qua các hình trong SGK trang 35.</a:t>
            </a:r>
            <a:endParaRPr kumimoji="0" lang="en-US" sz="20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nl-NL" sz="2000">
                <a:solidFill>
                  <a:srgbClr val="000000"/>
                </a:solidFill>
                <a:latin typeface="+mn-lt"/>
                <a:ea typeface="Calibri" charset="0"/>
                <a:cs typeface="Arial" pitchFamily="34" charset="0"/>
              </a:rPr>
              <a:t>2.</a:t>
            </a:r>
            <a:r>
              <a:rPr kumimoji="0" lang="nl-NL" sz="2000" b="0" u="none" strike="noStrike" cap="none" normalizeH="0" baseline="0">
                <a:ln>
                  <a:noFill/>
                </a:ln>
                <a:solidFill>
                  <a:srgbClr val="000000"/>
                </a:solidFill>
                <a:effectLst/>
                <a:latin typeface="+mn-lt"/>
                <a:ea typeface="Calibri" charset="0"/>
                <a:cs typeface="Arial" pitchFamily="34" charset="0"/>
              </a:rPr>
              <a:t> Tại sao chúng ta cần phải giữ an toàn khi tham gia các hoạt động ở trường. </a:t>
            </a:r>
            <a:endParaRPr kumimoji="0" lang="nl-NL" sz="2000" b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+mn-lt"/>
              <a:cs typeface="Arial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434" y="1665514"/>
            <a:ext cx="2498485" cy="3234793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1636" y="1667188"/>
            <a:ext cx="2337708" cy="32059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1812" y="1665514"/>
            <a:ext cx="2186017" cy="32233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1542" y="1461708"/>
            <a:ext cx="11088915" cy="954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1. Một số tình huống nguy hiểm, rủi ro có thể xảy ra khi tham gia các hoạt động ở trường và cách phòng tránh</a:t>
            </a:r>
            <a:endParaRPr lang="en-US" sz="2000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879" y="2705582"/>
            <a:ext cx="21242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>
                <a:solidFill>
                  <a:srgbClr val="002060"/>
                </a:solidFill>
                <a:latin typeface="+mn-lt"/>
                <a:cs typeface="Arial" pitchFamily="34" charset="0"/>
              </a:rPr>
              <a:t>a. Chơi kéo co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27136" y="3360322"/>
            <a:ext cx="10632749" cy="18351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200000"/>
              </a:lnSpc>
            </a:pPr>
            <a:r>
              <a:rPr lang="nl-NL" sz="2000">
                <a:latin typeface="+mn-lt"/>
                <a:cs typeface="Arial" pitchFamily="34" charset="0"/>
              </a:rPr>
              <a:t>Khi chơi kéo co, em có thể </a:t>
            </a:r>
          </a:p>
          <a:p>
            <a:pPr>
              <a:lnSpc>
                <a:spcPct val="200000"/>
              </a:lnSpc>
            </a:pPr>
            <a:r>
              <a:rPr lang="nl-NL" sz="2000">
                <a:latin typeface="+mn-lt"/>
                <a:cs typeface="Arial" pitchFamily="34" charset="0"/>
              </a:rPr>
              <a:t>gặp những tình huống </a:t>
            </a:r>
          </a:p>
          <a:p>
            <a:pPr>
              <a:lnSpc>
                <a:spcPct val="200000"/>
              </a:lnSpc>
            </a:pPr>
            <a:r>
              <a:rPr lang="nl-NL" sz="2000">
                <a:latin typeface="+mn-lt"/>
                <a:cs typeface="Arial" pitchFamily="34" charset="0"/>
              </a:rPr>
              <a:t>nguy hiểm, rủi ro nào?</a:t>
            </a:r>
            <a:endParaRPr lang="en-US" sz="2000">
              <a:latin typeface="+mn-lt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E50CD14C-4BC1-D279-ABFE-5D7A64E0E5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8064" r="12067"/>
          <a:stretch/>
        </p:blipFill>
        <p:spPr>
          <a:xfrm>
            <a:off x="3986371" y="3105692"/>
            <a:ext cx="6287785" cy="171323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  <p:bldP spid="1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216340" y="1517221"/>
            <a:ext cx="926011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+mn-lt"/>
                <a:cs typeface="Arial" panose="020B0604020202020204" pitchFamily="34" charset="0"/>
              </a:rPr>
              <a:t>Nguy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hiểm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rủi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ro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cách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phòng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tránh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khi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chơi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kéo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co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315782C-6794-9C78-29AF-45BE5549AA8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b="7024"/>
          <a:stretch/>
        </p:blipFill>
        <p:spPr>
          <a:xfrm>
            <a:off x="0" y="1917331"/>
            <a:ext cx="12133702" cy="4593622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6260386" y="5384043"/>
            <a:ext cx="3033486" cy="11874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Không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thả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dây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khi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đang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kéo</a:t>
            </a:r>
            <a:endParaRPr lang="en-US" sz="2000" dirty="0">
              <a:solidFill>
                <a:srgbClr val="002060"/>
              </a:solidFill>
              <a:cs typeface="Arial" pitchFamily="34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9384309" y="5353788"/>
            <a:ext cx="2357140" cy="118741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Kiểm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tra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độ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bền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của</a:t>
            </a:r>
            <a:r>
              <a:rPr lang="en-US" sz="2000" dirty="0">
                <a:solidFill>
                  <a:srgbClr val="002060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rgbClr val="002060"/>
                </a:solidFill>
                <a:cs typeface="Arial" pitchFamily="34" charset="0"/>
              </a:rPr>
              <a:t>dây</a:t>
            </a:r>
            <a:endParaRPr lang="en-US" sz="2000" dirty="0">
              <a:solidFill>
                <a:srgbClr val="002060"/>
              </a:solidFill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5" grpId="0" animBg="1"/>
      <p:bldP spid="1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51542" y="1434992"/>
            <a:ext cx="11088915" cy="9548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nl-NL" sz="2000" b="1" dirty="0">
                <a:solidFill>
                  <a:srgbClr val="002060"/>
                </a:solidFill>
                <a:latin typeface="+mn-lt"/>
                <a:cs typeface="Arial" pitchFamily="34" charset="0"/>
              </a:rPr>
              <a:t>1. Một số tình huống nguy hiểm, rủi ro có thể xảy ra khi tham gia các hoạt động ở trường và cách phòng tránh</a:t>
            </a:r>
            <a:endParaRPr lang="en-US" sz="2000" dirty="0">
              <a:solidFill>
                <a:srgbClr val="002060"/>
              </a:solidFill>
              <a:latin typeface="+mn-lt"/>
              <a:cs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73879" y="2653531"/>
            <a:ext cx="231666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i="1">
                <a:solidFill>
                  <a:srgbClr val="002060"/>
                </a:solidFill>
                <a:latin typeface="+mn-lt"/>
                <a:cs typeface="Arial" pitchFamily="34" charset="0"/>
              </a:rPr>
              <a:t>b. Đi tham quan</a:t>
            </a:r>
          </a:p>
        </p:txBody>
      </p:sp>
      <p:sp>
        <p:nvSpPr>
          <p:cNvPr id="3" name="Cloud Callout 2"/>
          <p:cNvSpPr/>
          <p:nvPr/>
        </p:nvSpPr>
        <p:spPr>
          <a:xfrm>
            <a:off x="0" y="3102443"/>
            <a:ext cx="5556978" cy="3135085"/>
          </a:xfrm>
          <a:prstGeom prst="cloudCallou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200000"/>
              </a:lnSpc>
            </a:pPr>
            <a:r>
              <a:rPr lang="nl-NL" sz="2000" dirty="0">
                <a:solidFill>
                  <a:schemeClr val="tx1"/>
                </a:solidFill>
                <a:cs typeface="Arial" pitchFamily="34" charset="0"/>
              </a:rPr>
              <a:t>Khi đi tham quan, em có thể gặp những tình huống nguy hiểm, rủi ro nào? </a:t>
            </a:r>
            <a:endParaRPr lang="en-US" sz="2000" dirty="0">
              <a:solidFill>
                <a:schemeClr val="tx1"/>
              </a:solidFill>
              <a:cs typeface="Arial" pitchFamily="34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9996" y="2455123"/>
            <a:ext cx="6500404" cy="40763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341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968906" y="1477103"/>
            <a:ext cx="96810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err="1">
                <a:latin typeface="+mn-lt"/>
                <a:cs typeface="Arial" panose="020B0604020202020204" pitchFamily="34" charset="0"/>
              </a:rPr>
              <a:t>Nguy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hiểm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rủi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ro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và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cách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phòng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tránh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khi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đi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tham</a:t>
            </a:r>
            <a:r>
              <a:rPr lang="en-US" sz="2000" b="1" dirty="0">
                <a:latin typeface="+mn-lt"/>
                <a:cs typeface="Arial" panose="020B0604020202020204" pitchFamily="34" charset="0"/>
              </a:rPr>
              <a:t> </a:t>
            </a:r>
            <a:r>
              <a:rPr lang="en-US" sz="2000" b="1" dirty="0" err="1">
                <a:latin typeface="+mn-lt"/>
                <a:cs typeface="Arial" panose="020B0604020202020204" pitchFamily="34" charset="0"/>
              </a:rPr>
              <a:t>quan</a:t>
            </a:r>
            <a:endParaRPr lang="en-US" sz="2000" b="1" dirty="0">
              <a:latin typeface="+mn-lt"/>
              <a:cs typeface="Arial" panose="020B0604020202020204" pitchFamily="34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6A4D23A-0982-DCB0-E99E-045CFD5D979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2041568"/>
            <a:ext cx="11896194" cy="4603664"/>
          </a:xfrm>
          <a:prstGeom prst="rect">
            <a:avLst/>
          </a:prstGeom>
        </p:spPr>
      </p:pic>
      <p:sp>
        <p:nvSpPr>
          <p:cNvPr id="14" name="Rounded Rectangle 13"/>
          <p:cNvSpPr/>
          <p:nvPr/>
        </p:nvSpPr>
        <p:spPr>
          <a:xfrm>
            <a:off x="2691829" y="5478891"/>
            <a:ext cx="3182051" cy="977942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Không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hái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hoa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bẻ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cành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,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sờ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vào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con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vật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 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6096000" y="5478892"/>
            <a:ext cx="2864860" cy="977941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Đi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theo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hướng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dẫn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</a:t>
            </a:r>
            <a:r>
              <a:rPr lang="en-US" sz="2000" dirty="0" err="1">
                <a:solidFill>
                  <a:schemeClr val="tx1"/>
                </a:solidFill>
                <a:cs typeface="Arial" pitchFamily="34" charset="0"/>
              </a:rPr>
              <a:t>của</a:t>
            </a:r>
            <a:r>
              <a:rPr lang="en-US" sz="2000" dirty="0">
                <a:solidFill>
                  <a:schemeClr val="tx1"/>
                </a:solidFill>
                <a:cs typeface="Arial" pitchFamily="34" charset="0"/>
              </a:rPr>
              <a:t> GV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9123966" y="5432360"/>
            <a:ext cx="2609122" cy="1024473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tx1"/>
                </a:solidFill>
                <a:cs typeface="Arial" pitchFamily="34" charset="0"/>
              </a:rPr>
              <a:t>Mang theo trang phục phù hợp</a:t>
            </a:r>
          </a:p>
        </p:txBody>
      </p:sp>
    </p:spTree>
    <p:extLst>
      <p:ext uri="{BB962C8B-B14F-4D97-AF65-F5344CB8AC3E}">
        <p14:creationId xmlns:p14="http://schemas.microsoft.com/office/powerpoint/2010/main" val="1094990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4" grpId="0" animBg="1"/>
      <p:bldP spid="15" grpId="0" animBg="1"/>
      <p:bldP spid="16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TextBox 8"/>
          <p:cNvSpPr txBox="1">
            <a:spLocks noChangeArrowheads="1"/>
          </p:cNvSpPr>
          <p:nvPr/>
        </p:nvSpPr>
        <p:spPr bwMode="auto">
          <a:xfrm>
            <a:off x="1196080" y="1332356"/>
            <a:ext cx="10730571" cy="4924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en-US" altLang="zh-CN" sz="3200" b="1" spc="300" dirty="0">
                <a:solidFill>
                  <a:srgbClr val="53A694"/>
                </a:solidFill>
                <a:latin typeface="+mn-lt"/>
                <a:ea typeface="Montserrat" panose="00000500000000000000" charset="0"/>
                <a:cs typeface="Arial" panose="020B0604020202020204" pitchFamily="34" charset="0"/>
              </a:rPr>
              <a:t>BẢNG TỔNG KẾT</a:t>
            </a:r>
            <a:endParaRPr lang="zh-CN" altLang="en-US" sz="3200" b="1" spc="300" dirty="0">
              <a:solidFill>
                <a:srgbClr val="53A694"/>
              </a:solidFill>
              <a:latin typeface="+mn-lt"/>
              <a:ea typeface="Montserrat" panose="00000500000000000000" charset="0"/>
              <a:cs typeface="Arial" panose="020B0604020202020204" pitchFamily="34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28386996"/>
              </p:ext>
            </p:extLst>
          </p:nvPr>
        </p:nvGraphicFramePr>
        <p:xfrm>
          <a:off x="605509" y="2027119"/>
          <a:ext cx="11321142" cy="4511245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213769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3988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574356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236661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Tình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huống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nguy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hiểm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Chơi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kéo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co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Đi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tham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quan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637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+mn-lt"/>
                          <a:cs typeface="Arial" pitchFamily="34" charset="0"/>
                        </a:rPr>
                        <a:t>Rủ</a:t>
                      </a: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 ro có thể gặp</a:t>
                      </a:r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Sân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chơi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trơn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trượt</a:t>
                      </a:r>
                      <a:endParaRPr lang="en-US" sz="2000" baseline="0" dirty="0">
                        <a:latin typeface="+mn-lt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Một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bên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thả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tay</a:t>
                      </a:r>
                      <a:endParaRPr lang="en-US" sz="2000" baseline="0" dirty="0">
                        <a:latin typeface="+mn-lt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Đứt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dây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Cây</a:t>
                      </a:r>
                      <a:r>
                        <a:rPr lang="en-US" sz="2000" dirty="0">
                          <a:latin typeface="+mn-lt"/>
                          <a:cs typeface="Arial" pitchFamily="34" charset="0"/>
                        </a:rPr>
                        <a:t>,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con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vật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có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chất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độc</a:t>
                      </a:r>
                      <a:endParaRPr lang="en-US" sz="2000" baseline="0" dirty="0">
                        <a:latin typeface="+mn-lt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lạc</a:t>
                      </a:r>
                      <a:endParaRPr lang="en-US" sz="2000" baseline="0" dirty="0">
                        <a:latin typeface="+mn-lt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Thời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tiết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xấu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5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37292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</a:pPr>
                      <a:r>
                        <a:rPr lang="en-US" sz="2000">
                          <a:latin typeface="+mn-lt"/>
                          <a:cs typeface="Arial" pitchFamily="34" charset="0"/>
                        </a:rPr>
                        <a:t>Cách</a:t>
                      </a: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 phòng tránh</a:t>
                      </a:r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>
                          <a:latin typeface="+mn-lt"/>
                          <a:cs typeface="Arial" pitchFamily="34" charset="0"/>
                        </a:rPr>
                        <a:t>Kiểm</a:t>
                      </a: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 tra sân chơi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Không thả dây khi đang kéo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>
                          <a:latin typeface="+mn-lt"/>
                          <a:cs typeface="Arial" pitchFamily="34" charset="0"/>
                        </a:rPr>
                        <a:t>Kiểm tra độ bền dây</a:t>
                      </a:r>
                      <a:endParaRPr lang="en-US" sz="200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dirty="0" err="1">
                          <a:latin typeface="+mn-lt"/>
                          <a:cs typeface="Arial" pitchFamily="34" charset="0"/>
                        </a:rPr>
                        <a:t>Không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hái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hóa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bẻ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cành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sờ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con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vật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lạ</a:t>
                      </a:r>
                      <a:endParaRPr lang="en-US" sz="2000" baseline="0" dirty="0">
                        <a:latin typeface="+mn-lt"/>
                        <a:cs typeface="Arial" pitchFamily="34" charset="0"/>
                      </a:endParaRP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theo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sự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hướng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dẫn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của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GV</a:t>
                      </a:r>
                    </a:p>
                    <a:p>
                      <a:pPr marL="342900" indent="-342900">
                        <a:lnSpc>
                          <a:spcPct val="150000"/>
                        </a:lnSpc>
                        <a:buFont typeface="Wingdings" pitchFamily="2" charset="2"/>
                        <a:buChar char="Ø"/>
                      </a:pP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Xem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thời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tiết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,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đưa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trang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phục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phù</a:t>
                      </a:r>
                      <a:r>
                        <a:rPr lang="en-US" sz="2000" baseline="0" dirty="0"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en-US" sz="2000" baseline="0" dirty="0" err="1">
                          <a:latin typeface="+mn-lt"/>
                          <a:cs typeface="Arial" pitchFamily="34" charset="0"/>
                        </a:rPr>
                        <a:t>hợp</a:t>
                      </a:r>
                      <a:endParaRPr lang="en-US" sz="2000" dirty="0">
                        <a:latin typeface="+mn-lt"/>
                        <a:cs typeface="Arial" pitchFamily="34" charset="0"/>
                      </a:endParaRPr>
                    </a:p>
                  </a:txBody>
                  <a:tcPr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8889" l="1563" r="98958">
                        <a14:foregroundMark x1="72969" y1="92037" x2="72969" y2="92037"/>
                        <a14:foregroundMark x1="72969" y1="92037" x2="72969" y2="92037"/>
                        <a14:foregroundMark x1="72031" y1="92037" x2="72031" y2="92037"/>
                        <a14:foregroundMark x1="71927" y1="92037" x2="71927" y2="92037"/>
                        <a14:foregroundMark x1="70417" y1="76204" x2="70417" y2="76204"/>
                        <a14:foregroundMark x1="70417" y1="76204" x2="70417" y2="76204"/>
                        <a14:foregroundMark x1="70417" y1="76204" x2="70417" y2="76204"/>
                        <a14:foregroundMark x1="70417" y1="76204" x2="70417" y2="76204"/>
                        <a14:foregroundMark x1="70156" y1="69907" x2="70156" y2="69907"/>
                        <a14:foregroundMark x1="70156" y1="69907" x2="70156" y2="69907"/>
                        <a14:foregroundMark x1="70156" y1="69907" x2="70156" y2="69907"/>
                        <a14:foregroundMark x1="70156" y1="69907" x2="70156" y2="69907"/>
                        <a14:foregroundMark x1="72083" y1="81481" x2="72083" y2="81481"/>
                        <a14:foregroundMark x1="72083" y1="81389" x2="72083" y2="81389"/>
                        <a14:foregroundMark x1="72083" y1="81389" x2="72083" y2="81389"/>
                        <a14:foregroundMark x1="73177" y1="79259" x2="73177" y2="79259"/>
                        <a14:foregroundMark x1="73177" y1="79259" x2="73177" y2="79259"/>
                        <a14:foregroundMark x1="73177" y1="79259" x2="73177" y2="79259"/>
                        <a14:foregroundMark x1="74115" y1="81481" x2="74115" y2="81481"/>
                        <a14:foregroundMark x1="74115" y1="81481" x2="74115" y2="81481"/>
                        <a14:foregroundMark x1="74115" y1="81481" x2="74115" y2="81481"/>
                        <a14:foregroundMark x1="74115" y1="81481" x2="74115" y2="81481"/>
                        <a14:foregroundMark x1="66615" y1="80093" x2="66615" y2="80093"/>
                        <a14:foregroundMark x1="66615" y1="80093" x2="66615" y2="80093"/>
                        <a14:foregroundMark x1="66615" y1="80093" x2="66615" y2="80093"/>
                        <a14:foregroundMark x1="66615" y1="80000" x2="66615" y2="80000"/>
                        <a14:foregroundMark x1="68802" y1="83333" x2="68802" y2="83333"/>
                        <a14:foregroundMark x1="68802" y1="83333" x2="68802" y2="83333"/>
                        <a14:foregroundMark x1="68802" y1="83333" x2="68802" y2="83333"/>
                        <a14:foregroundMark x1="76042" y1="80556" x2="76042" y2="80556"/>
                        <a14:foregroundMark x1="76042" y1="80556" x2="76042" y2="80556"/>
                        <a14:foregroundMark x1="75990" y1="79815" x2="75990" y2="79815"/>
                        <a14:foregroundMark x1="75990" y1="79815" x2="75990" y2="79815"/>
                        <a14:foregroundMark x1="75990" y1="79815" x2="75990" y2="79815"/>
                        <a14:foregroundMark x1="69583" y1="79352" x2="69583" y2="79352"/>
                        <a14:foregroundMark x1="69583" y1="79352" x2="69583" y2="79352"/>
                        <a14:foregroundMark x1="70521" y1="80000" x2="70521" y2="80000"/>
                        <a14:foregroundMark x1="70521" y1="80000" x2="70521" y2="80000"/>
                        <a14:foregroundMark x1="65938" y1="79722" x2="65938" y2="79722"/>
                        <a14:foregroundMark x1="65938" y1="79722" x2="65938" y2="79722"/>
                        <a14:foregroundMark x1="65938" y1="79722" x2="65938" y2="79722"/>
                        <a14:foregroundMark x1="64948" y1="77963" x2="64948" y2="77963"/>
                        <a14:foregroundMark x1="64948" y1="77963" x2="64948" y2="77963"/>
                        <a14:foregroundMark x1="65052" y1="78148" x2="65052" y2="78148"/>
                        <a14:foregroundMark x1="64844" y1="79537" x2="64844" y2="79537"/>
                        <a14:foregroundMark x1="64844" y1="79537" x2="64844" y2="79537"/>
                        <a14:foregroundMark x1="64531" y1="78426" x2="64531" y2="78426"/>
                        <a14:foregroundMark x1="64583" y1="95000" x2="64583" y2="95000"/>
                        <a14:foregroundMark x1="64583" y1="95000" x2="64583" y2="95000"/>
                        <a14:foregroundMark x1="76406" y1="96944" x2="76406" y2="96944"/>
                        <a14:foregroundMark x1="76406" y1="96944" x2="76406" y2="96944"/>
                        <a14:foregroundMark x1="76510" y1="98981" x2="76510" y2="98981"/>
                        <a14:foregroundMark x1="76510" y1="98981" x2="76510" y2="98981"/>
                        <a14:foregroundMark x1="76510" y1="98981" x2="76510" y2="98981"/>
                        <a14:foregroundMark x1="69427" y1="99074" x2="69427" y2="99074"/>
                        <a14:foregroundMark x1="69323" y1="99074" x2="69323" y2="99074"/>
                        <a14:foregroundMark x1="69323" y1="99074" x2="69323" y2="99074"/>
                        <a14:foregroundMark x1="51979" y1="97593" x2="51979" y2="97593"/>
                        <a14:foregroundMark x1="51979" y1="97593" x2="51979" y2="97593"/>
                        <a14:foregroundMark x1="46979" y1="97130" x2="46979" y2="97130"/>
                        <a14:foregroundMark x1="46979" y1="97130" x2="46979" y2="97130"/>
                        <a14:foregroundMark x1="46979" y1="97130" x2="46979" y2="97130"/>
                        <a14:foregroundMark x1="46979" y1="97130" x2="46979" y2="97130"/>
                        <a14:foregroundMark x1="88854" y1="95926" x2="88854" y2="95926"/>
                        <a14:foregroundMark x1="88854" y1="95926" x2="88854" y2="95926"/>
                        <a14:foregroundMark x1="88854" y1="95926" x2="88854" y2="95926"/>
                        <a14:foregroundMark x1="88854" y1="95926" x2="88854" y2="95926"/>
                        <a14:foregroundMark x1="86250" y1="94074" x2="86250" y2="94074"/>
                        <a14:foregroundMark x1="86250" y1="94074" x2="86250" y2="94074"/>
                        <a14:foregroundMark x1="86250" y1="94074" x2="86250" y2="94074"/>
                        <a14:foregroundMark x1="86198" y1="94074" x2="86198" y2="94074"/>
                        <a14:foregroundMark x1="90156" y1="95926" x2="90156" y2="95926"/>
                        <a14:foregroundMark x1="90156" y1="95926" x2="90156" y2="95926"/>
                        <a14:foregroundMark x1="90156" y1="95926" x2="90156" y2="95926"/>
                        <a14:foregroundMark x1="90156" y1="95926" x2="90156" y2="95926"/>
                        <a14:foregroundMark x1="85781" y1="97407" x2="85781" y2="97407"/>
                        <a14:foregroundMark x1="85781" y1="97407" x2="85781" y2="97407"/>
                        <a14:foregroundMark x1="85781" y1="97407" x2="85781" y2="97407"/>
                        <a14:foregroundMark x1="8750" y1="81019" x2="8750" y2="81019"/>
                        <a14:foregroundMark x1="8750" y1="81019" x2="8750" y2="81019"/>
                        <a14:foregroundMark x1="8750" y1="81019" x2="8750" y2="81019"/>
                        <a14:foregroundMark x1="7969" y1="83796" x2="7969" y2="83796"/>
                        <a14:foregroundMark x1="7969" y1="83796" x2="7969" y2="83796"/>
                        <a14:foregroundMark x1="7969" y1="83796" x2="7969" y2="83796"/>
                        <a14:foregroundMark x1="6875" y1="89815" x2="6875" y2="89815"/>
                        <a14:foregroundMark x1="6875" y1="89815" x2="6875" y2="89815"/>
                        <a14:foregroundMark x1="6875" y1="89815" x2="6875" y2="89815"/>
                        <a14:foregroundMark x1="6875" y1="89815" x2="6875" y2="89815"/>
                        <a14:foregroundMark x1="6875" y1="89815" x2="6875" y2="89815"/>
                        <a14:foregroundMark x1="6875" y1="89815" x2="6875" y2="89815"/>
                        <a14:foregroundMark x1="7969" y1="82407" x2="7969" y2="82407"/>
                        <a14:foregroundMark x1="7969" y1="82407" x2="7969" y2="82407"/>
                        <a14:foregroundMark x1="7969" y1="82407" x2="7969" y2="82407"/>
                        <a14:foregroundMark x1="7969" y1="82407" x2="7969" y2="82407"/>
                        <a14:foregroundMark x1="4792" y1="81667" x2="4792" y2="81667"/>
                        <a14:foregroundMark x1="4792" y1="81667" x2="4792" y2="81667"/>
                        <a14:foregroundMark x1="30833" y1="96944" x2="31146" y2="96944"/>
                        <a14:foregroundMark x1="31250" y1="96944" x2="31250" y2="96944"/>
                        <a14:foregroundMark x1="27760" y1="85185" x2="27708" y2="84444"/>
                        <a14:foregroundMark x1="27448" y1="84444" x2="27448" y2="84444"/>
                        <a14:foregroundMark x1="27031" y1="84444" x2="27031" y2="84444"/>
                        <a14:foregroundMark x1="25781" y1="77685" x2="25781" y2="77685"/>
                        <a14:foregroundMark x1="25781" y1="77685" x2="25781" y2="77685"/>
                        <a14:foregroundMark x1="25781" y1="77685" x2="25781" y2="77685"/>
                        <a14:foregroundMark x1="25781" y1="77685" x2="25781" y2="77685"/>
                        <a14:foregroundMark x1="25781" y1="77685" x2="25781" y2="77685"/>
                        <a14:foregroundMark x1="23542" y1="76019" x2="23542" y2="76019"/>
                        <a14:foregroundMark x1="30625" y1="80741" x2="30885" y2="80926"/>
                        <a14:foregroundMark x1="30469" y1="81389" x2="30469" y2="81389"/>
                        <a14:foregroundMark x1="30469" y1="81389" x2="30469" y2="81389"/>
                        <a14:foregroundMark x1="30469" y1="81389" x2="30469" y2="81389"/>
                        <a14:foregroundMark x1="34271" y1="95463" x2="34271" y2="95463"/>
                        <a14:foregroundMark x1="34271" y1="95463" x2="34271" y2="95463"/>
                        <a14:foregroundMark x1="34271" y1="95463" x2="34271" y2="95463"/>
                        <a14:foregroundMark x1="34271" y1="95463" x2="34271" y2="95463"/>
                        <a14:foregroundMark x1="34271" y1="95463" x2="34271" y2="95463"/>
                        <a14:foregroundMark x1="38229" y1="94352" x2="38229" y2="94352"/>
                        <a14:foregroundMark x1="38229" y1="94352" x2="26510" y2="95278"/>
                        <a14:foregroundMark x1="28698" y1="95278" x2="18073" y2="95278"/>
                        <a14:foregroundMark x1="18073" y1="95278" x2="11094" y2="94074"/>
                        <a14:foregroundMark x1="21875" y1="93426" x2="16406" y2="93426"/>
                        <a14:foregroundMark x1="16406" y1="93426" x2="9948" y2="87407"/>
                        <a14:foregroundMark x1="9948" y1="87407" x2="7500" y2="76111"/>
                        <a14:foregroundMark x1="7500" y1="76111" x2="5260" y2="72500"/>
                        <a14:foregroundMark x1="54688" y1="96852" x2="49427" y2="96667"/>
                        <a14:foregroundMark x1="49427" y1="96667" x2="45990" y2="96667"/>
                        <a14:foregroundMark x1="92500" y1="96389" x2="80625" y2="96389"/>
                        <a14:foregroundMark x1="98542" y1="98333" x2="94792" y2="96019"/>
                        <a14:foregroundMark x1="94792" y1="96019" x2="94792" y2="96019"/>
                        <a14:foregroundMark x1="94792" y1="64259" x2="92083" y2="73796"/>
                        <a14:foregroundMark x1="92083" y1="73796" x2="92188" y2="65926"/>
                        <a14:foregroundMark x1="92188" y1="65926" x2="93438" y2="65463"/>
                        <a14:foregroundMark x1="99479" y1="63611" x2="99010" y2="71574"/>
                        <a14:foregroundMark x1="99010" y1="71574" x2="97396" y2="75556"/>
                        <a14:foregroundMark x1="30625" y1="84722" x2="24583" y2="81019"/>
                        <a14:foregroundMark x1="24583" y1="81019" x2="20104" y2="80741"/>
                        <a14:foregroundMark x1="20104" y1="80741" x2="19531" y2="80741"/>
                        <a14:foregroundMark x1="4427" y1="94167" x2="1563" y2="96667"/>
                        <a14:foregroundMark x1="14219" y1="64722" x2="13802" y2="64722"/>
                        <a14:foregroundMark x1="6042" y1="65000" x2="4844" y2="64815"/>
                        <a14:foregroundMark x1="4583" y1="64259" x2="6563" y2="64815"/>
                        <a14:foregroundMark x1="6615" y1="64722" x2="5885" y2="64074"/>
                        <a14:foregroundMark x1="14323" y1="64722" x2="15729" y2="64537"/>
                        <a14:foregroundMark x1="14063" y1="64722" x2="15990" y2="64352"/>
                        <a14:foregroundMark x1="22240" y1="86389" x2="26979" y2="86204"/>
                        <a14:foregroundMark x1="26979" y1="86204" x2="20260" y2="84444"/>
                        <a14:foregroundMark x1="58021" y1="88704" x2="50677" y2="88889"/>
                        <a14:foregroundMark x1="47083" y1="87593" x2="45833" y2="88704"/>
                        <a14:foregroundMark x1="43177" y1="88704" x2="41927" y2="90370"/>
                        <a14:foregroundMark x1="47813" y1="85185" x2="45833" y2="90556"/>
                        <a14:foregroundMark x1="48281" y1="82778" x2="46146" y2="83981"/>
                        <a14:foregroundMark x1="47396" y1="77963" x2="47656" y2="78611"/>
                        <a14:foregroundMark x1="53802" y1="87593" x2="57969" y2="86759"/>
                        <a14:foregroundMark x1="57969" y1="86759" x2="53646" y2="86667"/>
                        <a14:foregroundMark x1="53646" y1="86667" x2="53646" y2="86574"/>
                        <a14:foregroundMark x1="47500" y1="78426" x2="46146" y2="78148"/>
                        <a14:foregroundMark x1="41458" y1="89630" x2="43125" y2="87037"/>
                        <a14:foregroundMark x1="43281" y1="86667" x2="40573" y2="88519"/>
                        <a14:foregroundMark x1="72552" y1="96481" x2="79583" y2="94074"/>
                        <a14:foregroundMark x1="41927" y1="87500" x2="40938" y2="86296"/>
                        <a14:foregroundMark x1="41667" y1="86111" x2="41771" y2="86111"/>
                        <a14:foregroundMark x1="73281" y1="79537" x2="71250" y2="79815"/>
                        <a14:foregroundMark x1="72292" y1="77222" x2="73281" y2="70833"/>
                        <a14:foregroundMark x1="67552" y1="76204" x2="68229" y2="74630"/>
                        <a14:foregroundMark x1="74531" y1="76204" x2="77188" y2="79259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0" y="246580"/>
            <a:ext cx="12192000" cy="6718100"/>
          </a:xfrm>
          <a:prstGeom prst="rect">
            <a:avLst/>
          </a:prstGeom>
        </p:spPr>
      </p:pic>
      <p:pic>
        <p:nvPicPr>
          <p:cNvPr id="8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6232727" y="4194628"/>
            <a:ext cx="2698240" cy="2183122"/>
          </a:xfrm>
          <a:prstGeom prst="rect">
            <a:avLst/>
          </a:prstGeom>
        </p:spPr>
      </p:pic>
      <p:sp>
        <p:nvSpPr>
          <p:cNvPr id="2" name="Cloud 1"/>
          <p:cNvSpPr/>
          <p:nvPr/>
        </p:nvSpPr>
        <p:spPr>
          <a:xfrm>
            <a:off x="2485173" y="1302698"/>
            <a:ext cx="6854036" cy="3085737"/>
          </a:xfrm>
          <a:prstGeom prst="cloud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Mỗi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chúng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ta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cần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có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ý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thức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để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đảm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bảo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an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toàn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nơi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trường</a:t>
            </a:r>
            <a:r>
              <a:rPr lang="en-US" sz="2800" dirty="0">
                <a:solidFill>
                  <a:schemeClr val="tx1"/>
                </a:solidFill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Arial" panose="020B0604020202020204" pitchFamily="34" charset="0"/>
              </a:rPr>
              <a:t>học</a:t>
            </a:r>
            <a:endParaRPr lang="en-US" sz="2800" dirty="0">
              <a:solidFill>
                <a:schemeClr val="tx1"/>
              </a:solidFill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cb5aef37f21f408bbf0d6f54883e309d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76600" y="914400"/>
            <a:ext cx="6248400" cy="6248400"/>
          </a:xfrm>
          <a:prstGeom prst="rect">
            <a:avLst/>
          </a:prstGeom>
        </p:spPr>
      </p:pic>
      <p:pic>
        <p:nvPicPr>
          <p:cNvPr id="2" name="Picture 1" descr="Logo, company name&#10;&#10;Description automatically generated">
            <a:extLst>
              <a:ext uri="{FF2B5EF4-FFF2-40B4-BE49-F238E27FC236}">
                <a16:creationId xmlns:a16="http://schemas.microsoft.com/office/drawing/2014/main" id="{3A527ABC-47AA-BD8D-B094-66B6522553E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pic>
        <p:nvPicPr>
          <p:cNvPr id="5" name="Picture 4" descr="Text&#10;&#10;Description automatically generated">
            <a:extLst>
              <a:ext uri="{FF2B5EF4-FFF2-40B4-BE49-F238E27FC236}">
                <a16:creationId xmlns:a16="http://schemas.microsoft.com/office/drawing/2014/main" id="{B81B65D7-D5E2-3EFC-2468-A8D9C129747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991" t="22346" r="27643" b="21375"/>
          <a:stretch/>
        </p:blipFill>
        <p:spPr>
          <a:xfrm rot="20632546">
            <a:off x="4080529" y="1828466"/>
            <a:ext cx="3573741" cy="1905668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k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828800" y="452516"/>
            <a:ext cx="9372600" cy="2828771"/>
          </a:xfrm>
          <a:prstGeom prst="rect">
            <a:avLst/>
          </a:prstGeom>
        </p:spPr>
      </p:pic>
      <p:pic>
        <p:nvPicPr>
          <p:cNvPr id="15" name="Picture 14" descr="hey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982724" y="3927443"/>
            <a:ext cx="9296400" cy="3248338"/>
          </a:xfrm>
          <a:prstGeom prst="rect">
            <a:avLst/>
          </a:prstGeom>
        </p:spPr>
      </p:pic>
      <p:pic>
        <p:nvPicPr>
          <p:cNvPr id="22" name="Picture 21" descr="ductri.png">
            <a:hlinkClick r:id="rId5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7604760" y="4811047"/>
            <a:ext cx="1752600" cy="1851537"/>
          </a:xfrm>
          <a:prstGeom prst="rect">
            <a:avLst/>
          </a:prstGeom>
        </p:spPr>
      </p:pic>
      <p:pic>
        <p:nvPicPr>
          <p:cNvPr id="23" name="Picture 22" descr="ductri.png">
            <a:hlinkClick r:id="rId7" action="ppaction://hlinksldjump"/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971800" y="4811047"/>
            <a:ext cx="1752600" cy="1851537"/>
          </a:xfrm>
          <a:prstGeom prst="rect">
            <a:avLst/>
          </a:prstGeom>
        </p:spPr>
      </p:pic>
      <p:pic>
        <p:nvPicPr>
          <p:cNvPr id="25" name="Picture 24" descr="ductri.png">
            <a:hlinkClick r:id="rId8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7587497" y="1098672"/>
            <a:ext cx="1608344" cy="1699137"/>
          </a:xfrm>
          <a:prstGeom prst="rect">
            <a:avLst/>
          </a:prstGeom>
        </p:spPr>
      </p:pic>
      <p:pic>
        <p:nvPicPr>
          <p:cNvPr id="26" name="Picture 25" descr="ductri.png">
            <a:hlinkClick r:id="rId10" action="ppaction://hlinksldjump"/>
          </p:cNvPr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76600" y="1143001"/>
            <a:ext cx="1608344" cy="1699137"/>
          </a:xfrm>
          <a:prstGeom prst="rect">
            <a:avLst/>
          </a:prstGeom>
        </p:spPr>
      </p:pic>
      <p:sp>
        <p:nvSpPr>
          <p:cNvPr id="33" name="Oval 32"/>
          <p:cNvSpPr/>
          <p:nvPr/>
        </p:nvSpPr>
        <p:spPr>
          <a:xfrm>
            <a:off x="3505200" y="0"/>
            <a:ext cx="1295400" cy="8382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7" name="Picture 26" descr="ca.pn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3657600" y="1"/>
            <a:ext cx="990600" cy="922283"/>
          </a:xfrm>
          <a:prstGeom prst="rect">
            <a:avLst/>
          </a:prstGeom>
        </p:spPr>
      </p:pic>
      <p:sp>
        <p:nvSpPr>
          <p:cNvPr id="34" name="Oval 33"/>
          <p:cNvSpPr/>
          <p:nvPr/>
        </p:nvSpPr>
        <p:spPr>
          <a:xfrm>
            <a:off x="7743969" y="-44329"/>
            <a:ext cx="1295400" cy="762000"/>
          </a:xfrm>
          <a:prstGeom prst="ellipse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28" name="Picture 27" descr="uh2.pn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 flipH="1">
            <a:off x="7934469" y="-59569"/>
            <a:ext cx="816862" cy="749810"/>
          </a:xfrm>
          <a:prstGeom prst="rect">
            <a:avLst/>
          </a:prstGeom>
        </p:spPr>
      </p:pic>
      <p:sp>
        <p:nvSpPr>
          <p:cNvPr id="36" name="Oval 35"/>
          <p:cNvSpPr/>
          <p:nvPr/>
        </p:nvSpPr>
        <p:spPr>
          <a:xfrm>
            <a:off x="3352800" y="2667000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7" name="Oval 36"/>
          <p:cNvSpPr/>
          <p:nvPr/>
        </p:nvSpPr>
        <p:spPr>
          <a:xfrm>
            <a:off x="7846576" y="2635359"/>
            <a:ext cx="1295400" cy="914400"/>
          </a:xfrm>
          <a:prstGeom prst="ellipse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pic>
        <p:nvPicPr>
          <p:cNvPr id="30" name="Picture 29" descr="uh.pn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3581400" y="2590801"/>
            <a:ext cx="914400" cy="996461"/>
          </a:xfrm>
          <a:prstGeom prst="rect">
            <a:avLst/>
          </a:prstGeom>
        </p:spPr>
      </p:pic>
      <p:pic>
        <p:nvPicPr>
          <p:cNvPr id="29" name="Picture 28" descr="uh3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7998977" y="2725396"/>
            <a:ext cx="998331" cy="688850"/>
          </a:xfrm>
          <a:prstGeom prst="rect">
            <a:avLst/>
          </a:prstGeom>
        </p:spPr>
      </p:pic>
      <p:pic>
        <p:nvPicPr>
          <p:cNvPr id="3" name="Picture 2" descr="Logo, company name&#10;&#10;Description automatically generated">
            <a:extLst>
              <a:ext uri="{FF2B5EF4-FFF2-40B4-BE49-F238E27FC236}">
                <a16:creationId xmlns:a16="http://schemas.microsoft.com/office/drawing/2014/main" id="{D056DD25-22E6-EBD0-4A78-B3F85FC3B9A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  <p:sp>
        <p:nvSpPr>
          <p:cNvPr id="2" name="TextBox 1">
            <a:hlinkClick r:id="rId16" action="ppaction://hlinksldjump"/>
            <a:extLst>
              <a:ext uri="{FF2B5EF4-FFF2-40B4-BE49-F238E27FC236}">
                <a16:creationId xmlns:a16="http://schemas.microsoft.com/office/drawing/2014/main" id="{D9024F8F-6B2A-1483-BC8B-1CF4B9491062}"/>
              </a:ext>
            </a:extLst>
          </p:cNvPr>
          <p:cNvSpPr txBox="1"/>
          <p:nvPr/>
        </p:nvSpPr>
        <p:spPr>
          <a:xfrm>
            <a:off x="349321" y="5774076"/>
            <a:ext cx="1479479" cy="307777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r>
              <a:rPr lang="en-US" b="1" dirty="0">
                <a:ln/>
                <a:solidFill>
                  <a:schemeClr val="accent6"/>
                </a:solidFill>
                <a:latin typeface="+mn-lt"/>
              </a:rPr>
              <a:t>HOÀN THÀNH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3.7037E-7 L -0.00417 0.2439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3.7037E-7 L -0.00295 0.25648 " pathEditMode="relative" rAng="0" ptsTypes="AA">
                                      <p:cBhvr>
                                        <p:cTn id="1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28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18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9" fill="hold">
                      <p:stCondLst>
                        <p:cond delay="0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-2.96296E-6 L -0.01667 0.39398 " pathEditMode="relative" rAng="0" ptsTypes="AA">
                                      <p:cBhvr>
                                        <p:cTn id="2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0" y="197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2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5.55556E-7 -1.48148E-6 L -0.00451 0.3831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" y="191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4" presetClass="exit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randombar(horizontal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  <p:bldLst>
      <p:bldP spid="33" grpId="0" animBg="1"/>
      <p:bldP spid="34" grpId="0" animBg="1"/>
      <p:bldP spid="36" grpId="0" animBg="1"/>
      <p:bldP spid="3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" name="Picture 39" descr="375ba1682899b9444c201750c3b90c1b.png">
            <a:extLst>
              <a:ext uri="{FF2B5EF4-FFF2-40B4-BE49-F238E27FC236}">
                <a16:creationId xmlns:a16="http://schemas.microsoft.com/office/drawing/2014/main" id="{BF9FC9DD-58E4-07E6-2E93-EBF6DC5230C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450843"/>
            <a:ext cx="9372600" cy="4064000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D3FC2D17-ACE2-C876-10CC-68AF0A7467BB}"/>
              </a:ext>
            </a:extLst>
          </p:cNvPr>
          <p:cNvSpPr txBox="1"/>
          <p:nvPr/>
        </p:nvSpPr>
        <p:spPr>
          <a:xfrm>
            <a:off x="2895600" y="965509"/>
            <a:ext cx="632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1: Trong các hành động sau, hành động nào gây nguy hiểm trong trường học?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42" name="Picture 14" descr="kim phut">
            <a:extLst>
              <a:ext uri="{FF2B5EF4-FFF2-40B4-BE49-F238E27FC236}">
                <a16:creationId xmlns:a16="http://schemas.microsoft.com/office/drawing/2014/main" id="{8E540C68-B46B-2CDF-0569-09BF3E864F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3" name="Picture 42" descr="dongho1">
            <a:extLst>
              <a:ext uri="{FF2B5EF4-FFF2-40B4-BE49-F238E27FC236}">
                <a16:creationId xmlns:a16="http://schemas.microsoft.com/office/drawing/2014/main" id="{732B9FE7-3C18-42DB-5CD7-CBD7EA0F82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57985"/>
            <a:ext cx="1752600" cy="1768573"/>
          </a:xfrm>
          <a:prstGeom prst="rect">
            <a:avLst/>
          </a:prstGeom>
          <a:noFill/>
        </p:spPr>
      </p:pic>
      <p:sp>
        <p:nvSpPr>
          <p:cNvPr id="44" name="Cloud 43">
            <a:extLst>
              <a:ext uri="{FF2B5EF4-FFF2-40B4-BE49-F238E27FC236}">
                <a16:creationId xmlns:a16="http://schemas.microsoft.com/office/drawing/2014/main" id="{41F3899F-E273-92BA-58FA-CE44B92D984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45" name="Picture 44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51508EA-E06E-84E4-07DD-8CA0AC924C54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46" name="Group 45">
            <a:extLst>
              <a:ext uri="{FF2B5EF4-FFF2-40B4-BE49-F238E27FC236}">
                <a16:creationId xmlns:a16="http://schemas.microsoft.com/office/drawing/2014/main" id="{DFE879F3-AA75-1AEB-A6D4-E4BF80B00B10}"/>
              </a:ext>
            </a:extLst>
          </p:cNvPr>
          <p:cNvGrpSpPr/>
          <p:nvPr/>
        </p:nvGrpSpPr>
        <p:grpSpPr>
          <a:xfrm>
            <a:off x="2131612" y="3148385"/>
            <a:ext cx="4497788" cy="685800"/>
            <a:chOff x="2133600" y="4038600"/>
            <a:chExt cx="4497788" cy="685800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8ACBB812-15B8-A820-2141-96B0CF655B3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51" name="Oval 50">
                <a:extLst>
                  <a:ext uri="{FF2B5EF4-FFF2-40B4-BE49-F238E27FC236}">
                    <a16:creationId xmlns:a16="http://schemas.microsoft.com/office/drawing/2014/main" id="{DE6FB750-1394-281D-59FB-1201D7F2F3CD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E718AEC3-5E0A-9606-FC89-98A63D51F98C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48" name="Group 47">
              <a:extLst>
                <a:ext uri="{FF2B5EF4-FFF2-40B4-BE49-F238E27FC236}">
                  <a16:creationId xmlns:a16="http://schemas.microsoft.com/office/drawing/2014/main" id="{C6FA1D96-0D61-7640-C2DD-F8D064D0F61E}"/>
                </a:ext>
              </a:extLst>
            </p:cNvPr>
            <p:cNvGrpSpPr/>
            <p:nvPr/>
          </p:nvGrpSpPr>
          <p:grpSpPr>
            <a:xfrm>
              <a:off x="3005528" y="4104652"/>
              <a:ext cx="3625860" cy="543548"/>
              <a:chOff x="3005528" y="4191000"/>
              <a:chExt cx="3625860" cy="543548"/>
            </a:xfrm>
          </p:grpSpPr>
          <p:pic>
            <p:nvPicPr>
              <p:cNvPr id="49" name="Picture 4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D7D23D1-ADF3-7546-2545-901FE70FD1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0" name="TextBox 49">
                <a:extLst>
                  <a:ext uri="{FF2B5EF4-FFF2-40B4-BE49-F238E27FC236}">
                    <a16:creationId xmlns:a16="http://schemas.microsoft.com/office/drawing/2014/main" id="{62C4E527-68E0-1C88-703D-700F89DEE367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sách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1BBCCAA2-1C26-A921-8012-3C9A8C484ABD}"/>
              </a:ext>
            </a:extLst>
          </p:cNvPr>
          <p:cNvGrpSpPr/>
          <p:nvPr/>
        </p:nvGrpSpPr>
        <p:grpSpPr>
          <a:xfrm>
            <a:off x="2133600" y="4953000"/>
            <a:ext cx="4497788" cy="685800"/>
            <a:chOff x="2133600" y="4953000"/>
            <a:chExt cx="4497788" cy="685800"/>
          </a:xfrm>
        </p:grpSpPr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2FC92C13-2083-CDCD-C026-F711F4F2B872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58" name="Oval 57">
                <a:extLst>
                  <a:ext uri="{FF2B5EF4-FFF2-40B4-BE49-F238E27FC236}">
                    <a16:creationId xmlns:a16="http://schemas.microsoft.com/office/drawing/2014/main" id="{B8E8B017-2C19-262A-F9F9-9F0D46DC215B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17D1AA70-4D3C-64FB-0F5D-B06877893B8B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DA7C7C03-5340-CA34-0C2F-819EF06FDAE9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56" name="Picture 55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4F980DD-FB19-A872-82C6-DA14B74EA6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F18A4762-C745-251E-1FA1-967E59789356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Quét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lớp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0" name="Group 59">
            <a:extLst>
              <a:ext uri="{FF2B5EF4-FFF2-40B4-BE49-F238E27FC236}">
                <a16:creationId xmlns:a16="http://schemas.microsoft.com/office/drawing/2014/main" id="{479012E9-E1AE-A593-4696-24F62654BA10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61" name="Group 60">
              <a:extLst>
                <a:ext uri="{FF2B5EF4-FFF2-40B4-BE49-F238E27FC236}">
                  <a16:creationId xmlns:a16="http://schemas.microsoft.com/office/drawing/2014/main" id="{C1CBE9D5-A08C-9ED4-07EA-4A5496DD10E6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65" name="Oval 64">
                <a:extLst>
                  <a:ext uri="{FF2B5EF4-FFF2-40B4-BE49-F238E27FC236}">
                    <a16:creationId xmlns:a16="http://schemas.microsoft.com/office/drawing/2014/main" id="{6E344744-9347-D88F-5F67-757925CB6BD3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127D41FD-C201-4792-0516-7D915A2FDECF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4CCBD0BC-EA30-C32F-5E89-4F78BC330764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63" name="Picture 62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CFA5663F-C43A-2794-AD3B-559E950321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23868710-809D-389C-F206-CD32714E3CE0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bài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7" name="Group 66">
            <a:extLst>
              <a:ext uri="{FF2B5EF4-FFF2-40B4-BE49-F238E27FC236}">
                <a16:creationId xmlns:a16="http://schemas.microsoft.com/office/drawing/2014/main" id="{3A36F7CC-B241-DC21-7B98-0D92E14B89E1}"/>
              </a:ext>
            </a:extLst>
          </p:cNvPr>
          <p:cNvGrpSpPr/>
          <p:nvPr/>
        </p:nvGrpSpPr>
        <p:grpSpPr>
          <a:xfrm>
            <a:off x="2133600" y="3990277"/>
            <a:ext cx="4495800" cy="685800"/>
            <a:chOff x="2133600" y="3200400"/>
            <a:chExt cx="4495800" cy="685800"/>
          </a:xfrm>
        </p:grpSpPr>
        <p:grpSp>
          <p:nvGrpSpPr>
            <p:cNvPr id="68" name="Group 67">
              <a:extLst>
                <a:ext uri="{FF2B5EF4-FFF2-40B4-BE49-F238E27FC236}">
                  <a16:creationId xmlns:a16="http://schemas.microsoft.com/office/drawing/2014/main" id="{4F55C6C5-CBBE-0F46-90E7-5177C8C64A11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72" name="Oval 71">
                <a:extLst>
                  <a:ext uri="{FF2B5EF4-FFF2-40B4-BE49-F238E27FC236}">
                    <a16:creationId xmlns:a16="http://schemas.microsoft.com/office/drawing/2014/main" id="{4084C54C-4B6E-0AE1-E9E3-6E5B42A0196E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3" name="TextBox 72">
                <a:extLst>
                  <a:ext uri="{FF2B5EF4-FFF2-40B4-BE49-F238E27FC236}">
                    <a16:creationId xmlns:a16="http://schemas.microsoft.com/office/drawing/2014/main" id="{A5E4317F-ED5D-7CA4-D2D1-95228DDDA4F0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4F29EAF6-6C26-332E-CB69-1FAE866C328D}"/>
                </a:ext>
              </a:extLst>
            </p:cNvPr>
            <p:cNvGrpSpPr/>
            <p:nvPr/>
          </p:nvGrpSpPr>
          <p:grpSpPr>
            <a:xfrm>
              <a:off x="3003540" y="3276600"/>
              <a:ext cx="3625860" cy="546778"/>
              <a:chOff x="3003540" y="3302032"/>
              <a:chExt cx="3625860" cy="546778"/>
            </a:xfrm>
          </p:grpSpPr>
          <p:pic>
            <p:nvPicPr>
              <p:cNvPr id="70" name="Picture 69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9A040A83-1834-F3BB-9A68-20DEC9C0360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1" name="TextBox 70">
                <a:extLst>
                  <a:ext uri="{FF2B5EF4-FFF2-40B4-BE49-F238E27FC236}">
                    <a16:creationId xmlns:a16="http://schemas.microsoft.com/office/drawing/2014/main" id="{E924BF3C-BCD0-7B7E-3403-3EC164347F24}"/>
                  </a:ext>
                </a:extLst>
              </p:cNvPr>
              <p:cNvSpPr txBox="1"/>
              <p:nvPr/>
            </p:nvSpPr>
            <p:spPr>
              <a:xfrm>
                <a:off x="3253392" y="332559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Trèo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cây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74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C2984BDB-2174-4BCA-8A2A-7FED409C061D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75" name="Picture 74" descr="Logo, company name&#10;&#10;Description automatically generated">
            <a:extLst>
              <a:ext uri="{FF2B5EF4-FFF2-40B4-BE49-F238E27FC236}">
                <a16:creationId xmlns:a16="http://schemas.microsoft.com/office/drawing/2014/main" id="{41FA3AD1-E23F-D0B4-8BC2-FDB4B32A5469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6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7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7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4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0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4"/>
                </p:tgtEl>
              </p:cMediaNode>
            </p:audio>
          </p:childTnLst>
        </p:cTn>
      </p:par>
    </p:tnLst>
    <p:bldLst>
      <p:bldP spid="4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" name="Picture 61" descr="375ba1682899b9444c201750c3b90c1b.png">
            <a:extLst>
              <a:ext uri="{FF2B5EF4-FFF2-40B4-BE49-F238E27FC236}">
                <a16:creationId xmlns:a16="http://schemas.microsoft.com/office/drawing/2014/main" id="{2E7E48FF-37F6-115E-B3AC-40F126282625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63" name="TextBox 62">
            <a:extLst>
              <a:ext uri="{FF2B5EF4-FFF2-40B4-BE49-F238E27FC236}">
                <a16:creationId xmlns:a16="http://schemas.microsoft.com/office/drawing/2014/main" id="{62440D4E-A3CC-E25A-723F-0381A9206345}"/>
              </a:ext>
            </a:extLst>
          </p:cNvPr>
          <p:cNvSpPr txBox="1"/>
          <p:nvPr/>
        </p:nvSpPr>
        <p:spPr>
          <a:xfrm>
            <a:off x="2895600" y="1150048"/>
            <a:ext cx="632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2: Trong các hoạt động sau, hoạt động nào cần lưu ý để tránh bị thương khi tham gia?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64" name="Picture 14" descr="kim phut">
            <a:extLst>
              <a:ext uri="{FF2B5EF4-FFF2-40B4-BE49-F238E27FC236}">
                <a16:creationId xmlns:a16="http://schemas.microsoft.com/office/drawing/2014/main" id="{967D96FB-4A7F-466B-9327-97B0E76812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7596" y="4288279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5" name="Picture 64" descr="dongho1">
            <a:extLst>
              <a:ext uri="{FF2B5EF4-FFF2-40B4-BE49-F238E27FC236}">
                <a16:creationId xmlns:a16="http://schemas.microsoft.com/office/drawing/2014/main" id="{4AE73D23-0A74-6F8A-3B62-C2F8E54BA95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272796" y="3817821"/>
            <a:ext cx="1752600" cy="1768573"/>
          </a:xfrm>
          <a:prstGeom prst="rect">
            <a:avLst/>
          </a:prstGeom>
          <a:noFill/>
        </p:spPr>
      </p:pic>
      <p:sp>
        <p:nvSpPr>
          <p:cNvPr id="66" name="Cloud 65">
            <a:extLst>
              <a:ext uri="{FF2B5EF4-FFF2-40B4-BE49-F238E27FC236}">
                <a16:creationId xmlns:a16="http://schemas.microsoft.com/office/drawing/2014/main" id="{C577C4D5-2583-B69C-0BA2-98939ECFD133}"/>
              </a:ext>
            </a:extLst>
          </p:cNvPr>
          <p:cNvSpPr/>
          <p:nvPr/>
        </p:nvSpPr>
        <p:spPr>
          <a:xfrm>
            <a:off x="210112" y="2743200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7" name="Picture 66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11A79914-BB36-1B91-91AA-F9524C9C5927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72438" y="5638800"/>
            <a:ext cx="1353315" cy="1237491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AFB262C7-9CEC-94F8-C964-FFC835D25F6C}"/>
              </a:ext>
            </a:extLst>
          </p:cNvPr>
          <p:cNvGrpSpPr/>
          <p:nvPr/>
        </p:nvGrpSpPr>
        <p:grpSpPr>
          <a:xfrm>
            <a:off x="2133600" y="4038600"/>
            <a:ext cx="9220200" cy="685800"/>
            <a:chOff x="2133600" y="4038600"/>
            <a:chExt cx="9220200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C7192EE5-361A-FB76-D8C8-BF15A17CE631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7F39262B-5BED-0F2A-0225-E94B1BBD8E86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5CCCEB6F-85A5-F3E5-6E48-F799555ED0EA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0F382D5F-9010-0F31-3AB7-CAED3C4E520D}"/>
                </a:ext>
              </a:extLst>
            </p:cNvPr>
            <p:cNvGrpSpPr/>
            <p:nvPr/>
          </p:nvGrpSpPr>
          <p:grpSpPr>
            <a:xfrm>
              <a:off x="3005528" y="4114800"/>
              <a:ext cx="8348272" cy="533400"/>
              <a:chOff x="3005528" y="4201148"/>
              <a:chExt cx="8348272" cy="533400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32F7B658-0710-177D-9A52-6E9F47B5DA3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01148"/>
                <a:ext cx="8348272" cy="533400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251D238D-23B6-F480-C294-7A4DF5B66CB9}"/>
                  </a:ext>
                </a:extLst>
              </p:cNvPr>
              <p:cNvSpPr txBox="1"/>
              <p:nvPr/>
            </p:nvSpPr>
            <p:spPr>
              <a:xfrm>
                <a:off x="3124200" y="4209861"/>
                <a:ext cx="43434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Đọc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sách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trên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thư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viện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72559887-959E-44A3-1FF3-CEADCB382190}"/>
              </a:ext>
            </a:extLst>
          </p:cNvPr>
          <p:cNvGrpSpPr/>
          <p:nvPr/>
        </p:nvGrpSpPr>
        <p:grpSpPr>
          <a:xfrm>
            <a:off x="2133600" y="4953000"/>
            <a:ext cx="9206948" cy="685800"/>
            <a:chOff x="2133600" y="4953000"/>
            <a:chExt cx="9206948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A1C19C06-A957-A5EA-957F-CC65DBB1008D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F3D56E4-B261-9A4A-8F9B-D32A605134E9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E6E5555E-59CE-473D-76EC-C1641DA05703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32CEDF0B-2D19-CAC4-9425-5CAE98D62055}"/>
                </a:ext>
              </a:extLst>
            </p:cNvPr>
            <p:cNvGrpSpPr/>
            <p:nvPr/>
          </p:nvGrpSpPr>
          <p:grpSpPr>
            <a:xfrm>
              <a:off x="3005528" y="5003689"/>
              <a:ext cx="8335020" cy="557444"/>
              <a:chOff x="3005528" y="5003689"/>
              <a:chExt cx="8335020" cy="557444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655FC868-C3A9-D340-D6B6-542BB2EBB04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03689"/>
                <a:ext cx="8335020" cy="557444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24B566BA-2A7B-682E-5E9B-3D9B2674930F}"/>
                  </a:ext>
                </a:extLst>
              </p:cNvPr>
              <p:cNvSpPr txBox="1"/>
              <p:nvPr/>
            </p:nvSpPr>
            <p:spPr>
              <a:xfrm>
                <a:off x="3124200" y="5005156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Thảo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luận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nhóm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35482A70-7CE1-ADC9-2CCA-D5494D00EF03}"/>
              </a:ext>
            </a:extLst>
          </p:cNvPr>
          <p:cNvGrpSpPr/>
          <p:nvPr/>
        </p:nvGrpSpPr>
        <p:grpSpPr>
          <a:xfrm>
            <a:off x="2133600" y="5867400"/>
            <a:ext cx="9206948" cy="685800"/>
            <a:chOff x="2133600" y="5867400"/>
            <a:chExt cx="9206948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163E41E-76D0-9D0B-B15D-1298F1F86834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727236E4-DD82-5828-7372-5F9287A09E95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D2094D92-26B7-93E2-27B1-6BC67F7125F0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9FCB1CA7-E596-B158-ADF0-5A28B702DB7A}"/>
                </a:ext>
              </a:extLst>
            </p:cNvPr>
            <p:cNvGrpSpPr/>
            <p:nvPr/>
          </p:nvGrpSpPr>
          <p:grpSpPr>
            <a:xfrm>
              <a:off x="3005528" y="5943600"/>
              <a:ext cx="8335020" cy="540677"/>
              <a:chOff x="3005528" y="5943600"/>
              <a:chExt cx="8335020" cy="540677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5059E2B4-28A9-024C-68D4-7653632DF23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88256"/>
                <a:ext cx="8335020" cy="49602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163C77B4-C3EC-7FB5-2ABE-680F766CAB75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Vẽ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tranh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9" name="Group 88">
            <a:extLst>
              <a:ext uri="{FF2B5EF4-FFF2-40B4-BE49-F238E27FC236}">
                <a16:creationId xmlns:a16="http://schemas.microsoft.com/office/drawing/2014/main" id="{38D7CAD4-A141-3495-14D8-9871990C10C0}"/>
              </a:ext>
            </a:extLst>
          </p:cNvPr>
          <p:cNvGrpSpPr/>
          <p:nvPr/>
        </p:nvGrpSpPr>
        <p:grpSpPr>
          <a:xfrm>
            <a:off x="2133600" y="3200400"/>
            <a:ext cx="9220200" cy="685800"/>
            <a:chOff x="2133600" y="3200400"/>
            <a:chExt cx="9220200" cy="685800"/>
          </a:xfrm>
        </p:grpSpPr>
        <p:grpSp>
          <p:nvGrpSpPr>
            <p:cNvPr id="90" name="Group 89">
              <a:extLst>
                <a:ext uri="{FF2B5EF4-FFF2-40B4-BE49-F238E27FC236}">
                  <a16:creationId xmlns:a16="http://schemas.microsoft.com/office/drawing/2014/main" id="{251AC934-5D90-3892-7AD2-B6A53A467160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94" name="Oval 93">
                <a:extLst>
                  <a:ext uri="{FF2B5EF4-FFF2-40B4-BE49-F238E27FC236}">
                    <a16:creationId xmlns:a16="http://schemas.microsoft.com/office/drawing/2014/main" id="{9461BB85-B867-2482-A2FD-73B961FF3F14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95" name="TextBox 94">
                <a:extLst>
                  <a:ext uri="{FF2B5EF4-FFF2-40B4-BE49-F238E27FC236}">
                    <a16:creationId xmlns:a16="http://schemas.microsoft.com/office/drawing/2014/main" id="{4EC7ABA2-0035-7BB6-A898-0C694F1510F6}"/>
                  </a:ext>
                </a:extLst>
              </p:cNvPr>
              <p:cNvSpPr txBox="1"/>
              <p:nvPr/>
            </p:nvSpPr>
            <p:spPr>
              <a:xfrm>
                <a:off x="22098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91" name="Group 90">
              <a:extLst>
                <a:ext uri="{FF2B5EF4-FFF2-40B4-BE49-F238E27FC236}">
                  <a16:creationId xmlns:a16="http://schemas.microsoft.com/office/drawing/2014/main" id="{EEE5573B-C72D-EB9F-B6C7-D09937C38109}"/>
                </a:ext>
              </a:extLst>
            </p:cNvPr>
            <p:cNvGrpSpPr/>
            <p:nvPr/>
          </p:nvGrpSpPr>
          <p:grpSpPr>
            <a:xfrm>
              <a:off x="2990288" y="3273982"/>
              <a:ext cx="8363512" cy="545573"/>
              <a:chOff x="2990288" y="3299414"/>
              <a:chExt cx="8363512" cy="545573"/>
            </a:xfrm>
          </p:grpSpPr>
          <p:pic>
            <p:nvPicPr>
              <p:cNvPr id="92" name="Picture 9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3E076A6-11A5-5863-F96C-F20E02D0E3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90288" y="3299414"/>
                <a:ext cx="8350260" cy="545573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3" name="TextBox 92">
                <a:extLst>
                  <a:ext uri="{FF2B5EF4-FFF2-40B4-BE49-F238E27FC236}">
                    <a16:creationId xmlns:a16="http://schemas.microsoft.com/office/drawing/2014/main" id="{158DCE7D-9EB8-7B65-119A-57F13B3E5076}"/>
                  </a:ext>
                </a:extLst>
              </p:cNvPr>
              <p:cNvSpPr txBox="1"/>
              <p:nvPr/>
            </p:nvSpPr>
            <p:spPr>
              <a:xfrm>
                <a:off x="3253392" y="3321767"/>
                <a:ext cx="8100408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Tham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gia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các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trò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chơi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, </a:t>
                </a:r>
                <a:r>
                  <a:rPr kumimoji="0" lang="en-US" sz="2800" b="0" i="0" u="none" strike="noStrike" kern="1200" cap="none" spc="0" normalizeH="0" baseline="0" noProof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hoạt</a:t>
                </a:r>
                <a:r>
                  <a:rPr kumimoji="0" lang="en-US" sz="2800" b="0" i="0" u="none" strike="noStrike" kern="1200" cap="none" spc="0" normalizeH="0" baseline="0" noProof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động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thao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96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B2AEDBD2-5942-C74A-29F6-26B414C621C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7" name="Picture 96" descr="Logo, company name&#10;&#10;Description automatically generated">
            <a:extLst>
              <a:ext uri="{FF2B5EF4-FFF2-40B4-BE49-F238E27FC236}">
                <a16:creationId xmlns:a16="http://schemas.microsoft.com/office/drawing/2014/main" id="{F45CDD86-BDB1-E0EB-0738-16BCFA8CA1C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9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6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" name="Picture 88" descr="375ba1682899b9444c201750c3b90c1b.png">
            <a:extLst>
              <a:ext uri="{FF2B5EF4-FFF2-40B4-BE49-F238E27FC236}">
                <a16:creationId xmlns:a16="http://schemas.microsoft.com/office/drawing/2014/main" id="{6F1FA902-4873-2AB7-4E8B-51C0A0179549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86EE8A5D-1EBE-6E07-7D71-E24A1B88B854}"/>
              </a:ext>
            </a:extLst>
          </p:cNvPr>
          <p:cNvSpPr txBox="1"/>
          <p:nvPr/>
        </p:nvSpPr>
        <p:spPr>
          <a:xfrm>
            <a:off x="2895600" y="1160274"/>
            <a:ext cx="6324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3: Em có thể gặp phải tình huống đi lạc khi tham gia hoạt động nào sau đây?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91" name="Picture 14" descr="kim phut">
            <a:extLst>
              <a:ext uri="{FF2B5EF4-FFF2-40B4-BE49-F238E27FC236}">
                <a16:creationId xmlns:a16="http://schemas.microsoft.com/office/drawing/2014/main" id="{969B848B-47F2-C730-592F-5E7F67571ED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2" name="Picture 91" descr="dongho1">
            <a:extLst>
              <a:ext uri="{FF2B5EF4-FFF2-40B4-BE49-F238E27FC236}">
                <a16:creationId xmlns:a16="http://schemas.microsoft.com/office/drawing/2014/main" id="{15E06B8D-7F67-17BE-CA08-26EEB391D2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808512" y="3743585"/>
            <a:ext cx="1752600" cy="1768573"/>
          </a:xfrm>
          <a:prstGeom prst="rect">
            <a:avLst/>
          </a:prstGeom>
          <a:noFill/>
        </p:spPr>
      </p:pic>
      <p:sp>
        <p:nvSpPr>
          <p:cNvPr id="93" name="Cloud 92">
            <a:extLst>
              <a:ext uri="{FF2B5EF4-FFF2-40B4-BE49-F238E27FC236}">
                <a16:creationId xmlns:a16="http://schemas.microsoft.com/office/drawing/2014/main" id="{374F5DB3-C9B6-A9C4-5B93-B7893E081BD7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94" name="Picture 93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702EEB1-BD86-BAD7-FFE4-510C3EAA3B56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95" name="Group 94">
            <a:extLst>
              <a:ext uri="{FF2B5EF4-FFF2-40B4-BE49-F238E27FC236}">
                <a16:creationId xmlns:a16="http://schemas.microsoft.com/office/drawing/2014/main" id="{91B2FDAC-BBCA-9DAB-6CAE-124A3A12595F}"/>
              </a:ext>
            </a:extLst>
          </p:cNvPr>
          <p:cNvGrpSpPr/>
          <p:nvPr/>
        </p:nvGrpSpPr>
        <p:grpSpPr>
          <a:xfrm>
            <a:off x="2133600" y="4038600"/>
            <a:ext cx="4497788" cy="685800"/>
            <a:chOff x="2133600" y="4038600"/>
            <a:chExt cx="4497788" cy="685800"/>
          </a:xfrm>
        </p:grpSpPr>
        <p:grpSp>
          <p:nvGrpSpPr>
            <p:cNvPr id="96" name="Group 95">
              <a:extLst>
                <a:ext uri="{FF2B5EF4-FFF2-40B4-BE49-F238E27FC236}">
                  <a16:creationId xmlns:a16="http://schemas.microsoft.com/office/drawing/2014/main" id="{17E44C5B-F3DA-150D-E30F-A60B1CB73C4E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100" name="Oval 99">
                <a:extLst>
                  <a:ext uri="{FF2B5EF4-FFF2-40B4-BE49-F238E27FC236}">
                    <a16:creationId xmlns:a16="http://schemas.microsoft.com/office/drawing/2014/main" id="{A918BFA1-8E5C-EC72-49D9-C43CB73FA918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1" name="TextBox 100">
                <a:extLst>
                  <a:ext uri="{FF2B5EF4-FFF2-40B4-BE49-F238E27FC236}">
                    <a16:creationId xmlns:a16="http://schemas.microsoft.com/office/drawing/2014/main" id="{7EB043B2-42DC-DE93-67D9-AF04E3D3CC71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97" name="Group 96">
              <a:extLst>
                <a:ext uri="{FF2B5EF4-FFF2-40B4-BE49-F238E27FC236}">
                  <a16:creationId xmlns:a16="http://schemas.microsoft.com/office/drawing/2014/main" id="{C71F5E52-528A-5FB5-9438-8A2A323BFEEB}"/>
                </a:ext>
              </a:extLst>
            </p:cNvPr>
            <p:cNvGrpSpPr/>
            <p:nvPr/>
          </p:nvGrpSpPr>
          <p:grpSpPr>
            <a:xfrm>
              <a:off x="3005528" y="4104652"/>
              <a:ext cx="3625860" cy="543548"/>
              <a:chOff x="3005528" y="4191000"/>
              <a:chExt cx="3625860" cy="543548"/>
            </a:xfrm>
          </p:grpSpPr>
          <p:pic>
            <p:nvPicPr>
              <p:cNvPr id="98" name="Picture 9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FE63E378-4A0F-3303-EAB7-E828835177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21388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99" name="TextBox 98">
                <a:extLst>
                  <a:ext uri="{FF2B5EF4-FFF2-40B4-BE49-F238E27FC236}">
                    <a16:creationId xmlns:a16="http://schemas.microsoft.com/office/drawing/2014/main" id="{E4EEF857-9240-233B-F54E-04A8C7E670C3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Kéo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co</a:t>
                </a:r>
              </a:p>
            </p:txBody>
          </p:sp>
        </p:grpSp>
      </p:grpSp>
      <p:grpSp>
        <p:nvGrpSpPr>
          <p:cNvPr id="102" name="Group 101">
            <a:extLst>
              <a:ext uri="{FF2B5EF4-FFF2-40B4-BE49-F238E27FC236}">
                <a16:creationId xmlns:a16="http://schemas.microsoft.com/office/drawing/2014/main" id="{DF40AF0C-7419-4126-944D-3BFC57833B6F}"/>
              </a:ext>
            </a:extLst>
          </p:cNvPr>
          <p:cNvGrpSpPr/>
          <p:nvPr/>
        </p:nvGrpSpPr>
        <p:grpSpPr>
          <a:xfrm>
            <a:off x="2133600" y="3155934"/>
            <a:ext cx="4497788" cy="685800"/>
            <a:chOff x="2133600" y="4953000"/>
            <a:chExt cx="4497788" cy="685800"/>
          </a:xfrm>
        </p:grpSpPr>
        <p:grpSp>
          <p:nvGrpSpPr>
            <p:cNvPr id="103" name="Group 102">
              <a:extLst>
                <a:ext uri="{FF2B5EF4-FFF2-40B4-BE49-F238E27FC236}">
                  <a16:creationId xmlns:a16="http://schemas.microsoft.com/office/drawing/2014/main" id="{F2CBEC48-AA54-05BC-90B9-D4935A19405C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107" name="Oval 106">
                <a:extLst>
                  <a:ext uri="{FF2B5EF4-FFF2-40B4-BE49-F238E27FC236}">
                    <a16:creationId xmlns:a16="http://schemas.microsoft.com/office/drawing/2014/main" id="{7F03F281-6A70-F11B-55D9-E100395F7A95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08" name="TextBox 107">
                <a:extLst>
                  <a:ext uri="{FF2B5EF4-FFF2-40B4-BE49-F238E27FC236}">
                    <a16:creationId xmlns:a16="http://schemas.microsoft.com/office/drawing/2014/main" id="{1F45E22B-976C-8C05-93BE-B83EB9FEA8DA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104" name="Group 103">
              <a:extLst>
                <a:ext uri="{FF2B5EF4-FFF2-40B4-BE49-F238E27FC236}">
                  <a16:creationId xmlns:a16="http://schemas.microsoft.com/office/drawing/2014/main" id="{5A2A9B38-8B05-05C5-BE8E-ECDE11FF7EEF}"/>
                </a:ext>
              </a:extLst>
            </p:cNvPr>
            <p:cNvGrpSpPr/>
            <p:nvPr/>
          </p:nvGrpSpPr>
          <p:grpSpPr>
            <a:xfrm>
              <a:off x="3005528" y="5029200"/>
              <a:ext cx="3625860" cy="531933"/>
              <a:chOff x="3005528" y="5029200"/>
              <a:chExt cx="3625860" cy="531933"/>
            </a:xfrm>
          </p:grpSpPr>
          <p:pic>
            <p:nvPicPr>
              <p:cNvPr id="105" name="Picture 10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7DEFCF56-8BB3-F451-952F-4F7E1751737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40465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06" name="TextBox 105">
                <a:extLst>
                  <a:ext uri="{FF2B5EF4-FFF2-40B4-BE49-F238E27FC236}">
                    <a16:creationId xmlns:a16="http://schemas.microsoft.com/office/drawing/2014/main" id="{9759AC32-7037-A3CD-6EF2-A370D67DF721}"/>
                  </a:ext>
                </a:extLst>
              </p:cNvPr>
              <p:cNvSpPr txBox="1"/>
              <p:nvPr/>
            </p:nvSpPr>
            <p:spPr>
              <a:xfrm>
                <a:off x="3124200" y="50292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Văn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nghệ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09" name="Group 108">
            <a:extLst>
              <a:ext uri="{FF2B5EF4-FFF2-40B4-BE49-F238E27FC236}">
                <a16:creationId xmlns:a16="http://schemas.microsoft.com/office/drawing/2014/main" id="{B0DDAFFE-41ED-494C-58F6-F1EC7DB48398}"/>
              </a:ext>
            </a:extLst>
          </p:cNvPr>
          <p:cNvGrpSpPr/>
          <p:nvPr/>
        </p:nvGrpSpPr>
        <p:grpSpPr>
          <a:xfrm>
            <a:off x="2133600" y="5867400"/>
            <a:ext cx="4497788" cy="685800"/>
            <a:chOff x="2133600" y="5867400"/>
            <a:chExt cx="4497788" cy="685800"/>
          </a:xfrm>
        </p:grpSpPr>
        <p:grpSp>
          <p:nvGrpSpPr>
            <p:cNvPr id="110" name="Group 109">
              <a:extLst>
                <a:ext uri="{FF2B5EF4-FFF2-40B4-BE49-F238E27FC236}">
                  <a16:creationId xmlns:a16="http://schemas.microsoft.com/office/drawing/2014/main" id="{638E0D3C-FA70-3242-5D2F-3A582062DA58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114" name="Oval 113">
                <a:extLst>
                  <a:ext uri="{FF2B5EF4-FFF2-40B4-BE49-F238E27FC236}">
                    <a16:creationId xmlns:a16="http://schemas.microsoft.com/office/drawing/2014/main" id="{B9887A2C-1D57-5F60-EB47-55258492637F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15" name="TextBox 114">
                <a:extLst>
                  <a:ext uri="{FF2B5EF4-FFF2-40B4-BE49-F238E27FC236}">
                    <a16:creationId xmlns:a16="http://schemas.microsoft.com/office/drawing/2014/main" id="{73B9DA7A-7427-16FC-113C-76ED6AC68975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111" name="Group 110">
              <a:extLst>
                <a:ext uri="{FF2B5EF4-FFF2-40B4-BE49-F238E27FC236}">
                  <a16:creationId xmlns:a16="http://schemas.microsoft.com/office/drawing/2014/main" id="{AE6451CE-1EFD-D203-947C-340AAFC88B6F}"/>
                </a:ext>
              </a:extLst>
            </p:cNvPr>
            <p:cNvGrpSpPr/>
            <p:nvPr/>
          </p:nvGrpSpPr>
          <p:grpSpPr>
            <a:xfrm>
              <a:off x="3005528" y="5943600"/>
              <a:ext cx="3625860" cy="540678"/>
              <a:chOff x="3005528" y="5943600"/>
              <a:chExt cx="3625860" cy="540678"/>
            </a:xfrm>
          </p:grpSpPr>
          <p:pic>
            <p:nvPicPr>
              <p:cNvPr id="112" name="Picture 111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1446E123-BFF0-92FB-C345-F22121ABAB9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963610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13" name="TextBox 112">
                <a:extLst>
                  <a:ext uri="{FF2B5EF4-FFF2-40B4-BE49-F238E27FC236}">
                    <a16:creationId xmlns:a16="http://schemas.microsoft.com/office/drawing/2014/main" id="{B8B9E439-4D28-1EC2-5BEE-AE0D29961D6D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Đá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cầu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116" name="Group 115">
            <a:extLst>
              <a:ext uri="{FF2B5EF4-FFF2-40B4-BE49-F238E27FC236}">
                <a16:creationId xmlns:a16="http://schemas.microsoft.com/office/drawing/2014/main" id="{63A21409-7102-EECF-DEAC-4809FB7D9667}"/>
              </a:ext>
            </a:extLst>
          </p:cNvPr>
          <p:cNvGrpSpPr/>
          <p:nvPr/>
        </p:nvGrpSpPr>
        <p:grpSpPr>
          <a:xfrm>
            <a:off x="2133600" y="4953000"/>
            <a:ext cx="4495800" cy="685800"/>
            <a:chOff x="2133600" y="3200400"/>
            <a:chExt cx="4495800" cy="685800"/>
          </a:xfrm>
        </p:grpSpPr>
        <p:grpSp>
          <p:nvGrpSpPr>
            <p:cNvPr id="117" name="Group 116">
              <a:extLst>
                <a:ext uri="{FF2B5EF4-FFF2-40B4-BE49-F238E27FC236}">
                  <a16:creationId xmlns:a16="http://schemas.microsoft.com/office/drawing/2014/main" id="{8984E6C1-2316-E8C7-D624-9C2A6530F6D7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121" name="Oval 120">
                <a:extLst>
                  <a:ext uri="{FF2B5EF4-FFF2-40B4-BE49-F238E27FC236}">
                    <a16:creationId xmlns:a16="http://schemas.microsoft.com/office/drawing/2014/main" id="{A9BE43BC-03B5-3758-E65C-04C028994629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7DF230C0-52DB-1F95-1BC8-E1223C36D3C1}"/>
                  </a:ext>
                </a:extLst>
              </p:cNvPr>
              <p:cNvSpPr txBox="1"/>
              <p:nvPr/>
            </p:nvSpPr>
            <p:spPr>
              <a:xfrm>
                <a:off x="22860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118" name="Group 117">
              <a:extLst>
                <a:ext uri="{FF2B5EF4-FFF2-40B4-BE49-F238E27FC236}">
                  <a16:creationId xmlns:a16="http://schemas.microsoft.com/office/drawing/2014/main" id="{DEEF32D9-1BCD-B128-B63F-E975308597CF}"/>
                </a:ext>
              </a:extLst>
            </p:cNvPr>
            <p:cNvGrpSpPr/>
            <p:nvPr/>
          </p:nvGrpSpPr>
          <p:grpSpPr>
            <a:xfrm>
              <a:off x="3003540" y="3238737"/>
              <a:ext cx="3625860" cy="558531"/>
              <a:chOff x="3003540" y="3264169"/>
              <a:chExt cx="3625860" cy="558531"/>
            </a:xfrm>
          </p:grpSpPr>
          <p:pic>
            <p:nvPicPr>
              <p:cNvPr id="119" name="Picture 118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EF767D1-AF37-DE9B-DE32-6F7C42E3234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47773AC3-7039-A574-E460-9414CAF530AF}"/>
                  </a:ext>
                </a:extLst>
              </p:cNvPr>
              <p:cNvSpPr txBox="1"/>
              <p:nvPr/>
            </p:nvSpPr>
            <p:spPr>
              <a:xfrm>
                <a:off x="3124200" y="3264169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Đi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tham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quan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123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29744513-D51D-5AE0-C806-84DC977F7C57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124" name="Picture 123" descr="Logo, company name&#10;&#10;Description automatically generated">
            <a:extLst>
              <a:ext uri="{FF2B5EF4-FFF2-40B4-BE49-F238E27FC236}">
                <a16:creationId xmlns:a16="http://schemas.microsoft.com/office/drawing/2014/main" id="{273E18F9-F448-B1FB-A729-93ABB17E0758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9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5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1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2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</p:childTnLst>
        </p:cTn>
      </p:par>
    </p:tnLst>
    <p:bldLst>
      <p:bldP spid="9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Picture 54" descr="375ba1682899b9444c201750c3b90c1b.png">
            <a:extLst>
              <a:ext uri="{FF2B5EF4-FFF2-40B4-BE49-F238E27FC236}">
                <a16:creationId xmlns:a16="http://schemas.microsoft.com/office/drawing/2014/main" id="{10A0105E-95E2-FA70-0D07-A82793CDFDD0}"/>
              </a:ext>
            </a:extLst>
          </p:cNvPr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295400" y="-304800"/>
            <a:ext cx="9372600" cy="4064000"/>
          </a:xfrm>
          <a:prstGeom prst="rect">
            <a:avLst/>
          </a:prstGeom>
        </p:spPr>
      </p:pic>
      <p:sp>
        <p:nvSpPr>
          <p:cNvPr id="56" name="TextBox 55">
            <a:extLst>
              <a:ext uri="{FF2B5EF4-FFF2-40B4-BE49-F238E27FC236}">
                <a16:creationId xmlns:a16="http://schemas.microsoft.com/office/drawing/2014/main" id="{9202FBFB-92DE-D548-79B1-AE6E741CDF0C}"/>
              </a:ext>
            </a:extLst>
          </p:cNvPr>
          <p:cNvSpPr txBox="1"/>
          <p:nvPr/>
        </p:nvSpPr>
        <p:spPr>
          <a:xfrm>
            <a:off x="3676650" y="1147292"/>
            <a:ext cx="48387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Câu 4: Tại sao cần giữ an toàn khi tham gia các hoạt động ở trường?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</a:endParaRPr>
          </a:p>
        </p:txBody>
      </p:sp>
      <p:pic>
        <p:nvPicPr>
          <p:cNvPr id="57" name="Picture 14" descr="kim phut">
            <a:extLst>
              <a:ext uri="{FF2B5EF4-FFF2-40B4-BE49-F238E27FC236}">
                <a16:creationId xmlns:a16="http://schemas.microsoft.com/office/drawing/2014/main" id="{BEFE66ED-8358-A3A2-1004-724DA908422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8077200" y="4191001"/>
            <a:ext cx="1143000" cy="10757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8" name="Picture 57" descr="dongho1">
            <a:extLst>
              <a:ext uri="{FF2B5EF4-FFF2-40B4-BE49-F238E27FC236}">
                <a16:creationId xmlns:a16="http://schemas.microsoft.com/office/drawing/2014/main" id="{25AD916F-96DB-6B19-917E-5281022E8D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772400" y="3743585"/>
            <a:ext cx="1752600" cy="1768573"/>
          </a:xfrm>
          <a:prstGeom prst="rect">
            <a:avLst/>
          </a:prstGeom>
          <a:noFill/>
        </p:spPr>
      </p:pic>
      <p:sp>
        <p:nvSpPr>
          <p:cNvPr id="59" name="Cloud 58">
            <a:extLst>
              <a:ext uri="{FF2B5EF4-FFF2-40B4-BE49-F238E27FC236}">
                <a16:creationId xmlns:a16="http://schemas.microsoft.com/office/drawing/2014/main" id="{AC46F0F1-43EC-89F7-06F0-23E4528CCAFB}"/>
              </a:ext>
            </a:extLst>
          </p:cNvPr>
          <p:cNvSpPr/>
          <p:nvPr/>
        </p:nvSpPr>
        <p:spPr>
          <a:xfrm>
            <a:off x="8915400" y="3025994"/>
            <a:ext cx="1752600" cy="914400"/>
          </a:xfrm>
          <a:prstGeom prst="cloud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</a:rPr>
              <a:t>HẾT GIỜ</a:t>
            </a:r>
          </a:p>
        </p:txBody>
      </p:sp>
      <p:pic>
        <p:nvPicPr>
          <p:cNvPr id="60" name="Picture 59" descr="sao.png">
            <a:hlinkClick r:id="rId9" action="ppaction://hlinksldjump"/>
            <a:extLst>
              <a:ext uri="{FF2B5EF4-FFF2-40B4-BE49-F238E27FC236}">
                <a16:creationId xmlns:a16="http://schemas.microsoft.com/office/drawing/2014/main" id="{FAE40B0C-A656-35C6-C63D-099D1127F3CE}"/>
              </a:ext>
            </a:extLst>
          </p:cNvPr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9314686" y="5620510"/>
            <a:ext cx="1353315" cy="1237491"/>
          </a:xfrm>
          <a:prstGeom prst="rect">
            <a:avLst/>
          </a:prstGeom>
        </p:spPr>
      </p:pic>
      <p:grpSp>
        <p:nvGrpSpPr>
          <p:cNvPr id="61" name="Group 60">
            <a:extLst>
              <a:ext uri="{FF2B5EF4-FFF2-40B4-BE49-F238E27FC236}">
                <a16:creationId xmlns:a16="http://schemas.microsoft.com/office/drawing/2014/main" id="{8BEC0328-7F87-D295-50FB-E9BE1422E426}"/>
              </a:ext>
            </a:extLst>
          </p:cNvPr>
          <p:cNvGrpSpPr/>
          <p:nvPr/>
        </p:nvGrpSpPr>
        <p:grpSpPr>
          <a:xfrm>
            <a:off x="2133600" y="4038600"/>
            <a:ext cx="4953002" cy="685800"/>
            <a:chOff x="2133600" y="4038600"/>
            <a:chExt cx="4953002" cy="685800"/>
          </a:xfrm>
        </p:grpSpPr>
        <p:grpSp>
          <p:nvGrpSpPr>
            <p:cNvPr id="62" name="Group 61">
              <a:extLst>
                <a:ext uri="{FF2B5EF4-FFF2-40B4-BE49-F238E27FC236}">
                  <a16:creationId xmlns:a16="http://schemas.microsoft.com/office/drawing/2014/main" id="{81776552-2004-B1CB-4503-88F6D03DE294}"/>
                </a:ext>
              </a:extLst>
            </p:cNvPr>
            <p:cNvGrpSpPr/>
            <p:nvPr/>
          </p:nvGrpSpPr>
          <p:grpSpPr>
            <a:xfrm>
              <a:off x="2133600" y="4038600"/>
              <a:ext cx="685800" cy="685800"/>
              <a:chOff x="2133600" y="4038600"/>
              <a:chExt cx="685800" cy="685800"/>
            </a:xfrm>
          </p:grpSpPr>
          <p:sp>
            <p:nvSpPr>
              <p:cNvPr id="66" name="Oval 65">
                <a:extLst>
                  <a:ext uri="{FF2B5EF4-FFF2-40B4-BE49-F238E27FC236}">
                    <a16:creationId xmlns:a16="http://schemas.microsoft.com/office/drawing/2014/main" id="{A0140422-C57B-4648-D173-DD8A7FE1839F}"/>
                  </a:ext>
                </a:extLst>
              </p:cNvPr>
              <p:cNvSpPr/>
              <p:nvPr/>
            </p:nvSpPr>
            <p:spPr>
              <a:xfrm>
                <a:off x="2133600" y="40386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67" name="TextBox 66">
                <a:extLst>
                  <a:ext uri="{FF2B5EF4-FFF2-40B4-BE49-F238E27FC236}">
                    <a16:creationId xmlns:a16="http://schemas.microsoft.com/office/drawing/2014/main" id="{45EC2545-FCD9-8D4C-CDF5-387C17C05E9B}"/>
                  </a:ext>
                </a:extLst>
              </p:cNvPr>
              <p:cNvSpPr txBox="1"/>
              <p:nvPr/>
            </p:nvSpPr>
            <p:spPr>
              <a:xfrm>
                <a:off x="2286000" y="41148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</a:t>
                </a:r>
              </a:p>
            </p:txBody>
          </p:sp>
        </p:grpSp>
        <p:grpSp>
          <p:nvGrpSpPr>
            <p:cNvPr id="63" name="Group 62">
              <a:extLst>
                <a:ext uri="{FF2B5EF4-FFF2-40B4-BE49-F238E27FC236}">
                  <a16:creationId xmlns:a16="http://schemas.microsoft.com/office/drawing/2014/main" id="{4FA00E4E-DD12-D1C8-9DD2-82AC02C3E253}"/>
                </a:ext>
              </a:extLst>
            </p:cNvPr>
            <p:cNvGrpSpPr/>
            <p:nvPr/>
          </p:nvGrpSpPr>
          <p:grpSpPr>
            <a:xfrm>
              <a:off x="3005528" y="4087194"/>
              <a:ext cx="4081074" cy="561006"/>
              <a:chOff x="3005528" y="4173542"/>
              <a:chExt cx="4081074" cy="561006"/>
            </a:xfrm>
          </p:grpSpPr>
          <p:pic>
            <p:nvPicPr>
              <p:cNvPr id="64" name="Picture 63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BC12FA80-D444-3244-F154-85DC7CDC229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4173542"/>
                <a:ext cx="4081074" cy="561006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65" name="TextBox 64">
                <a:extLst>
                  <a:ext uri="{FF2B5EF4-FFF2-40B4-BE49-F238E27FC236}">
                    <a16:creationId xmlns:a16="http://schemas.microsoft.com/office/drawing/2014/main" id="{E1AD6D4E-BAE5-4290-6B32-14B50554546C}"/>
                  </a:ext>
                </a:extLst>
              </p:cNvPr>
              <p:cNvSpPr txBox="1"/>
              <p:nvPr/>
            </p:nvSpPr>
            <p:spPr>
              <a:xfrm>
                <a:off x="3124200" y="41910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điểm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cao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51F91410-62DD-158A-1122-B6C6002D9992}"/>
              </a:ext>
            </a:extLst>
          </p:cNvPr>
          <p:cNvGrpSpPr/>
          <p:nvPr/>
        </p:nvGrpSpPr>
        <p:grpSpPr>
          <a:xfrm>
            <a:off x="2133600" y="4953000"/>
            <a:ext cx="5082895" cy="685800"/>
            <a:chOff x="2133600" y="4953000"/>
            <a:chExt cx="5082895" cy="685800"/>
          </a:xfrm>
        </p:grpSpPr>
        <p:grpSp>
          <p:nvGrpSpPr>
            <p:cNvPr id="69" name="Group 68">
              <a:extLst>
                <a:ext uri="{FF2B5EF4-FFF2-40B4-BE49-F238E27FC236}">
                  <a16:creationId xmlns:a16="http://schemas.microsoft.com/office/drawing/2014/main" id="{5BFDEA91-48B4-4814-4CCE-B824EF2F7297}"/>
                </a:ext>
              </a:extLst>
            </p:cNvPr>
            <p:cNvGrpSpPr/>
            <p:nvPr/>
          </p:nvGrpSpPr>
          <p:grpSpPr>
            <a:xfrm>
              <a:off x="2133600" y="4953000"/>
              <a:ext cx="685800" cy="685800"/>
              <a:chOff x="2133600" y="4953000"/>
              <a:chExt cx="685800" cy="685800"/>
            </a:xfrm>
          </p:grpSpPr>
          <p:sp>
            <p:nvSpPr>
              <p:cNvPr id="73" name="Oval 72">
                <a:extLst>
                  <a:ext uri="{FF2B5EF4-FFF2-40B4-BE49-F238E27FC236}">
                    <a16:creationId xmlns:a16="http://schemas.microsoft.com/office/drawing/2014/main" id="{0D10900C-7EE9-875F-8789-44DE81CA9D4A}"/>
                  </a:ext>
                </a:extLst>
              </p:cNvPr>
              <p:cNvSpPr/>
              <p:nvPr/>
            </p:nvSpPr>
            <p:spPr>
              <a:xfrm>
                <a:off x="2133600" y="49530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74" name="TextBox 73">
                <a:extLst>
                  <a:ext uri="{FF2B5EF4-FFF2-40B4-BE49-F238E27FC236}">
                    <a16:creationId xmlns:a16="http://schemas.microsoft.com/office/drawing/2014/main" id="{A75B26F8-C642-F666-FB99-C6051B0C015E}"/>
                  </a:ext>
                </a:extLst>
              </p:cNvPr>
              <p:cNvSpPr txBox="1"/>
              <p:nvPr/>
            </p:nvSpPr>
            <p:spPr>
              <a:xfrm>
                <a:off x="2286000" y="50292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</a:t>
                </a:r>
              </a:p>
            </p:txBody>
          </p:sp>
        </p:grpSp>
        <p:grpSp>
          <p:nvGrpSpPr>
            <p:cNvPr id="70" name="Group 69">
              <a:extLst>
                <a:ext uri="{FF2B5EF4-FFF2-40B4-BE49-F238E27FC236}">
                  <a16:creationId xmlns:a16="http://schemas.microsoft.com/office/drawing/2014/main" id="{FB6172BB-AC05-7FA0-C203-11B0EB42EB65}"/>
                </a:ext>
              </a:extLst>
            </p:cNvPr>
            <p:cNvGrpSpPr/>
            <p:nvPr/>
          </p:nvGrpSpPr>
          <p:grpSpPr>
            <a:xfrm>
              <a:off x="2949295" y="5010340"/>
              <a:ext cx="4267200" cy="550792"/>
              <a:chOff x="2949295" y="5010340"/>
              <a:chExt cx="4267200" cy="550792"/>
            </a:xfrm>
          </p:grpSpPr>
          <p:pic>
            <p:nvPicPr>
              <p:cNvPr id="71" name="Picture 70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23232ADE-7A3C-1FB0-060B-704739F965A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8" y="5037911"/>
                <a:ext cx="4081072" cy="523221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2" name="TextBox 71">
                <a:extLst>
                  <a:ext uri="{FF2B5EF4-FFF2-40B4-BE49-F238E27FC236}">
                    <a16:creationId xmlns:a16="http://schemas.microsoft.com/office/drawing/2014/main" id="{E8D60499-BE2A-E9A1-F324-0A3B63E5E197}"/>
                  </a:ext>
                </a:extLst>
              </p:cNvPr>
              <p:cNvSpPr txBox="1"/>
              <p:nvPr/>
            </p:nvSpPr>
            <p:spPr>
              <a:xfrm>
                <a:off x="2949295" y="5010340"/>
                <a:ext cx="426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Không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cần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giữ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an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toàn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75" name="Group 74">
            <a:extLst>
              <a:ext uri="{FF2B5EF4-FFF2-40B4-BE49-F238E27FC236}">
                <a16:creationId xmlns:a16="http://schemas.microsoft.com/office/drawing/2014/main" id="{40A27692-5111-462A-26B3-0B8043AD996A}"/>
              </a:ext>
            </a:extLst>
          </p:cNvPr>
          <p:cNvGrpSpPr/>
          <p:nvPr/>
        </p:nvGrpSpPr>
        <p:grpSpPr>
          <a:xfrm>
            <a:off x="2133600" y="5867400"/>
            <a:ext cx="4907740" cy="685800"/>
            <a:chOff x="2133600" y="5867400"/>
            <a:chExt cx="4907740" cy="685800"/>
          </a:xfrm>
        </p:grpSpPr>
        <p:grpSp>
          <p:nvGrpSpPr>
            <p:cNvPr id="76" name="Group 75">
              <a:extLst>
                <a:ext uri="{FF2B5EF4-FFF2-40B4-BE49-F238E27FC236}">
                  <a16:creationId xmlns:a16="http://schemas.microsoft.com/office/drawing/2014/main" id="{680DA98F-2858-71F5-9270-39EC36EDEA19}"/>
                </a:ext>
              </a:extLst>
            </p:cNvPr>
            <p:cNvGrpSpPr/>
            <p:nvPr/>
          </p:nvGrpSpPr>
          <p:grpSpPr>
            <a:xfrm>
              <a:off x="2133600" y="5867400"/>
              <a:ext cx="685800" cy="685800"/>
              <a:chOff x="2133600" y="5867400"/>
              <a:chExt cx="685800" cy="685800"/>
            </a:xfrm>
          </p:grpSpPr>
          <p:sp>
            <p:nvSpPr>
              <p:cNvPr id="80" name="Oval 79">
                <a:extLst>
                  <a:ext uri="{FF2B5EF4-FFF2-40B4-BE49-F238E27FC236}">
                    <a16:creationId xmlns:a16="http://schemas.microsoft.com/office/drawing/2014/main" id="{CDCC6FB0-8357-B2CF-453D-06BA17919CC7}"/>
                  </a:ext>
                </a:extLst>
              </p:cNvPr>
              <p:cNvSpPr/>
              <p:nvPr/>
            </p:nvSpPr>
            <p:spPr>
              <a:xfrm>
                <a:off x="2133600" y="5867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1" name="TextBox 80">
                <a:extLst>
                  <a:ext uri="{FF2B5EF4-FFF2-40B4-BE49-F238E27FC236}">
                    <a16:creationId xmlns:a16="http://schemas.microsoft.com/office/drawing/2014/main" id="{095ED750-007D-4DD1-3CD8-C9F119CB30A6}"/>
                  </a:ext>
                </a:extLst>
              </p:cNvPr>
              <p:cNvSpPr txBox="1"/>
              <p:nvPr/>
            </p:nvSpPr>
            <p:spPr>
              <a:xfrm>
                <a:off x="2286000" y="5943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D</a:t>
                </a:r>
              </a:p>
            </p:txBody>
          </p:sp>
        </p:grpSp>
        <p:grpSp>
          <p:nvGrpSpPr>
            <p:cNvPr id="77" name="Group 76">
              <a:extLst>
                <a:ext uri="{FF2B5EF4-FFF2-40B4-BE49-F238E27FC236}">
                  <a16:creationId xmlns:a16="http://schemas.microsoft.com/office/drawing/2014/main" id="{1EF91B8F-0061-FF06-17A7-5060EC095CCD}"/>
                </a:ext>
              </a:extLst>
            </p:cNvPr>
            <p:cNvGrpSpPr/>
            <p:nvPr/>
          </p:nvGrpSpPr>
          <p:grpSpPr>
            <a:xfrm>
              <a:off x="3005527" y="5904741"/>
              <a:ext cx="4035813" cy="579537"/>
              <a:chOff x="3005527" y="5904741"/>
              <a:chExt cx="4035813" cy="579537"/>
            </a:xfrm>
          </p:grpSpPr>
          <p:pic>
            <p:nvPicPr>
              <p:cNvPr id="78" name="Picture 77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402E6644-8C00-0404-CB2F-AA9FC0690B8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5527" y="5904741"/>
                <a:ext cx="4035813" cy="57953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79" name="TextBox 78">
                <a:extLst>
                  <a:ext uri="{FF2B5EF4-FFF2-40B4-BE49-F238E27FC236}">
                    <a16:creationId xmlns:a16="http://schemas.microsoft.com/office/drawing/2014/main" id="{7CEF9F08-DC83-BA07-7580-648D6978D62C}"/>
                  </a:ext>
                </a:extLst>
              </p:cNvPr>
              <p:cNvSpPr txBox="1"/>
              <p:nvPr/>
            </p:nvSpPr>
            <p:spPr>
              <a:xfrm>
                <a:off x="3124200" y="5943600"/>
                <a:ext cx="32766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trốn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học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grpSp>
        <p:nvGrpSpPr>
          <p:cNvPr id="82" name="Group 81">
            <a:extLst>
              <a:ext uri="{FF2B5EF4-FFF2-40B4-BE49-F238E27FC236}">
                <a16:creationId xmlns:a16="http://schemas.microsoft.com/office/drawing/2014/main" id="{19E7199C-EB10-B60C-E687-23EE39F221AF}"/>
              </a:ext>
            </a:extLst>
          </p:cNvPr>
          <p:cNvGrpSpPr/>
          <p:nvPr/>
        </p:nvGrpSpPr>
        <p:grpSpPr>
          <a:xfrm>
            <a:off x="2133600" y="3200400"/>
            <a:ext cx="5181600" cy="685800"/>
            <a:chOff x="2133600" y="3200400"/>
            <a:chExt cx="4746672" cy="685800"/>
          </a:xfrm>
        </p:grpSpPr>
        <p:grpSp>
          <p:nvGrpSpPr>
            <p:cNvPr id="83" name="Group 82">
              <a:extLst>
                <a:ext uri="{FF2B5EF4-FFF2-40B4-BE49-F238E27FC236}">
                  <a16:creationId xmlns:a16="http://schemas.microsoft.com/office/drawing/2014/main" id="{568F9702-B747-835C-A4BF-31674547E57E}"/>
                </a:ext>
              </a:extLst>
            </p:cNvPr>
            <p:cNvGrpSpPr/>
            <p:nvPr/>
          </p:nvGrpSpPr>
          <p:grpSpPr>
            <a:xfrm>
              <a:off x="2133600" y="3200400"/>
              <a:ext cx="685800" cy="685800"/>
              <a:chOff x="2133600" y="3200400"/>
              <a:chExt cx="685800" cy="685800"/>
            </a:xfrm>
          </p:grpSpPr>
          <p:sp>
            <p:nvSpPr>
              <p:cNvPr id="87" name="Oval 86">
                <a:extLst>
                  <a:ext uri="{FF2B5EF4-FFF2-40B4-BE49-F238E27FC236}">
                    <a16:creationId xmlns:a16="http://schemas.microsoft.com/office/drawing/2014/main" id="{3F5C4FA7-B91B-3292-D015-10E174E240D7}"/>
                  </a:ext>
                </a:extLst>
              </p:cNvPr>
              <p:cNvSpPr/>
              <p:nvPr/>
            </p:nvSpPr>
            <p:spPr>
              <a:xfrm>
                <a:off x="2133600" y="3200400"/>
                <a:ext cx="685800" cy="685800"/>
              </a:xfrm>
              <a:prstGeom prst="ellipse">
                <a:avLst/>
              </a:prstGeom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+mn-cs"/>
                </a:endParaRPr>
              </a:p>
            </p:txBody>
          </p:sp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21C808FC-CDBF-428C-5357-F5E67A84D41F}"/>
                  </a:ext>
                </a:extLst>
              </p:cNvPr>
              <p:cNvSpPr txBox="1"/>
              <p:nvPr/>
            </p:nvSpPr>
            <p:spPr>
              <a:xfrm>
                <a:off x="2209800" y="3276600"/>
                <a:ext cx="45720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1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A</a:t>
                </a:r>
              </a:p>
            </p:txBody>
          </p:sp>
        </p:grpSp>
        <p:grpSp>
          <p:nvGrpSpPr>
            <p:cNvPr id="84" name="Group 83">
              <a:extLst>
                <a:ext uri="{FF2B5EF4-FFF2-40B4-BE49-F238E27FC236}">
                  <a16:creationId xmlns:a16="http://schemas.microsoft.com/office/drawing/2014/main" id="{749D26C9-E143-AF8A-7945-290E311ABDBA}"/>
                </a:ext>
              </a:extLst>
            </p:cNvPr>
            <p:cNvGrpSpPr/>
            <p:nvPr/>
          </p:nvGrpSpPr>
          <p:grpSpPr>
            <a:xfrm>
              <a:off x="3003540" y="3276600"/>
              <a:ext cx="3876732" cy="528310"/>
              <a:chOff x="3003540" y="3302032"/>
              <a:chExt cx="3876732" cy="528310"/>
            </a:xfrm>
          </p:grpSpPr>
          <p:pic>
            <p:nvPicPr>
              <p:cNvPr id="85" name="Picture 84">
                <a:hlinkClick r:id="rId11" action="ppaction://hlinksldjump"/>
                <a:extLst>
                  <a:ext uri="{FF2B5EF4-FFF2-40B4-BE49-F238E27FC236}">
                    <a16:creationId xmlns:a16="http://schemas.microsoft.com/office/drawing/2014/main" id="{84ACF1F0-23D3-E29C-96BB-A78F19B291C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03540" y="3302032"/>
                <a:ext cx="3625860" cy="520668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86" name="TextBox 85">
                <a:extLst>
                  <a:ext uri="{FF2B5EF4-FFF2-40B4-BE49-F238E27FC236}">
                    <a16:creationId xmlns:a16="http://schemas.microsoft.com/office/drawing/2014/main" id="{BBEBFF35-664F-425C-F8F0-20704DFC1387}"/>
                  </a:ext>
                </a:extLst>
              </p:cNvPr>
              <p:cNvSpPr txBox="1"/>
              <p:nvPr/>
            </p:nvSpPr>
            <p:spPr>
              <a:xfrm>
                <a:off x="3025727" y="3307122"/>
                <a:ext cx="3854545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Để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bảo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vệ</a:t>
                </a: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 an </a:t>
                </a:r>
                <a:r>
                  <a:rPr kumimoji="0" lang="en-US" sz="2800" b="0" i="0" u="none" strike="noStrike" kern="1200" cap="none" spc="0" normalizeH="0" baseline="0" noProof="0" dirty="0" err="1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UTM Avo" panose="02040603050506020204" pitchFamily="18" charset="0"/>
                    <a:ea typeface="+mn-ea"/>
                    <a:cs typeface="Times New Roman" pitchFamily="18" charset="0"/>
                  </a:rPr>
                  <a:t>toàn</a:t>
                </a:r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UTM Avo" panose="02040603050506020204" pitchFamily="18" charset="0"/>
                  <a:ea typeface="+mn-ea"/>
                  <a:cs typeface="Times New Roman" pitchFamily="18" charset="0"/>
                </a:endParaRPr>
              </a:p>
            </p:txBody>
          </p:sp>
        </p:grpSp>
      </p:grpSp>
      <p:pic>
        <p:nvPicPr>
          <p:cNvPr id="89" name="Am-thanh-tra-loi-dung-chinh-xac-www_tiengdong_com">
            <a:hlinkClick r:id="" action="ppaction://media"/>
            <a:extLst>
              <a:ext uri="{FF2B5EF4-FFF2-40B4-BE49-F238E27FC236}">
                <a16:creationId xmlns:a16="http://schemas.microsoft.com/office/drawing/2014/main" id="{9B801E1C-CF5C-53CD-A275-5DFC2549030F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3"/>
          <a:stretch>
            <a:fillRect/>
          </a:stretch>
        </p:blipFill>
        <p:spPr>
          <a:xfrm>
            <a:off x="-1539875" y="2784475"/>
            <a:ext cx="609600" cy="609600"/>
          </a:xfrm>
          <a:prstGeom prst="rect">
            <a:avLst/>
          </a:prstGeom>
        </p:spPr>
      </p:pic>
      <p:pic>
        <p:nvPicPr>
          <p:cNvPr id="90" name="Picture 89" descr="Logo, company name&#10;&#10;Description automatically generated">
            <a:extLst>
              <a:ext uri="{FF2B5EF4-FFF2-40B4-BE49-F238E27FC236}">
                <a16:creationId xmlns:a16="http://schemas.microsoft.com/office/drawing/2014/main" id="{4662BA7A-73A4-AD26-BF4C-BEE15A72D27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-1"/>
            <a:ext cx="816862" cy="911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6" dur="15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500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0" restart="whenNotActive" fill="hold" evtFilter="cancelBubble" nodeType="interactiveSeq">
                <p:stCondLst>
                  <p:cond evt="onClick" delay="0">
                    <p:tgtEl>
                      <p:spTgt spid="8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1" fill="hold">
                      <p:stCondLst>
                        <p:cond delay="0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4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5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6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8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0" dur="1724" fill="hold"/>
                                        <p:tgtEl>
                                          <p:spTgt spid="8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2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6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indefinite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6" dur="indefinite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1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6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indefinite"/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2" dur="indefinite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7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indefinite"/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38" dur="indefinite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5"/>
                  </p:tgtEl>
                </p:cond>
              </p:nextCondLst>
            </p:seq>
            <p:audio>
              <p:cMediaNode vol="80000">
                <p:cTn id="3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9"/>
                </p:tgtEl>
              </p:cMediaNode>
            </p:audio>
          </p:childTnLst>
        </p:cTn>
      </p:par>
    </p:tnLst>
    <p:bldLst>
      <p:bldP spid="59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EEEA5C1-C91B-1A6B-D519-6FE5158EAEA8}"/>
              </a:ext>
            </a:extLst>
          </p:cNvPr>
          <p:cNvSpPr txBox="1"/>
          <p:nvPr/>
        </p:nvSpPr>
        <p:spPr>
          <a:xfrm>
            <a:off x="3260994" y="1090670"/>
            <a:ext cx="54753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>
                <a:solidFill>
                  <a:srgbClr val="FF0000"/>
                </a:solidFill>
                <a:latin typeface="+mn-lt"/>
              </a:rPr>
              <a:t>HƯỚNG DẪN VỀ NHÀ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48F586AA-0BCD-C6EE-A67D-606D5EEE896B}"/>
              </a:ext>
            </a:extLst>
          </p:cNvPr>
          <p:cNvSpPr/>
          <p:nvPr/>
        </p:nvSpPr>
        <p:spPr>
          <a:xfrm>
            <a:off x="1602955" y="2398923"/>
            <a:ext cx="3760422" cy="20601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>
                <a:solidFill>
                  <a:schemeClr val="tx1"/>
                </a:solidFill>
              </a:rPr>
              <a:t>Ôn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tập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kiến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thức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đã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học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trong</a:t>
            </a:r>
            <a:r>
              <a:rPr lang="en-US" sz="2000" dirty="0">
                <a:solidFill>
                  <a:schemeClr val="tx1"/>
                </a:solidFill>
              </a:rPr>
              <a:t> </a:t>
            </a:r>
            <a:r>
              <a:rPr lang="en-US" sz="2000" dirty="0" err="1">
                <a:solidFill>
                  <a:schemeClr val="tx1"/>
                </a:solidFill>
              </a:rPr>
              <a:t>tiết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F0B6858-4353-50E9-F3AC-49C2BCF2D271}"/>
              </a:ext>
            </a:extLst>
          </p:cNvPr>
          <p:cNvSpPr/>
          <p:nvPr/>
        </p:nvSpPr>
        <p:spPr>
          <a:xfrm>
            <a:off x="6828624" y="2357609"/>
            <a:ext cx="3316078" cy="2060154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000" dirty="0">
                <a:solidFill>
                  <a:schemeClr val="tx1"/>
                </a:solidFill>
              </a:rPr>
              <a:t>Chuẩn bị cho tiết tiếp theo: Bài 7: An toàn khi ở trường (Tiết 2)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EB46BB9A-2F6D-B5A0-59E5-01432FC43776}"/>
              </a:ext>
            </a:extLst>
          </p:cNvPr>
          <p:cNvSpPr/>
          <p:nvPr/>
        </p:nvSpPr>
        <p:spPr>
          <a:xfrm>
            <a:off x="3059018" y="2200619"/>
            <a:ext cx="330507" cy="3305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FB53388B-FAA0-2657-193F-FE0B026CC5E2}"/>
              </a:ext>
            </a:extLst>
          </p:cNvPr>
          <p:cNvSpPr/>
          <p:nvPr/>
        </p:nvSpPr>
        <p:spPr>
          <a:xfrm>
            <a:off x="8321409" y="2203373"/>
            <a:ext cx="330507" cy="3305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Google Shape;84;p1">
            <a:extLst>
              <a:ext uri="{FF2B5EF4-FFF2-40B4-BE49-F238E27FC236}">
                <a16:creationId xmlns:a16="http://schemas.microsoft.com/office/drawing/2014/main" id="{DB9EC6B9-16F6-60D3-B381-D25531AB24E0}"/>
              </a:ext>
            </a:extLst>
          </p:cNvPr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5" name="Google Shape;85;p1">
            <a:extLst>
              <a:ext uri="{FF2B5EF4-FFF2-40B4-BE49-F238E27FC236}">
                <a16:creationId xmlns:a16="http://schemas.microsoft.com/office/drawing/2014/main" id="{4F20C319-328A-97E8-9AF1-05C4F62507A2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6" name="Google Shape;86;p1">
            <a:extLst>
              <a:ext uri="{FF2B5EF4-FFF2-40B4-BE49-F238E27FC236}">
                <a16:creationId xmlns:a16="http://schemas.microsoft.com/office/drawing/2014/main" id="{422AD11B-DE5D-43EE-DBA1-151D49A42B91}"/>
              </a:ext>
            </a:extLst>
          </p:cNvPr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1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Để kết nối cộng đồng giáo viên và nhận thêm nhiều tài liệu giảng dạy, 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mời quý thầy cô tham gia Group Facebook</a:t>
            </a:r>
            <a:endParaRPr>
              <a:latin typeface="UTM Avo" panose="02040603050506020204" pitchFamily="18" charset="0"/>
            </a:endParaRPr>
          </a:p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 b="0" i="0" u="none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theo đường link:  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7" name="Google Shape;87;p1">
            <a:extLst>
              <a:ext uri="{FF2B5EF4-FFF2-40B4-BE49-F238E27FC236}">
                <a16:creationId xmlns:a16="http://schemas.microsoft.com/office/drawing/2014/main" id="{14D599DE-C696-DC9A-DF91-E7B754728167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8;p1">
            <a:hlinkClick r:id="rId4"/>
            <a:extLst>
              <a:ext uri="{FF2B5EF4-FFF2-40B4-BE49-F238E27FC236}">
                <a16:creationId xmlns:a16="http://schemas.microsoft.com/office/drawing/2014/main" id="{00AF700A-9DAA-9D26-7947-601067BA0F66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1" i="0" u="sng" strike="noStrike" cap="none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Hoc10 – Đồng hành cùng giáo viên tiểu học</a:t>
            </a:r>
            <a:endParaRPr>
              <a:latin typeface="UTM Avo" panose="02040603050506020204" pitchFamily="18" charset="0"/>
            </a:endParaRPr>
          </a:p>
        </p:txBody>
      </p:sp>
      <p:sp>
        <p:nvSpPr>
          <p:cNvPr id="9" name="Google Shape;89;p1">
            <a:extLst>
              <a:ext uri="{FF2B5EF4-FFF2-40B4-BE49-F238E27FC236}">
                <a16:creationId xmlns:a16="http://schemas.microsoft.com/office/drawing/2014/main" id="{3E8ED4CF-4E41-5943-BD8F-33CA4BE81D39}"/>
              </a:ext>
            </a:extLst>
          </p:cNvPr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000">
                <a:solidFill>
                  <a:srgbClr val="833C0B"/>
                </a:solidFill>
                <a:latin typeface="UTM Avo" panose="02040603050506020204" pitchFamily="18" charset="0"/>
                <a:sym typeface="Arial"/>
              </a:rPr>
              <a:t>Hoặc truy cập qua QR code</a:t>
            </a:r>
            <a:endParaRPr>
              <a:latin typeface="UTM Avo" panose="02040603050506020204" pitchFamily="18" charset="0"/>
            </a:endParaRPr>
          </a:p>
        </p:txBody>
      </p:sp>
      <p:pic>
        <p:nvPicPr>
          <p:cNvPr id="10" name="Google Shape;90;p1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B9B7060E-6844-954E-8751-70B206A2C55B}"/>
              </a:ext>
            </a:extLst>
          </p:cNvPr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72084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Arial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ustom 2">
      <a:majorFont>
        <a:latin typeface="Calibri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63</TotalTime>
  <Words>756</Words>
  <Application>Microsoft Office PowerPoint</Application>
  <PresentationFormat>Widescreen</PresentationFormat>
  <Paragraphs>111</Paragraphs>
  <Slides>20</Slides>
  <Notes>18</Notes>
  <HiddenSlides>0</HiddenSlides>
  <MMClips>4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Ziczac</dc:creator>
  <cp:lastModifiedBy>Administrator</cp:lastModifiedBy>
  <cp:revision>11</cp:revision>
  <dcterms:created xsi:type="dcterms:W3CDTF">2023-04-10T09:01:57Z</dcterms:created>
  <dcterms:modified xsi:type="dcterms:W3CDTF">2023-08-15T09:38:40Z</dcterms:modified>
</cp:coreProperties>
</file>