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76" r:id="rId5"/>
    <p:sldId id="261" r:id="rId6"/>
    <p:sldId id="274" r:id="rId7"/>
    <p:sldId id="290" r:id="rId8"/>
    <p:sldId id="281" r:id="rId9"/>
    <p:sldId id="291" r:id="rId10"/>
    <p:sldId id="292" r:id="rId11"/>
    <p:sldId id="293" r:id="rId12"/>
    <p:sldId id="258" r:id="rId13"/>
    <p:sldId id="259" r:id="rId14"/>
    <p:sldId id="260" r:id="rId15"/>
    <p:sldId id="265" r:id="rId16"/>
    <p:sldId id="266" r:id="rId17"/>
    <p:sldId id="294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81" d="100"/>
          <a:sy n="81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5654A5-4233-45F0-A739-C88545BF12F5}" type="doc">
      <dgm:prSet loTypeId="urn:microsoft.com/office/officeart/2011/layout/CircleProcess" loCatId="officeonlin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EEC6C6F-6DB6-4E8E-98AC-FDA40DC0DC59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US" sz="2800" i="0" dirty="0">
              <a:latin typeface="+mn-lt"/>
              <a:cs typeface="Arial" panose="020B0604020202020204" pitchFamily="34" charset="0"/>
            </a:rPr>
            <a:t>Ở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trường</a:t>
          </a:r>
          <a:r>
            <a:rPr lang="en-US" sz="2800" i="0" dirty="0">
              <a:latin typeface="+mn-lt"/>
              <a:cs typeface="Arial" panose="020B0604020202020204" pitchFamily="34" charset="0"/>
            </a:rPr>
            <a:t>,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em</a:t>
          </a:r>
          <a:r>
            <a:rPr lang="en-US" sz="2800" i="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thường</a:t>
          </a:r>
          <a:r>
            <a:rPr lang="en-US" sz="2800" i="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tham</a:t>
          </a:r>
          <a:r>
            <a:rPr lang="en-US" sz="2800" i="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gia</a:t>
          </a:r>
          <a:r>
            <a:rPr lang="en-US" sz="2800" i="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các</a:t>
          </a:r>
          <a:r>
            <a:rPr lang="en-US" sz="2800" i="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hoạt</a:t>
          </a:r>
          <a:r>
            <a:rPr lang="en-US" sz="2800" i="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động</a:t>
          </a:r>
          <a:r>
            <a:rPr lang="en-US" sz="2800" i="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dirty="0" err="1">
              <a:latin typeface="+mn-lt"/>
              <a:cs typeface="Arial" panose="020B0604020202020204" pitchFamily="34" charset="0"/>
            </a:rPr>
            <a:t>gì</a:t>
          </a:r>
          <a:r>
            <a:rPr lang="en-US" sz="2800" i="0" dirty="0">
              <a:latin typeface="+mn-lt"/>
              <a:cs typeface="Arial" panose="020B0604020202020204" pitchFamily="34" charset="0"/>
            </a:rPr>
            <a:t>?</a:t>
          </a:r>
        </a:p>
      </dgm:t>
    </dgm:pt>
    <dgm:pt modelId="{7BF0D846-77D2-4910-81E7-AB473C82F750}" type="parTrans" cxnId="{3F7BABF4-643D-4DC7-BAB2-2755DA481715}">
      <dgm:prSet/>
      <dgm:spPr/>
      <dgm:t>
        <a:bodyPr/>
        <a:lstStyle/>
        <a:p>
          <a:endParaRPr lang="en-US"/>
        </a:p>
      </dgm:t>
    </dgm:pt>
    <dgm:pt modelId="{9AD75595-3DC0-4A41-99E1-CF13D2CF51BB}" type="sibTrans" cxnId="{3F7BABF4-643D-4DC7-BAB2-2755DA481715}">
      <dgm:prSet/>
      <dgm:spPr/>
      <dgm:t>
        <a:bodyPr/>
        <a:lstStyle/>
        <a:p>
          <a:endParaRPr lang="en-US"/>
        </a:p>
      </dgm:t>
    </dgm:pt>
    <dgm:pt modelId="{4B189DFB-15CF-4C9F-865B-640EFF4E4A8F}" type="pres">
      <dgm:prSet presAssocID="{B85654A5-4233-45F0-A739-C88545BF12F5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D52AD21E-A53A-4EF0-A87C-1FA926AA984A}" type="pres">
      <dgm:prSet presAssocID="{8EEC6C6F-6DB6-4E8E-98AC-FDA40DC0DC59}" presName="Accent1" presStyleCnt="0"/>
      <dgm:spPr/>
    </dgm:pt>
    <dgm:pt modelId="{09949338-B87B-4D02-AEF4-A0FB59B9A3E7}" type="pres">
      <dgm:prSet presAssocID="{8EEC6C6F-6DB6-4E8E-98AC-FDA40DC0DC59}" presName="Accent" presStyleLbl="node1" presStyleIdx="0" presStyleCnt="1"/>
      <dgm:spPr/>
    </dgm:pt>
    <dgm:pt modelId="{84CFDCF6-25AB-4B3B-A716-6A0F1A24ABBE}" type="pres">
      <dgm:prSet presAssocID="{8EEC6C6F-6DB6-4E8E-98AC-FDA40DC0DC59}" presName="ParentBackground1" presStyleCnt="0"/>
      <dgm:spPr/>
    </dgm:pt>
    <dgm:pt modelId="{3E97DC34-A39C-43B1-9DE2-2CEFC0CCDE77}" type="pres">
      <dgm:prSet presAssocID="{8EEC6C6F-6DB6-4E8E-98AC-FDA40DC0DC59}" presName="ParentBackground" presStyleLbl="fgAcc1" presStyleIdx="0" presStyleCnt="1" custScaleX="180751" custScaleY="161551"/>
      <dgm:spPr/>
    </dgm:pt>
    <dgm:pt modelId="{04E6FB5D-23A1-4655-BDD2-7E1114D40A51}" type="pres">
      <dgm:prSet presAssocID="{8EEC6C6F-6DB6-4E8E-98AC-FDA40DC0DC59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EB461D72-A4CB-4D31-B51B-13426DB41583}" type="presOf" srcId="{8EEC6C6F-6DB6-4E8E-98AC-FDA40DC0DC59}" destId="{04E6FB5D-23A1-4655-BDD2-7E1114D40A51}" srcOrd="1" destOrd="0" presId="urn:microsoft.com/office/officeart/2011/layout/CircleProcess"/>
    <dgm:cxn modelId="{7B8F01AF-094D-4CB0-BE26-837A99A3D1DE}" type="presOf" srcId="{8EEC6C6F-6DB6-4E8E-98AC-FDA40DC0DC59}" destId="{3E97DC34-A39C-43B1-9DE2-2CEFC0CCDE77}" srcOrd="0" destOrd="0" presId="urn:microsoft.com/office/officeart/2011/layout/CircleProcess"/>
    <dgm:cxn modelId="{B66212CF-4E84-4DA8-A643-F66518C74026}" type="presOf" srcId="{B85654A5-4233-45F0-A739-C88545BF12F5}" destId="{4B189DFB-15CF-4C9F-865B-640EFF4E4A8F}" srcOrd="0" destOrd="0" presId="urn:microsoft.com/office/officeart/2011/layout/CircleProcess"/>
    <dgm:cxn modelId="{3F7BABF4-643D-4DC7-BAB2-2755DA481715}" srcId="{B85654A5-4233-45F0-A739-C88545BF12F5}" destId="{8EEC6C6F-6DB6-4E8E-98AC-FDA40DC0DC59}" srcOrd="0" destOrd="0" parTransId="{7BF0D846-77D2-4910-81E7-AB473C82F750}" sibTransId="{9AD75595-3DC0-4A41-99E1-CF13D2CF51BB}"/>
    <dgm:cxn modelId="{547373CD-CF59-4DD9-9C0E-AFA32C29DF7B}" type="presParOf" srcId="{4B189DFB-15CF-4C9F-865B-640EFF4E4A8F}" destId="{D52AD21E-A53A-4EF0-A87C-1FA926AA984A}" srcOrd="0" destOrd="0" presId="urn:microsoft.com/office/officeart/2011/layout/CircleProcess"/>
    <dgm:cxn modelId="{7AA1CCF0-965A-466C-88EE-01CE255C7726}" type="presParOf" srcId="{D52AD21E-A53A-4EF0-A87C-1FA926AA984A}" destId="{09949338-B87B-4D02-AEF4-A0FB59B9A3E7}" srcOrd="0" destOrd="0" presId="urn:microsoft.com/office/officeart/2011/layout/CircleProcess"/>
    <dgm:cxn modelId="{D650E789-8676-42F1-98D6-9D51B7CF355D}" type="presParOf" srcId="{4B189DFB-15CF-4C9F-865B-640EFF4E4A8F}" destId="{84CFDCF6-25AB-4B3B-A716-6A0F1A24ABBE}" srcOrd="1" destOrd="0" presId="urn:microsoft.com/office/officeart/2011/layout/CircleProcess"/>
    <dgm:cxn modelId="{CE39A5A2-B332-4A86-AC7F-BC5DDE96004F}" type="presParOf" srcId="{84CFDCF6-25AB-4B3B-A716-6A0F1A24ABBE}" destId="{3E97DC34-A39C-43B1-9DE2-2CEFC0CCDE77}" srcOrd="0" destOrd="0" presId="urn:microsoft.com/office/officeart/2011/layout/CircleProcess"/>
    <dgm:cxn modelId="{E55E684E-4F4A-4F14-A82D-DAE4D7CC052C}" type="presParOf" srcId="{4B189DFB-15CF-4C9F-865B-640EFF4E4A8F}" destId="{04E6FB5D-23A1-4655-BDD2-7E1114D40A51}" srcOrd="2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49338-B87B-4D02-AEF4-A0FB59B9A3E7}">
      <dsp:nvSpPr>
        <dsp:cNvPr id="0" name=""/>
        <dsp:cNvSpPr/>
      </dsp:nvSpPr>
      <dsp:spPr>
        <a:xfrm>
          <a:off x="3063121" y="979965"/>
          <a:ext cx="3458735" cy="345873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97DC34-A39C-43B1-9DE2-2CEFC0CCDE77}">
      <dsp:nvSpPr>
        <dsp:cNvPr id="0" name=""/>
        <dsp:cNvSpPr/>
      </dsp:nvSpPr>
      <dsp:spPr>
        <a:xfrm>
          <a:off x="1874961" y="101981"/>
          <a:ext cx="5834710" cy="521470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0" kern="1200" dirty="0">
              <a:latin typeface="+mn-lt"/>
              <a:cs typeface="Arial" panose="020B0604020202020204" pitchFamily="34" charset="0"/>
            </a:rPr>
            <a:t>Ở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trường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,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em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thường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tham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gia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các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hoạt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động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 </a:t>
          </a:r>
          <a:r>
            <a:rPr lang="en-US" sz="2800" i="0" kern="1200" dirty="0" err="1">
              <a:latin typeface="+mn-lt"/>
              <a:cs typeface="Arial" panose="020B0604020202020204" pitchFamily="34" charset="0"/>
            </a:rPr>
            <a:t>gì</a:t>
          </a:r>
          <a:r>
            <a:rPr lang="en-US" sz="2800" i="0" kern="1200" dirty="0">
              <a:latin typeface="+mn-lt"/>
              <a:cs typeface="Arial" panose="020B0604020202020204" pitchFamily="34" charset="0"/>
            </a:rPr>
            <a:t>?</a:t>
          </a:r>
        </a:p>
      </dsp:txBody>
      <dsp:txXfrm>
        <a:off x="2708938" y="846938"/>
        <a:ext cx="4168007" cy="3724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057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765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242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87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43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2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17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85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01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45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91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19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0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0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2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36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6.svg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18" Type="http://schemas.openxmlformats.org/officeDocument/2006/relationships/slide" Target="slide14.xml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slide" Target="slide10.xml"/><Relationship Id="rId1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6" Type="http://schemas.openxmlformats.org/officeDocument/2006/relationships/slide" Target="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slide" Target="slide12.xml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openxmlformats.org/officeDocument/2006/relationships/audio" Target="../media/audio1.wav"/><Relationship Id="rId7" Type="http://schemas.openxmlformats.org/officeDocument/2006/relationships/image" Target="../media/image32.png"/><Relationship Id="rId12" Type="http://schemas.openxmlformats.org/officeDocument/2006/relationships/slide" Target="slide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audio" Target="../media/audio3.wav"/><Relationship Id="rId10" Type="http://schemas.openxmlformats.org/officeDocument/2006/relationships/image" Target="../media/image35.png"/><Relationship Id="rId4" Type="http://schemas.openxmlformats.org/officeDocument/2006/relationships/audio" Target="../media/audio2.wav"/><Relationship Id="rId9" Type="http://schemas.openxmlformats.org/officeDocument/2006/relationships/image" Target="../media/image34.png"/><Relationship Id="rId1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0.jpeg"/><Relationship Id="rId3" Type="http://schemas.openxmlformats.org/officeDocument/2006/relationships/audio" Target="../media/audio1.wav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openxmlformats.org/officeDocument/2006/relationships/slide" Target="slide9.xml"/><Relationship Id="rId5" Type="http://schemas.openxmlformats.org/officeDocument/2006/relationships/audio" Target="../media/audio3.wav"/><Relationship Id="rId10" Type="http://schemas.openxmlformats.org/officeDocument/2006/relationships/image" Target="../media/image34.png"/><Relationship Id="rId4" Type="http://schemas.openxmlformats.org/officeDocument/2006/relationships/audio" Target="../media/audio2.wav"/><Relationship Id="rId9" Type="http://schemas.openxmlformats.org/officeDocument/2006/relationships/image" Target="../media/image36.png"/><Relationship Id="rId1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openxmlformats.org/officeDocument/2006/relationships/audio" Target="../media/audio1.wav"/><Relationship Id="rId7" Type="http://schemas.openxmlformats.org/officeDocument/2006/relationships/image" Target="../media/image31.png"/><Relationship Id="rId12" Type="http://schemas.openxmlformats.org/officeDocument/2006/relationships/slide" Target="slide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audio" Target="../media/audio3.wav"/><Relationship Id="rId10" Type="http://schemas.openxmlformats.org/officeDocument/2006/relationships/image" Target="../media/image35.png"/><Relationship Id="rId4" Type="http://schemas.openxmlformats.org/officeDocument/2006/relationships/audio" Target="../media/audio2.wav"/><Relationship Id="rId9" Type="http://schemas.openxmlformats.org/officeDocument/2006/relationships/image" Target="../media/image34.png"/><Relationship Id="rId1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openxmlformats.org/officeDocument/2006/relationships/audio" Target="../media/audio1.wav"/><Relationship Id="rId7" Type="http://schemas.openxmlformats.org/officeDocument/2006/relationships/image" Target="../media/image31.png"/><Relationship Id="rId12" Type="http://schemas.openxmlformats.org/officeDocument/2006/relationships/slide" Target="slide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audio" Target="../media/audio3.wav"/><Relationship Id="rId10" Type="http://schemas.openxmlformats.org/officeDocument/2006/relationships/image" Target="../media/image35.png"/><Relationship Id="rId4" Type="http://schemas.openxmlformats.org/officeDocument/2006/relationships/audio" Target="../media/audio2.wav"/><Relationship Id="rId9" Type="http://schemas.openxmlformats.org/officeDocument/2006/relationships/image" Target="../media/image34.png"/><Relationship Id="rId1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19503" y="990013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108038" y="3081092"/>
            <a:ext cx="989629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7: An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toàn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khi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ở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trường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(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Tiết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2)</a:t>
            </a: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9ED6DA-DCA0-4538-E4BD-410578238B1A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D4EA1C6-61BA-5F9D-8CDD-AF765139F1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A40F311-F186-5FBC-7AE1-2EE99287534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74756779"/>
              </p:ext>
            </p:extLst>
          </p:nvPr>
        </p:nvGraphicFramePr>
        <p:xfrm>
          <a:off x="-411768" y="1439333"/>
          <a:ext cx="958463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6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731556" y="1962803"/>
            <a:ext cx="3359557" cy="3267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91342" y="1432774"/>
            <a:ext cx="10614945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b="1" dirty="0">
                <a:solidFill>
                  <a:srgbClr val="002060"/>
                </a:solidFill>
                <a:latin typeface="+mn-lt"/>
                <a:cs typeface="Arial" pitchFamily="34" charset="0"/>
              </a:rPr>
              <a:t>2. Xác định tình huống nguy hiểm, rủi ro và cách phòng tránh khi tham gia một hoạt động ở trường</a:t>
            </a:r>
            <a:endParaRPr lang="en-US" sz="2000" dirty="0">
              <a:solidFill>
                <a:srgbClr val="002060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8970" y="2939982"/>
            <a:ext cx="4152905" cy="9579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cs typeface="Arial" pitchFamily="34" charset="0"/>
              </a:rPr>
              <a:t>HOẠT ĐỘNG NHÓM</a:t>
            </a:r>
          </a:p>
        </p:txBody>
      </p:sp>
      <p:pic>
        <p:nvPicPr>
          <p:cNvPr id="28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78970" y="4137158"/>
            <a:ext cx="4141978" cy="2620084"/>
          </a:xfrm>
          <a:prstGeom prst="rect">
            <a:avLst/>
          </a:prstGeom>
        </p:spPr>
      </p:pic>
      <p:pic>
        <p:nvPicPr>
          <p:cNvPr id="30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087660" y="2073739"/>
            <a:ext cx="6930169" cy="478426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60496" y="2299031"/>
            <a:ext cx="6431742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000">
                <a:solidFill>
                  <a:schemeClr val="bg1"/>
                </a:solidFill>
                <a:latin typeface="+mn-lt"/>
                <a:cs typeface="Arial" pitchFamily="34" charset="0"/>
              </a:rPr>
              <a:t>Chọn một hoạt động ở trường, xác định một số tình huống nguy hiểm, rủi ro có thể xảy ra khi tham gia và nêu cách phòng tránh.</a:t>
            </a:r>
            <a:endParaRPr lang="en-US" sz="200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496" y="4099871"/>
            <a:ext cx="3192248" cy="25256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744" y="4099871"/>
            <a:ext cx="3208847" cy="25256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097541" y="965861"/>
            <a:ext cx="499386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4000" b="1" spc="300" dirty="0">
                <a:solidFill>
                  <a:srgbClr val="002060"/>
                </a:solidFill>
                <a:latin typeface="+mn-lt"/>
                <a:ea typeface="Montserrat" panose="00000500000000000000" charset="0"/>
                <a:cs typeface="Arial" panose="020B0604020202020204" pitchFamily="34" charset="0"/>
              </a:rPr>
              <a:t>BẢNG KẾT QUẢ</a:t>
            </a:r>
            <a:endParaRPr lang="zh-CN" altLang="en-US" sz="4000" b="1" spc="300" dirty="0">
              <a:solidFill>
                <a:srgbClr val="002060"/>
              </a:solidFill>
              <a:latin typeface="+mn-lt"/>
              <a:ea typeface="Montserrat" panose="00000500000000000000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50685" y="1653091"/>
            <a:ext cx="10290629" cy="0"/>
          </a:xfrm>
          <a:prstGeom prst="straightConnector1">
            <a:avLst/>
          </a:prstGeom>
          <a:ln w="28575">
            <a:solidFill>
              <a:srgbClr val="53A694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381494"/>
              </p:ext>
            </p:extLst>
          </p:nvPr>
        </p:nvGraphicFramePr>
        <p:xfrm>
          <a:off x="3073276" y="2074644"/>
          <a:ext cx="9042399" cy="46447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96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4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1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3497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Hoạt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động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Tình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huống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rủi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ro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>
                          <a:latin typeface="+mn-lt"/>
                          <a:cs typeface="Arial" pitchFamily="34" charset="0"/>
                        </a:rPr>
                        <a:t>Cách</a:t>
                      </a:r>
                      <a:r>
                        <a:rPr lang="en-US" sz="2000" baseline="0">
                          <a:latin typeface="+mn-lt"/>
                          <a:cs typeface="Arial" pitchFamily="34" charset="0"/>
                        </a:rPr>
                        <a:t> phòng tránh</a:t>
                      </a:r>
                      <a:endParaRPr lang="en-US" sz="200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7084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+mn-lt"/>
                          <a:cs typeface="Arial" pitchFamily="34" charset="0"/>
                        </a:rPr>
                        <a:t>1. </a:t>
                      </a: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Chơi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đ</a:t>
                      </a: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á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bóng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0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+mn-lt"/>
                          <a:cs typeface="Arial" pitchFamily="34" charset="0"/>
                        </a:rPr>
                        <a:t>2. </a:t>
                      </a: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Cắt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giấy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thủ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công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7084"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2400">
                          <a:latin typeface="Arial" pitchFamily="34" charset="0"/>
                          <a:cs typeface="Arial" pitchFamily="34" charset="0"/>
                        </a:rPr>
                        <a:t>3. …………….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453542" y="1843314"/>
            <a:ext cx="1836077" cy="9255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tx1"/>
                </a:solidFill>
                <a:cs typeface="Arial" pitchFamily="34" charset="0"/>
              </a:rPr>
              <a:t>10 : 00</a:t>
            </a:r>
          </a:p>
        </p:txBody>
      </p:sp>
      <p:pic>
        <p:nvPicPr>
          <p:cNvPr id="22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7277" y="2931885"/>
            <a:ext cx="2757716" cy="33237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86128" y="4593770"/>
            <a:ext cx="2196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Kéo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cắt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vào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tay</a:t>
            </a:r>
            <a:endParaRPr lang="en-US" sz="2000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65601" y="4326263"/>
            <a:ext cx="2874505" cy="950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Cầm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kéo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chắc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chắn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khi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cắt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phải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tập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trung</a:t>
            </a:r>
            <a:endParaRPr lang="en-US" sz="2000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86128" y="3143027"/>
            <a:ext cx="2556636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rgbClr val="FF0000"/>
                </a:solidFill>
                <a:latin typeface="+mn-lt"/>
              </a:rPr>
              <a:t>Té ngã, đau, gãy tay chân</a:t>
            </a:r>
            <a:endParaRPr lang="en-US" sz="2000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765601" y="3143027"/>
            <a:ext cx="3026791" cy="950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Kiểm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tra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sân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bóng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khi</a:t>
            </a:r>
            <a:endParaRPr lang="en-US" sz="2000" dirty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đá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không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xô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đẩy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nhau</a:t>
            </a:r>
            <a:endParaRPr lang="en-US" sz="2000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01929" y="5772620"/>
            <a:ext cx="2556636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dirty="0">
                <a:solidFill>
                  <a:srgbClr val="FF0000"/>
                </a:solidFill>
                <a:latin typeface="+mn-lt"/>
              </a:rPr>
              <a:t>.........................</a:t>
            </a:r>
            <a:endParaRPr lang="en-US" sz="2000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684677" y="5733051"/>
            <a:ext cx="2556636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>
                <a:solidFill>
                  <a:srgbClr val="FF0000"/>
                </a:solidFill>
                <a:latin typeface="+mn-lt"/>
              </a:rPr>
              <a:t>.........................</a:t>
            </a:r>
            <a:endParaRPr lang="en-US" sz="200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 animBg="1"/>
      <p:bldP spid="19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320770" y="2460921"/>
            <a:ext cx="9043600" cy="15820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>
                <a:solidFill>
                  <a:schemeClr val="tx1"/>
                </a:solidFill>
                <a:cs typeface="Arial" pitchFamily="34" charset="0"/>
              </a:rPr>
              <a:t>Nêu ích lợi của việc xác định được các tình huống nguy hiểm, rủi ro trước khi tham gia các hoạt động ở trường?</a:t>
            </a:r>
            <a:endParaRPr lang="en-US" sz="200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971" y="3018972"/>
            <a:ext cx="3098200" cy="3648060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184970" y="4246775"/>
            <a:ext cx="7569200" cy="2420257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>
                <a:solidFill>
                  <a:srgbClr val="002060"/>
                </a:solidFill>
                <a:cs typeface="Arial" pitchFamily="34" charset="0"/>
              </a:rPr>
              <a:t>Việc xác định được các tình huống nguy hiểm, rủi ro trước khi tham gia các hoạt động ở trường giúp chúng ta chủ động phòng tránh, giữ an toàn cho bản thân và người khác. </a:t>
            </a:r>
            <a:endParaRPr lang="en-US" sz="2000">
              <a:solidFill>
                <a:srgbClr val="002060"/>
              </a:solidFill>
              <a:cs typeface="Arial" pitchFamily="34" charset="0"/>
            </a:endParaRPr>
          </a:p>
        </p:txBody>
      </p:sp>
      <p:pic>
        <p:nvPicPr>
          <p:cNvPr id="17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55028" y="610502"/>
            <a:ext cx="4885594" cy="1850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13" name="Picture 12" descr="4341eebecc67e47aa570993296a5331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20001" y="2514601"/>
            <a:ext cx="839343" cy="1258385"/>
          </a:xfrm>
          <a:prstGeom prst="rect">
            <a:avLst/>
          </a:prstGeom>
        </p:spPr>
      </p:pic>
      <p:pic>
        <p:nvPicPr>
          <p:cNvPr id="24" name="Picture 23" descr="43b282e5574b9381f3f2c3655d492a4e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426270" y="27684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29000" y="0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406261" y="0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525000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hlinkClick r:id="rId18" action="ppaction://hlinksldjump"/>
            <a:extLst>
              <a:ext uri="{FF2B5EF4-FFF2-40B4-BE49-F238E27FC236}">
                <a16:creationId xmlns:a16="http://schemas.microsoft.com/office/drawing/2014/main" id="{EA3CBDAD-02E4-475F-7782-67D2F70989B9}"/>
              </a:ext>
            </a:extLst>
          </p:cNvPr>
          <p:cNvSpPr txBox="1"/>
          <p:nvPr/>
        </p:nvSpPr>
        <p:spPr>
          <a:xfrm>
            <a:off x="143838" y="5638800"/>
            <a:ext cx="1469205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HOÀN THÀNH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3124200"/>
            <a:ext cx="7192878" cy="7278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038600"/>
            <a:ext cx="7192878" cy="6516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5029200"/>
            <a:ext cx="7192878" cy="6516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5909440"/>
            <a:ext cx="7192878" cy="6858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24200" y="3070651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môn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08294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phao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52274" y="5086834"/>
            <a:ext cx="576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môn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50532" y="5966249"/>
            <a:ext cx="4369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Khởi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động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tập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8757" y="176522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279427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1173078" y="441226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31757" y="-295104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042611" y="923835"/>
            <a:ext cx="4638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1: Hành động nào gây nguy hiểm khi tập bơi trong trường?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240878" y="312420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240878" y="41148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240878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240878" y="6019800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11201400" y="60198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11905" y="3153535"/>
            <a:ext cx="6292517" cy="63522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038600"/>
            <a:ext cx="6256422" cy="6516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4993944"/>
            <a:ext cx="6216317" cy="686896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5984544"/>
            <a:ext cx="6216316" cy="61069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3124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3200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6568" y="1070433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1359568" y="232232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264317" y="5919073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48800" y="3184053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48800" y="4053816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40517" y="5157073"/>
            <a:ext cx="533400" cy="533400"/>
          </a:xfrm>
          <a:prstGeom prst="rect">
            <a:avLst/>
          </a:prstGeom>
        </p:spPr>
      </p:pic>
      <p:pic>
        <p:nvPicPr>
          <p:cNvPr id="38" name="Picture 37" descr="1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95400" y="-272799"/>
            <a:ext cx="9144000" cy="3352800"/>
          </a:xfrm>
          <a:prstGeom prst="rect">
            <a:avLst/>
          </a:prstGeom>
        </p:spPr>
      </p:pic>
      <p:sp>
        <p:nvSpPr>
          <p:cNvPr id="40" name="5-Point Star 39">
            <a:hlinkClick r:id="rId11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43" name="Picture 42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3048000"/>
            <a:ext cx="685800" cy="685800"/>
          </a:xfrm>
          <a:prstGeom prst="rect">
            <a:avLst/>
          </a:prstGeom>
        </p:spPr>
      </p:pic>
      <p:pic>
        <p:nvPicPr>
          <p:cNvPr id="44" name="Picture 43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3192378" y="6078187"/>
            <a:ext cx="6256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chuyển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cầm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kéo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C5DB27-A922-08DC-380A-AE8DAECA788A}"/>
              </a:ext>
            </a:extLst>
          </p:cNvPr>
          <p:cNvSpPr txBox="1"/>
          <p:nvPr/>
        </p:nvSpPr>
        <p:spPr>
          <a:xfrm>
            <a:off x="3112168" y="41148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Xé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giấy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42ED0-1AC8-0331-2DF8-97C9FE796EFD}"/>
              </a:ext>
            </a:extLst>
          </p:cNvPr>
          <p:cNvSpPr txBox="1"/>
          <p:nvPr/>
        </p:nvSpPr>
        <p:spPr>
          <a:xfrm>
            <a:off x="3047999" y="4949526"/>
            <a:ext cx="6368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kéo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cắt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hướng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32FB3-A65E-B4BB-23C0-4962DA716630}"/>
              </a:ext>
            </a:extLst>
          </p:cNvPr>
          <p:cNvSpPr txBox="1"/>
          <p:nvPr/>
        </p:nvSpPr>
        <p:spPr>
          <a:xfrm>
            <a:off x="3924299" y="851432"/>
            <a:ext cx="4980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2: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huống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thể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gây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nguy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hiểm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tiết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thủ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công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EA522C-ABA5-E6CF-C282-BF707AD261AB}"/>
              </a:ext>
            </a:extLst>
          </p:cNvPr>
          <p:cNvSpPr txBox="1"/>
          <p:nvPr/>
        </p:nvSpPr>
        <p:spPr>
          <a:xfrm>
            <a:off x="3138236" y="3239115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Gấp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thuyền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8" name="Picture 14" descr="kim phut">
            <a:extLst>
              <a:ext uri="{FF2B5EF4-FFF2-40B4-BE49-F238E27FC236}">
                <a16:creationId xmlns:a16="http://schemas.microsoft.com/office/drawing/2014/main" id="{320190FE-586E-702B-8AF8-3F4A421FC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3400" y="1540766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4500" y="419100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4953000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41148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111599"/>
            <a:ext cx="4953000" cy="60960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029200"/>
            <a:ext cx="4953000" cy="6516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976950"/>
            <a:ext cx="4953000" cy="61829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4191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29700" y="372362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10172700" y="288542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-228600"/>
            <a:ext cx="9144000" cy="327660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53400" y="4005334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153400" y="3319534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153400" y="5148334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153400" y="5986534"/>
            <a:ext cx="533400" cy="533400"/>
          </a:xfrm>
          <a:prstGeom prst="rect">
            <a:avLst/>
          </a:prstGeom>
        </p:spPr>
      </p:pic>
      <p:sp>
        <p:nvSpPr>
          <p:cNvPr id="32" name="5-Point Star 31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9530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36B8B28-6A59-0D1B-CD0E-08C1949DA0AA}"/>
              </a:ext>
            </a:extLst>
          </p:cNvPr>
          <p:cNvSpPr txBox="1"/>
          <p:nvPr/>
        </p:nvSpPr>
        <p:spPr>
          <a:xfrm>
            <a:off x="3128211" y="4178377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tham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3124200" y="3327555"/>
            <a:ext cx="4886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gang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tham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524A7-A40C-1BC0-D517-AC467F84DF45}"/>
              </a:ext>
            </a:extLst>
          </p:cNvPr>
          <p:cNvSpPr txBox="1"/>
          <p:nvPr/>
        </p:nvSpPr>
        <p:spPr>
          <a:xfrm>
            <a:off x="3124200" y="51054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hàng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8F60B-6D2D-C16F-1014-E4BCF113EAB3}"/>
              </a:ext>
            </a:extLst>
          </p:cNvPr>
          <p:cNvSpPr txBox="1"/>
          <p:nvPr/>
        </p:nvSpPr>
        <p:spPr>
          <a:xfrm>
            <a:off x="3124200" y="6019800"/>
            <a:ext cx="590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tham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3581400" y="933271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3: Tình huống nào có thể gây nguy hiểm trong hoạt động kéo co?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1200" y="2780286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7999" y="3200400"/>
            <a:ext cx="5528511" cy="6516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5105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7999" y="4146767"/>
            <a:ext cx="5528510" cy="643653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7999" y="5035057"/>
            <a:ext cx="5528509" cy="645783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943600"/>
            <a:ext cx="5528508" cy="6516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41148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5181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4191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96400" y="2278014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10439400" y="1439813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0"/>
            <a:ext cx="9296400" cy="3200400"/>
          </a:xfrm>
          <a:prstGeom prst="rect">
            <a:avLst/>
          </a:prstGeom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28911" y="4941355"/>
            <a:ext cx="723900" cy="723900"/>
          </a:xfrm>
          <a:prstGeom prst="rect">
            <a:avLst/>
          </a:prstGeom>
        </p:spPr>
      </p:pic>
      <p:pic>
        <p:nvPicPr>
          <p:cNvPr id="33" name="Picture 32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728911" y="3266420"/>
            <a:ext cx="533400" cy="533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763000" y="406359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728911" y="6009620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114800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1054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3166310" y="5181600"/>
            <a:ext cx="552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Chơi đuổi bắt ở khu vực cầu thang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3124200" y="4209136"/>
            <a:ext cx="6019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Ngồi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đá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221996-A739-4693-6ED2-CA47249504E6}"/>
              </a:ext>
            </a:extLst>
          </p:cNvPr>
          <p:cNvSpPr txBox="1"/>
          <p:nvPr/>
        </p:nvSpPr>
        <p:spPr>
          <a:xfrm>
            <a:off x="3124200" y="60198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chuyện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ED95D4-3958-F60F-9DDA-9ECABE839499}"/>
              </a:ext>
            </a:extLst>
          </p:cNvPr>
          <p:cNvSpPr txBox="1"/>
          <p:nvPr/>
        </p:nvSpPr>
        <p:spPr>
          <a:xfrm>
            <a:off x="3581400" y="10668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4: Tình huống nào gây nguy hiểm trong giờ ra chơi?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4C8E7F-50F7-8999-45CD-9230D4F1937A}"/>
              </a:ext>
            </a:extLst>
          </p:cNvPr>
          <p:cNvSpPr txBox="1"/>
          <p:nvPr/>
        </p:nvSpPr>
        <p:spPr>
          <a:xfrm>
            <a:off x="3166310" y="324977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Tưới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370DB9-8859-FB7E-E512-A61A6E0A38FB}"/>
              </a:ext>
            </a:extLst>
          </p:cNvPr>
          <p:cNvSpPr txBox="1"/>
          <p:nvPr/>
        </p:nvSpPr>
        <p:spPr>
          <a:xfrm>
            <a:off x="3625065" y="1068513"/>
            <a:ext cx="4941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+mn-lt"/>
              </a:rPr>
              <a:t>HƯỚNG DẪN VỀ NHÀ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1FFF0B-35CD-6C51-23F7-AF20146359D4}"/>
              </a:ext>
            </a:extLst>
          </p:cNvPr>
          <p:cNvSpPr/>
          <p:nvPr/>
        </p:nvSpPr>
        <p:spPr>
          <a:xfrm>
            <a:off x="2137025" y="2509462"/>
            <a:ext cx="3258620" cy="1839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Ôn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tập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kiến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thức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đã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học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trong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tiết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64A9BF-ABD9-BF20-B017-4BD6A460549C}"/>
              </a:ext>
            </a:extLst>
          </p:cNvPr>
          <p:cNvSpPr/>
          <p:nvPr/>
        </p:nvSpPr>
        <p:spPr>
          <a:xfrm>
            <a:off x="6327169" y="2509462"/>
            <a:ext cx="3258620" cy="1839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>
                <a:solidFill>
                  <a:schemeClr val="tx1"/>
                </a:solidFill>
              </a:rPr>
              <a:t>Chuẩn bị cho tiết tiếp theo: Bài 7: An toàn khi ở trường (Tiết 3)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C5475A2-C642-D4EF-5F5A-D02A773ECB60}"/>
              </a:ext>
            </a:extLst>
          </p:cNvPr>
          <p:cNvSpPr/>
          <p:nvPr/>
        </p:nvSpPr>
        <p:spPr>
          <a:xfrm>
            <a:off x="3625065" y="2402441"/>
            <a:ext cx="186647" cy="1866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C73E25-3EB3-B24C-942B-9B24E841518F}"/>
              </a:ext>
            </a:extLst>
          </p:cNvPr>
          <p:cNvSpPr/>
          <p:nvPr/>
        </p:nvSpPr>
        <p:spPr>
          <a:xfrm>
            <a:off x="7925656" y="2416138"/>
            <a:ext cx="186647" cy="1866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;p1">
            <a:extLst>
              <a:ext uri="{FF2B5EF4-FFF2-40B4-BE49-F238E27FC236}">
                <a16:creationId xmlns:a16="http://schemas.microsoft.com/office/drawing/2014/main" id="{D10BCB6D-39A3-4A50-1EAA-0E730FE6AE9C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85;p1">
            <a:extLst>
              <a:ext uri="{FF2B5EF4-FFF2-40B4-BE49-F238E27FC236}">
                <a16:creationId xmlns:a16="http://schemas.microsoft.com/office/drawing/2014/main" id="{0F8A9537-64B4-8FA6-97DF-C78DEFC62E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Google Shape;86;p1">
            <a:extLst>
              <a:ext uri="{FF2B5EF4-FFF2-40B4-BE49-F238E27FC236}">
                <a16:creationId xmlns:a16="http://schemas.microsoft.com/office/drawing/2014/main" id="{F1FB58C5-6CA2-D762-4D27-ED1DBE8AE90E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7;p1">
            <a:extLst>
              <a:ext uri="{FF2B5EF4-FFF2-40B4-BE49-F238E27FC236}">
                <a16:creationId xmlns:a16="http://schemas.microsoft.com/office/drawing/2014/main" id="{0714597F-7C7E-7F5B-C481-6CF3AF90A885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8;p1">
            <a:hlinkClick r:id="rId4"/>
            <a:extLst>
              <a:ext uri="{FF2B5EF4-FFF2-40B4-BE49-F238E27FC236}">
                <a16:creationId xmlns:a16="http://schemas.microsoft.com/office/drawing/2014/main" id="{0BB1ABED-50E0-1484-EA59-1546CF71FECE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9" name="Google Shape;89;p1">
            <a:extLst>
              <a:ext uri="{FF2B5EF4-FFF2-40B4-BE49-F238E27FC236}">
                <a16:creationId xmlns:a16="http://schemas.microsoft.com/office/drawing/2014/main" id="{CC00066E-40A2-036D-C266-922490DCA2A5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10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3B055888-3720-45FD-FE61-ED7F9CB659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7215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687</Words>
  <Application>Microsoft Office PowerPoint</Application>
  <PresentationFormat>Widescreen</PresentationFormat>
  <Paragraphs>95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11</cp:revision>
  <dcterms:created xsi:type="dcterms:W3CDTF">2023-04-10T09:01:57Z</dcterms:created>
  <dcterms:modified xsi:type="dcterms:W3CDTF">2023-08-15T09:40:31Z</dcterms:modified>
</cp:coreProperties>
</file>