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56" r:id="rId5"/>
    <p:sldId id="257" r:id="rId6"/>
    <p:sldId id="258" r:id="rId7"/>
    <p:sldId id="261" r:id="rId8"/>
    <p:sldId id="281" r:id="rId9"/>
    <p:sldId id="270" r:id="rId10"/>
    <p:sldId id="282" r:id="rId11"/>
    <p:sldId id="259" r:id="rId12"/>
    <p:sldId id="260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65" r:id="rId21"/>
    <p:sldId id="266" r:id="rId22"/>
    <p:sldId id="290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63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87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40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8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0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60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77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92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35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9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58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27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21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88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88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96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09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988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199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439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3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262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871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95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9341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5817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7075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7887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171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33960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6232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3067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83537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83913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388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8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3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1709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39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17/06/relationships/model3d" Target="../media/model3d1.glb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sv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svg"/><Relationship Id="rId4" Type="http://schemas.openxmlformats.org/officeDocument/2006/relationships/image" Target="../media/image13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svg"/><Relationship Id="rId11" Type="http://schemas.openxmlformats.org/officeDocument/2006/relationships/image" Target="../media/image42.sv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svg"/><Relationship Id="rId11" Type="http://schemas.openxmlformats.org/officeDocument/2006/relationships/image" Target="../media/image42.sv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slide" Target="slide14.xml"/><Relationship Id="rId12" Type="http://schemas.openxmlformats.org/officeDocument/2006/relationships/image" Target="../media/image53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slide" Target="slide15.xml"/><Relationship Id="rId15" Type="http://schemas.openxmlformats.org/officeDocument/2006/relationships/slide" Target="slide16.xml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slide" Target="slide13.xml"/><Relationship Id="rId1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11" Type="http://schemas.openxmlformats.org/officeDocument/2006/relationships/slide" Target="slide16.xml"/><Relationship Id="rId5" Type="http://schemas.openxmlformats.org/officeDocument/2006/relationships/audio" Target="../media/audio1.wav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6.xml"/><Relationship Id="rId9" Type="http://schemas.openxmlformats.org/officeDocument/2006/relationships/slide" Target="slide12.xml"/><Relationship Id="rId1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11" Type="http://schemas.openxmlformats.org/officeDocument/2006/relationships/slide" Target="slide16.xml"/><Relationship Id="rId5" Type="http://schemas.openxmlformats.org/officeDocument/2006/relationships/audio" Target="../media/audio1.wav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7.xml"/><Relationship Id="rId9" Type="http://schemas.openxmlformats.org/officeDocument/2006/relationships/slide" Target="slide12.xml"/><Relationship Id="rId1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11" Type="http://schemas.openxmlformats.org/officeDocument/2006/relationships/slide" Target="slide16.xml"/><Relationship Id="rId5" Type="http://schemas.openxmlformats.org/officeDocument/2006/relationships/audio" Target="../media/audio1.wav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8.xml"/><Relationship Id="rId9" Type="http://schemas.openxmlformats.org/officeDocument/2006/relationships/slide" Target="slide12.xml"/><Relationship Id="rId1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5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audio" Target="../media/audio1.wav"/><Relationship Id="rId10" Type="http://schemas.openxmlformats.org/officeDocument/2006/relationships/slide" Target="slide16.xml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1157518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055827" y="3429000"/>
            <a:ext cx="1045299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000" b="1" dirty="0">
                <a:solidFill>
                  <a:srgbClr val="FF0000"/>
                </a:solidFill>
                <a:latin typeface="+mn-lt"/>
              </a:rPr>
              <a:t>Ôn tập và đánh giá chủ đề Trường </a:t>
            </a:r>
            <a:r>
              <a:rPr lang="vi-VN" sz="4000" b="1">
                <a:solidFill>
                  <a:srgbClr val="FF0000"/>
                </a:solidFill>
                <a:latin typeface="+mn-lt"/>
              </a:rPr>
              <a:t>học</a:t>
            </a:r>
            <a:r>
              <a:rPr lang="en-US" sz="4000" b="1">
                <a:solidFill>
                  <a:srgbClr val="FF0000"/>
                </a:solidFill>
                <a:latin typeface="+mn-lt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>
                <a:solidFill>
                  <a:srgbClr val="FF0000"/>
                </a:solidFill>
                <a:latin typeface="+mn-lt"/>
              </a:rPr>
              <a:t>(</a:t>
            </a:r>
            <a:r>
              <a:rPr lang="en-US" sz="4000" b="1" dirty="0" err="1">
                <a:solidFill>
                  <a:srgbClr val="FF0000"/>
                </a:solidFill>
                <a:latin typeface="+mn-lt"/>
              </a:rPr>
              <a:t>Tiết</a:t>
            </a:r>
            <a:r>
              <a:rPr lang="en-US" sz="4000" b="1" dirty="0">
                <a:solidFill>
                  <a:srgbClr val="FF0000"/>
                </a:solidFill>
                <a:latin typeface="+mn-lt"/>
              </a:rPr>
              <a:t> 1)</a:t>
            </a:r>
            <a:endParaRPr sz="40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4A1A4-17F7-31F1-5B18-E714EA686442}"/>
              </a:ext>
            </a:extLst>
          </p:cNvPr>
          <p:cNvGrpSpPr/>
          <p:nvPr/>
        </p:nvGrpSpPr>
        <p:grpSpPr>
          <a:xfrm>
            <a:off x="269318" y="1073565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B5895EB-A3BE-1243-1DEB-3052B5B6A6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7957E6-95AF-5293-FFE6-67493C4AF82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Question Mark">
                <a:extLst>
                  <a:ext uri="{FF2B5EF4-FFF2-40B4-BE49-F238E27FC236}">
                    <a16:creationId xmlns:a16="http://schemas.microsoft.com/office/drawing/2014/main" id="{0850923C-3914-2D2A-0B6E-AD9B7F299C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3908383"/>
                  </p:ext>
                </p:extLst>
              </p:nvPr>
            </p:nvGraphicFramePr>
            <p:xfrm>
              <a:off x="6005977" y="1154829"/>
              <a:ext cx="3168395" cy="424011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168395" cy="4240114"/>
                    </a:xfrm>
                    <a:prstGeom prst="rect">
                      <a:avLst/>
                    </a:prstGeom>
                  </am3d:spPr>
                  <am3d:camera>
                    <am3d:pos x="0" y="0" z="5861527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675758" d="1000000"/>
                    <am3d:preTrans dx="-721111" dy="-18000000" dz="8896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3758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Question Mark">
                <a:extLst>
                  <a:ext uri="{FF2B5EF4-FFF2-40B4-BE49-F238E27FC236}">
                    <a16:creationId xmlns:a16="http://schemas.microsoft.com/office/drawing/2014/main" id="{0850923C-3914-2D2A-0B6E-AD9B7F299C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05977" y="1154829"/>
                <a:ext cx="3168395" cy="4240114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89071A2-F07C-0BA2-A6F0-8D72AE78CAA1}"/>
              </a:ext>
            </a:extLst>
          </p:cNvPr>
          <p:cNvGrpSpPr/>
          <p:nvPr/>
        </p:nvGrpSpPr>
        <p:grpSpPr>
          <a:xfrm>
            <a:off x="803830" y="1815958"/>
            <a:ext cx="5202148" cy="1613042"/>
            <a:chOff x="893852" y="2465798"/>
            <a:chExt cx="5202148" cy="161304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6941CC7-C7B3-5238-A3C6-0DE772609689}"/>
                </a:ext>
              </a:extLst>
            </p:cNvPr>
            <p:cNvSpPr/>
            <p:nvPr/>
          </p:nvSpPr>
          <p:spPr>
            <a:xfrm>
              <a:off x="893852" y="2465798"/>
              <a:ext cx="5202148" cy="161304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C5D32A-DAEC-8FB0-3445-D9B02268F1D7}"/>
                </a:ext>
              </a:extLst>
            </p:cNvPr>
            <p:cNvSpPr txBox="1"/>
            <p:nvPr/>
          </p:nvSpPr>
          <p:spPr>
            <a:xfrm>
              <a:off x="1127588" y="2797833"/>
              <a:ext cx="475950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800" b="0" i="0" dirty="0">
                  <a:solidFill>
                    <a:srgbClr val="000000"/>
                  </a:solidFill>
                  <a:effectLst/>
                  <a:latin typeface="+mn-lt"/>
                </a:rPr>
                <a:t>Em đã học những bài nào của chủ đề Trường học?</a:t>
              </a:r>
              <a:endParaRPr lang="en-US" sz="2800" dirty="0">
                <a:latin typeface="+mn-lt"/>
              </a:endParaRPr>
            </a:p>
          </p:txBody>
        </p:sp>
      </p:grpSp>
      <p:sp>
        <p:nvSpPr>
          <p:cNvPr id="13" name="TextBox 2">
            <a:extLst>
              <a:ext uri="{FF2B5EF4-FFF2-40B4-BE49-F238E27FC236}">
                <a16:creationId xmlns:a16="http://schemas.microsoft.com/office/drawing/2014/main" id="{5AC873F6-188F-0EEB-275D-FBF25FD1EA0A}"/>
              </a:ext>
            </a:extLst>
          </p:cNvPr>
          <p:cNvSpPr txBox="1"/>
          <p:nvPr/>
        </p:nvSpPr>
        <p:spPr>
          <a:xfrm>
            <a:off x="803830" y="3672118"/>
            <a:ext cx="6485561" cy="22298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Bài 5: Một số sự kiện ở trường học </a:t>
            </a:r>
            <a:endParaRPr lang="en-US" sz="24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Bài 6: Giữ vệ sinh trường học </a:t>
            </a:r>
            <a:endParaRPr lang="en-US" sz="24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Bài 7: An toàn khi ở trường </a:t>
            </a:r>
            <a:endParaRPr lang="en-US" sz="24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Ôn tập và đánh giá chủ đề Trường học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623416" y="1511311"/>
            <a:ext cx="6945168" cy="609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34"/>
              </a:lnSpc>
              <a:buClrTx/>
            </a:pPr>
            <a:r>
              <a:rPr lang="en-US" sz="3600" b="1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1. </a:t>
            </a:r>
            <a:r>
              <a:rPr lang="en-US" sz="3600" b="1" kern="1200" spc="267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Thi</a:t>
            </a:r>
            <a:r>
              <a:rPr lang="en-US" sz="3600" b="1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“</a:t>
            </a:r>
            <a:r>
              <a:rPr lang="en-US" sz="3600" b="1" kern="1200" spc="267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Hái</a:t>
            </a:r>
            <a:r>
              <a:rPr lang="en-US" sz="3600" b="1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kern="1200" spc="267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hoa</a:t>
            </a:r>
            <a:r>
              <a:rPr lang="en-US" sz="3600" b="1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kern="1200" spc="267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dân</a:t>
            </a:r>
            <a:r>
              <a:rPr lang="en-US" sz="3600" b="1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3600" b="1" kern="1200" spc="267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chủ</a:t>
            </a:r>
            <a:endParaRPr lang="en-US" sz="3600" b="1" kern="1200" spc="267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22614">
            <a:off x="400115" y="1657385"/>
            <a:ext cx="11616641" cy="579250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4512"/>
          <a:stretch>
            <a:fillRect/>
          </a:stretch>
        </p:blipFill>
        <p:spPr>
          <a:xfrm rot="19862775">
            <a:off x="88498" y="4439454"/>
            <a:ext cx="1985131" cy="168207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1218532">
            <a:off x="639065" y="5855276"/>
            <a:ext cx="1532741" cy="102396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397799" y="1287596"/>
            <a:ext cx="398538" cy="5714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347569" y="2530364"/>
            <a:ext cx="398538" cy="5714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48594" y="2213135"/>
            <a:ext cx="102819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buClrTx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Mỗi nhóm lên rút một phiếu, bên trong có ghi một sự kiện được tổ chức ở trường.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56933" y="3006076"/>
            <a:ext cx="1766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>
              <a:buClrTx/>
            </a:pPr>
            <a:r>
              <a:rPr lang="en-US" sz="2000" b="1" u="sng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Yêu cầu HS: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5038" y="3459767"/>
            <a:ext cx="4971233" cy="2335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Tên sự kiện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Các hoạt động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Sự tham gia của học sinh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Ý nghĩa,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Cảm nhận khi tham gia sự kiện đó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.</a:t>
            </a:r>
            <a:r>
              <a:rPr lang="nl-NL" sz="2000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3D4DC-65D9-C902-C782-C8704C32AC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1972" y="2705415"/>
            <a:ext cx="3815746" cy="338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8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4512"/>
          <a:stretch>
            <a:fillRect/>
          </a:stretch>
        </p:blipFill>
        <p:spPr>
          <a:xfrm>
            <a:off x="10483334" y="4394200"/>
            <a:ext cx="1594933" cy="130412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97799" y="1287596"/>
            <a:ext cx="398538" cy="5714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98348" y="2223471"/>
            <a:ext cx="398538" cy="571420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045FE547-BA63-48F4-BC36-C539B2B741AC}"/>
              </a:ext>
            </a:extLst>
          </p:cNvPr>
          <p:cNvSpPr txBox="1"/>
          <p:nvPr/>
        </p:nvSpPr>
        <p:spPr>
          <a:xfrm>
            <a:off x="2442166" y="1132376"/>
            <a:ext cx="7550773" cy="587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334"/>
              </a:lnSpc>
              <a:buClrTx/>
            </a:pPr>
            <a:r>
              <a:rPr lang="en-US" sz="2000" b="1" u="sng" kern="1200" spc="267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VÍ DỤ MẪU</a:t>
            </a:r>
          </a:p>
        </p:txBody>
      </p:sp>
      <p:pic>
        <p:nvPicPr>
          <p:cNvPr id="29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698034" y="5833117"/>
            <a:ext cx="1381546" cy="1119052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992938" y="5454932"/>
            <a:ext cx="692802" cy="1385603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575412" y="5345341"/>
            <a:ext cx="1398640" cy="9755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94434" y="2502916"/>
            <a:ext cx="953408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5" indent="-304815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b="1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Các hoạt động: 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đọc giới thiệu khai mạc ngày hội đọc sách, văn nghệ, đọc sách, tặng sách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1307" y="3461143"/>
            <a:ext cx="9158763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5" indent="-304815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b="1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Ý nghĩa: 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giúp các bạn trau dồi thêm kiến thức, hiểu được nhiều hơn về lợi ích của việc đọc sách.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48813" y="1965287"/>
            <a:ext cx="10694373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5" indent="-304815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b="1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Tên sự kiện: 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Ngày hội đọc sách</a:t>
            </a:r>
            <a:endParaRPr lang="en-US" sz="2000" i="1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81307" y="4475653"/>
            <a:ext cx="84321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815" indent="-304815" defTabSz="609630">
              <a:buClrTx/>
              <a:buFont typeface="Wingdings" pitchFamily="2" charset="2"/>
              <a:buChar char="Ø"/>
            </a:pPr>
            <a:r>
              <a:rPr lang="nl-NL" sz="2000" b="1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Sự tham gia của học sinh: 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đông đảo, nhiệt tình và ý thức cao.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94434" y="5127121"/>
            <a:ext cx="7822245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10" indent="-190510" defTabSz="60963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nl-NL" sz="2000" b="1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 Cảm nhận</a:t>
            </a:r>
            <a:r>
              <a:rPr lang="nl-NL" sz="2000" i="1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: ngày hội đọc sách vô cùng có ý nghĩa, nó giúp chúng ta hình thành thêm tư duy sáng tạo, học hỏi được nhiều điều thú vị.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4512"/>
          <a:stretch>
            <a:fillRect/>
          </a:stretch>
        </p:blipFill>
        <p:spPr>
          <a:xfrm>
            <a:off x="9770774" y="2241466"/>
            <a:ext cx="2433993" cy="199019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97799" y="1287596"/>
            <a:ext cx="398538" cy="5714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98348" y="2223471"/>
            <a:ext cx="398538" cy="571420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337982" y="3429000"/>
            <a:ext cx="6180098" cy="3239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91367" y="2272378"/>
            <a:ext cx="5469767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>
              <a:buClrTx/>
            </a:pPr>
            <a:r>
              <a:rPr lang="en-US" sz="2933" b="1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CÁC NHÓM LÊN TRÌNH BÀY </a:t>
            </a:r>
          </a:p>
        </p:txBody>
      </p:sp>
    </p:spTree>
    <p:extLst>
      <p:ext uri="{BB962C8B-B14F-4D97-AF65-F5344CB8AC3E}">
        <p14:creationId xmlns:p14="http://schemas.microsoft.com/office/powerpoint/2010/main" val="180864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9009" y="5605434"/>
            <a:ext cx="1783120" cy="125142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0670"/>
          <a:stretch>
            <a:fillRect/>
          </a:stretch>
        </p:blipFill>
        <p:spPr>
          <a:xfrm>
            <a:off x="10592083" y="5726545"/>
            <a:ext cx="1689527" cy="1239135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1775362" y="3024315"/>
            <a:ext cx="2963681" cy="2284384"/>
            <a:chOff x="0" y="0"/>
            <a:chExt cx="3290570" cy="32956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02205" cy="1152275"/>
            </a:xfrm>
            <a:custGeom>
              <a:avLst/>
              <a:gdLst/>
              <a:ahLst/>
              <a:cxnLst/>
              <a:rect l="l" t="t" r="r" b="b"/>
              <a:pathLst>
                <a:path w="1702205" h="1152275">
                  <a:moveTo>
                    <a:pt x="1702205" y="4045"/>
                  </a:moveTo>
                  <a:lnTo>
                    <a:pt x="0" y="4045"/>
                  </a:lnTo>
                  <a:lnTo>
                    <a:pt x="0" y="0"/>
                  </a:lnTo>
                  <a:lnTo>
                    <a:pt x="1702205" y="0"/>
                  </a:lnTo>
                  <a:lnTo>
                    <a:pt x="1702205" y="4045"/>
                  </a:lnTo>
                  <a:close/>
                  <a:moveTo>
                    <a:pt x="1702205" y="163816"/>
                  </a:moveTo>
                  <a:lnTo>
                    <a:pt x="0" y="163816"/>
                  </a:lnTo>
                  <a:lnTo>
                    <a:pt x="0" y="167861"/>
                  </a:lnTo>
                  <a:lnTo>
                    <a:pt x="1702205" y="167861"/>
                  </a:lnTo>
                  <a:lnTo>
                    <a:pt x="1702205" y="163816"/>
                  </a:lnTo>
                  <a:close/>
                  <a:moveTo>
                    <a:pt x="1702205" y="328138"/>
                  </a:moveTo>
                  <a:lnTo>
                    <a:pt x="0" y="328138"/>
                  </a:lnTo>
                  <a:lnTo>
                    <a:pt x="0" y="332183"/>
                  </a:lnTo>
                  <a:lnTo>
                    <a:pt x="1702205" y="332183"/>
                  </a:lnTo>
                  <a:lnTo>
                    <a:pt x="1702205" y="328138"/>
                  </a:lnTo>
                  <a:close/>
                  <a:moveTo>
                    <a:pt x="1702205" y="491954"/>
                  </a:moveTo>
                  <a:lnTo>
                    <a:pt x="0" y="491954"/>
                  </a:lnTo>
                  <a:lnTo>
                    <a:pt x="0" y="495999"/>
                  </a:lnTo>
                  <a:lnTo>
                    <a:pt x="1702205" y="495999"/>
                  </a:lnTo>
                  <a:lnTo>
                    <a:pt x="1702205" y="491954"/>
                  </a:lnTo>
                  <a:close/>
                  <a:moveTo>
                    <a:pt x="1702205" y="655770"/>
                  </a:moveTo>
                  <a:lnTo>
                    <a:pt x="0" y="655770"/>
                  </a:lnTo>
                  <a:lnTo>
                    <a:pt x="0" y="659815"/>
                  </a:lnTo>
                  <a:lnTo>
                    <a:pt x="1702205" y="659815"/>
                  </a:lnTo>
                  <a:lnTo>
                    <a:pt x="1702205" y="655770"/>
                  </a:lnTo>
                  <a:close/>
                  <a:moveTo>
                    <a:pt x="1702205" y="820092"/>
                  </a:moveTo>
                  <a:lnTo>
                    <a:pt x="0" y="820092"/>
                  </a:lnTo>
                  <a:lnTo>
                    <a:pt x="0" y="824137"/>
                  </a:lnTo>
                  <a:lnTo>
                    <a:pt x="1702205" y="824137"/>
                  </a:lnTo>
                  <a:lnTo>
                    <a:pt x="1702205" y="820092"/>
                  </a:lnTo>
                  <a:close/>
                  <a:moveTo>
                    <a:pt x="1702205" y="983909"/>
                  </a:moveTo>
                  <a:lnTo>
                    <a:pt x="0" y="983909"/>
                  </a:lnTo>
                  <a:lnTo>
                    <a:pt x="0" y="987953"/>
                  </a:lnTo>
                  <a:lnTo>
                    <a:pt x="1702205" y="987953"/>
                  </a:lnTo>
                  <a:lnTo>
                    <a:pt x="1702205" y="983909"/>
                  </a:lnTo>
                  <a:close/>
                  <a:moveTo>
                    <a:pt x="1702205" y="1148230"/>
                  </a:moveTo>
                  <a:lnTo>
                    <a:pt x="0" y="1148230"/>
                  </a:lnTo>
                  <a:lnTo>
                    <a:pt x="0" y="1152275"/>
                  </a:lnTo>
                  <a:lnTo>
                    <a:pt x="1702205" y="1152275"/>
                  </a:lnTo>
                  <a:lnTo>
                    <a:pt x="1702205" y="1148230"/>
                  </a:lnTo>
                  <a:close/>
                </a:path>
              </a:pathLst>
            </a:custGeom>
            <a:solidFill>
              <a:srgbClr val="DEE4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452956" y="3024315"/>
            <a:ext cx="2963681" cy="2284384"/>
            <a:chOff x="0" y="0"/>
            <a:chExt cx="3290570" cy="32956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02205" cy="1152275"/>
            </a:xfrm>
            <a:custGeom>
              <a:avLst/>
              <a:gdLst/>
              <a:ahLst/>
              <a:cxnLst/>
              <a:rect l="l" t="t" r="r" b="b"/>
              <a:pathLst>
                <a:path w="1702205" h="1152275">
                  <a:moveTo>
                    <a:pt x="1702205" y="4045"/>
                  </a:moveTo>
                  <a:lnTo>
                    <a:pt x="0" y="4045"/>
                  </a:lnTo>
                  <a:lnTo>
                    <a:pt x="0" y="0"/>
                  </a:lnTo>
                  <a:lnTo>
                    <a:pt x="1702205" y="0"/>
                  </a:lnTo>
                  <a:lnTo>
                    <a:pt x="1702205" y="4045"/>
                  </a:lnTo>
                  <a:close/>
                  <a:moveTo>
                    <a:pt x="1702205" y="163816"/>
                  </a:moveTo>
                  <a:lnTo>
                    <a:pt x="0" y="163816"/>
                  </a:lnTo>
                  <a:lnTo>
                    <a:pt x="0" y="167861"/>
                  </a:lnTo>
                  <a:lnTo>
                    <a:pt x="1702205" y="167861"/>
                  </a:lnTo>
                  <a:lnTo>
                    <a:pt x="1702205" y="163816"/>
                  </a:lnTo>
                  <a:close/>
                  <a:moveTo>
                    <a:pt x="1702205" y="328138"/>
                  </a:moveTo>
                  <a:lnTo>
                    <a:pt x="0" y="328138"/>
                  </a:lnTo>
                  <a:lnTo>
                    <a:pt x="0" y="332183"/>
                  </a:lnTo>
                  <a:lnTo>
                    <a:pt x="1702205" y="332183"/>
                  </a:lnTo>
                  <a:lnTo>
                    <a:pt x="1702205" y="328138"/>
                  </a:lnTo>
                  <a:close/>
                  <a:moveTo>
                    <a:pt x="1702205" y="491954"/>
                  </a:moveTo>
                  <a:lnTo>
                    <a:pt x="0" y="491954"/>
                  </a:lnTo>
                  <a:lnTo>
                    <a:pt x="0" y="495999"/>
                  </a:lnTo>
                  <a:lnTo>
                    <a:pt x="1702205" y="495999"/>
                  </a:lnTo>
                  <a:lnTo>
                    <a:pt x="1702205" y="491954"/>
                  </a:lnTo>
                  <a:close/>
                  <a:moveTo>
                    <a:pt x="1702205" y="655770"/>
                  </a:moveTo>
                  <a:lnTo>
                    <a:pt x="0" y="655770"/>
                  </a:lnTo>
                  <a:lnTo>
                    <a:pt x="0" y="659815"/>
                  </a:lnTo>
                  <a:lnTo>
                    <a:pt x="1702205" y="659815"/>
                  </a:lnTo>
                  <a:lnTo>
                    <a:pt x="1702205" y="655770"/>
                  </a:lnTo>
                  <a:close/>
                  <a:moveTo>
                    <a:pt x="1702205" y="820092"/>
                  </a:moveTo>
                  <a:lnTo>
                    <a:pt x="0" y="820092"/>
                  </a:lnTo>
                  <a:lnTo>
                    <a:pt x="0" y="824137"/>
                  </a:lnTo>
                  <a:lnTo>
                    <a:pt x="1702205" y="824137"/>
                  </a:lnTo>
                  <a:lnTo>
                    <a:pt x="1702205" y="820092"/>
                  </a:lnTo>
                  <a:close/>
                  <a:moveTo>
                    <a:pt x="1702205" y="983909"/>
                  </a:moveTo>
                  <a:lnTo>
                    <a:pt x="0" y="983909"/>
                  </a:lnTo>
                  <a:lnTo>
                    <a:pt x="0" y="987953"/>
                  </a:lnTo>
                  <a:lnTo>
                    <a:pt x="1702205" y="987953"/>
                  </a:lnTo>
                  <a:lnTo>
                    <a:pt x="1702205" y="983909"/>
                  </a:lnTo>
                  <a:close/>
                  <a:moveTo>
                    <a:pt x="1702205" y="1148230"/>
                  </a:moveTo>
                  <a:lnTo>
                    <a:pt x="0" y="1148230"/>
                  </a:lnTo>
                  <a:lnTo>
                    <a:pt x="0" y="1152275"/>
                  </a:lnTo>
                  <a:lnTo>
                    <a:pt x="1702205" y="1152275"/>
                  </a:lnTo>
                  <a:lnTo>
                    <a:pt x="1702205" y="1148230"/>
                  </a:lnTo>
                  <a:close/>
                </a:path>
              </a:pathLst>
            </a:custGeom>
            <a:solidFill>
              <a:srgbClr val="DEE4E8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581781" y="666530"/>
            <a:ext cx="1610219" cy="626521"/>
          </a:xfrm>
          <a:prstGeom prst="rect">
            <a:avLst/>
          </a:prstGeom>
        </p:spPr>
      </p:pic>
      <p:sp>
        <p:nvSpPr>
          <p:cNvPr id="28" name="TextBox 3">
            <a:extLst>
              <a:ext uri="{FF2B5EF4-FFF2-40B4-BE49-F238E27FC236}">
                <a16:creationId xmlns:a16="http://schemas.microsoft.com/office/drawing/2014/main" id="{AB980F2E-11E6-4F7E-81C6-4EF4F8398DE7}"/>
              </a:ext>
            </a:extLst>
          </p:cNvPr>
          <p:cNvSpPr txBox="1"/>
          <p:nvPr/>
        </p:nvSpPr>
        <p:spPr>
          <a:xfrm>
            <a:off x="745719" y="1396716"/>
            <a:ext cx="10535426" cy="565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34"/>
              </a:lnSpc>
              <a:buClrTx/>
            </a:pPr>
            <a:r>
              <a:rPr lang="nl-NL" sz="2000" b="1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2. Trình bày về việc giữ vệ sinh và an toàn khi tham gia các hoạt động ở trường</a:t>
            </a:r>
            <a:endParaRPr lang="en-US" sz="2000" b="1" kern="1200" spc="267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ight Brace 7"/>
          <p:cNvSpPr/>
          <p:nvPr/>
        </p:nvSpPr>
        <p:spPr>
          <a:xfrm rot="5400000">
            <a:off x="3208630" y="4038929"/>
            <a:ext cx="457199" cy="3215169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ight Brace 40"/>
          <p:cNvSpPr/>
          <p:nvPr/>
        </p:nvSpPr>
        <p:spPr>
          <a:xfrm rot="5400000">
            <a:off x="8181740" y="3999035"/>
            <a:ext cx="457199" cy="3215169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29645" y="5919117"/>
            <a:ext cx="3352800" cy="808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400" b="1" kern="1200" dirty="0">
                <a:solidFill>
                  <a:prstClr val="white"/>
                </a:solidFill>
                <a:cs typeface="Arial" pitchFamily="34" charset="0"/>
              </a:rPr>
              <a:t>NHÓM 1 VÀ 3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649493" y="5814569"/>
            <a:ext cx="3352800" cy="808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US" sz="2400" b="1" kern="1200">
                <a:solidFill>
                  <a:prstClr val="white"/>
                </a:solidFill>
                <a:cs typeface="Arial" pitchFamily="34" charset="0"/>
              </a:rPr>
              <a:t>NHÓM 2 VÀ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39A2A-00CD-1726-76B9-DDCD590832D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542"/>
          <a:stretch/>
        </p:blipFill>
        <p:spPr>
          <a:xfrm>
            <a:off x="568920" y="2178121"/>
            <a:ext cx="10569375" cy="3375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 animBg="1"/>
      <p:bldP spid="41" grpId="0" animBg="1"/>
      <p:bldP spid="1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4146"/>
          <a:stretch>
            <a:fillRect/>
          </a:stretch>
        </p:blipFill>
        <p:spPr>
          <a:xfrm>
            <a:off x="8534400" y="5438591"/>
            <a:ext cx="4971273" cy="14672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271625" y="5202497"/>
            <a:ext cx="673503" cy="96970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6749789" y="1179950"/>
            <a:ext cx="1514987" cy="9503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2191" y="1941978"/>
            <a:ext cx="1762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>
              <a:buClrTx/>
            </a:pPr>
            <a:r>
              <a:rPr lang="en-US" sz="2000" b="1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GIỮ VỆ SINH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EDCFC51-64C9-4A7E-BA53-C81311C023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9137" y="2828049"/>
            <a:ext cx="832131" cy="8263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DCFC51-64C9-4A7E-BA53-C81311C023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21135" y="2768601"/>
            <a:ext cx="832131" cy="8263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29887" y="3073390"/>
            <a:ext cx="374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000" b="1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Việc nên làm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0" y="2996678"/>
            <a:ext cx="374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000" b="1" kern="1200" dirty="0" err="1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Việc</a:t>
            </a:r>
            <a:r>
              <a:rPr lang="en-US" sz="2000" b="1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không</a:t>
            </a:r>
            <a:r>
              <a:rPr lang="en-US" sz="2000" b="1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nên</a:t>
            </a:r>
            <a:r>
              <a:rPr lang="en-US" sz="2000" b="1" kern="1200" dirty="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làm</a:t>
            </a:r>
            <a:endParaRPr lang="en-US" sz="2000" b="1" kern="1200" dirty="0">
              <a:solidFill>
                <a:srgbClr val="002060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24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7492" y="3957457"/>
            <a:ext cx="405881" cy="405881"/>
          </a:xfrm>
          <a:prstGeom prst="rect">
            <a:avLst/>
          </a:prstGeom>
        </p:spPr>
      </p:pic>
      <p:pic>
        <p:nvPicPr>
          <p:cNvPr id="25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8237" y="4760619"/>
            <a:ext cx="405881" cy="405881"/>
          </a:xfrm>
          <a:prstGeom prst="rect">
            <a:avLst/>
          </a:prstGeom>
        </p:spPr>
      </p:pic>
      <p:pic>
        <p:nvPicPr>
          <p:cNvPr id="26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2864" y="5438591"/>
            <a:ext cx="405881" cy="4058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02366" y="3965472"/>
            <a:ext cx="37721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Wingdings" panose="05000000000000000000" pitchFamily="2" charset="2"/>
              <a:buChar char="ü"/>
            </a:pPr>
            <a:r>
              <a:rPr lang="nl-NL" sz="2000" kern="120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Vứt rác đúng nơi quy định</a:t>
            </a:r>
            <a:endParaRPr lang="en-US" sz="2000" kern="120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17116" y="4787648"/>
            <a:ext cx="43140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Wingdings" panose="05000000000000000000" pitchFamily="2" charset="2"/>
              <a:buChar char="ü"/>
            </a:pPr>
            <a:r>
              <a:rPr lang="nl-NL" sz="2000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Thường xuyên lau dọn lớp học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11096" y="5432777"/>
            <a:ext cx="4818948" cy="95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nl-NL" sz="2000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Không vẽ bậy lên bàn ghế, tường 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nl-NL" sz="2000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lớp học</a:t>
            </a:r>
            <a:endParaRPr lang="en-US" sz="2000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29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68462" y="3826210"/>
            <a:ext cx="405881" cy="405881"/>
          </a:xfrm>
          <a:prstGeom prst="rect">
            <a:avLst/>
          </a:prstGeom>
        </p:spPr>
      </p:pic>
      <p:pic>
        <p:nvPicPr>
          <p:cNvPr id="30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68462" y="4627367"/>
            <a:ext cx="405881" cy="405881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6096000" y="3834225"/>
            <a:ext cx="3329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000" kern="120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Không vứt rác bừa bãi</a:t>
            </a:r>
            <a:endParaRPr lang="en-US" sz="2000" kern="120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107723" y="4632400"/>
            <a:ext cx="3935693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133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Không viết lên bàn ghế,...</a:t>
            </a:r>
            <a:endParaRPr lang="en-US" sz="2133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3" name="Picture 2" descr="https://free.vector6.com/wp-content/uploads/2021/03/0000000705-giao-duc-hoc-tap-hoc-sinh-kien-thuc-hoc-nhom-tai-hinh-png-187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877" y="4787648"/>
            <a:ext cx="3597135" cy="215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3" grpId="0"/>
      <p:bldP spid="11" grpId="0"/>
      <p:bldP spid="27" grpId="0"/>
      <p:bldP spid="28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4146"/>
          <a:stretch>
            <a:fillRect/>
          </a:stretch>
        </p:blipFill>
        <p:spPr>
          <a:xfrm>
            <a:off x="8534400" y="5438591"/>
            <a:ext cx="4971273" cy="14672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271625" y="5202497"/>
            <a:ext cx="673503" cy="96970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6749789" y="1179950"/>
            <a:ext cx="1514987" cy="9503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16190" y="1706016"/>
            <a:ext cx="253627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>
              <a:buClrTx/>
            </a:pPr>
            <a:r>
              <a:rPr lang="en-US" sz="2667" b="1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GIỮ AN TOÀN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EDCFC51-64C9-4A7E-BA53-C81311C023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8247" y="1955904"/>
            <a:ext cx="832131" cy="8263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26482" y="2253238"/>
            <a:ext cx="652194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67" b="1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Tình huống nguy hiểm, rủi ro</a:t>
            </a:r>
          </a:p>
        </p:txBody>
      </p:sp>
      <p:pic>
        <p:nvPicPr>
          <p:cNvPr id="24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9174" y="2982089"/>
            <a:ext cx="405881" cy="405881"/>
          </a:xfrm>
          <a:prstGeom prst="rect">
            <a:avLst/>
          </a:prstGeom>
        </p:spPr>
      </p:pic>
      <p:pic>
        <p:nvPicPr>
          <p:cNvPr id="25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5706" y="3615253"/>
            <a:ext cx="405881" cy="405881"/>
          </a:xfrm>
          <a:prstGeom prst="rect">
            <a:avLst/>
          </a:prstGeom>
        </p:spPr>
      </p:pic>
      <p:pic>
        <p:nvPicPr>
          <p:cNvPr id="26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26968" y="4257092"/>
            <a:ext cx="405881" cy="4058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04462" y="2938117"/>
            <a:ext cx="2561920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133" kern="120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Rượt đuổi nhau</a:t>
            </a:r>
            <a:endParaRPr lang="en-US" sz="2133" kern="120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20458" y="3571281"/>
            <a:ext cx="3902030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133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Chơi trò kéo co, đá bóng</a:t>
            </a:r>
            <a:endParaRPr lang="en-US" sz="2133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04462" y="4123030"/>
            <a:ext cx="2347117" cy="515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nl-NL" sz="2133" kern="120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Đi tham quan</a:t>
            </a:r>
            <a:endParaRPr lang="en-US" sz="2133" kern="120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33" name="Picture 2" descr="https://free.vector6.com/wp-content/uploads/2021/03/0000000705-giao-duc-hoc-tap-hoc-sinh-kien-thuc-hoc-nhom-tai-hinh-png-187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81" y="2012634"/>
            <a:ext cx="4653478" cy="278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EDCFC51-64C9-4A7E-BA53-C81311C023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4351" y="4563874"/>
            <a:ext cx="832131" cy="82639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26481" y="4878542"/>
            <a:ext cx="652194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67" b="1" kern="1200">
                <a:solidFill>
                  <a:srgbClr val="002060"/>
                </a:solidFill>
                <a:latin typeface="+mn-lt"/>
                <a:ea typeface="+mn-ea"/>
                <a:cs typeface="Arial" pitchFamily="34" charset="0"/>
              </a:rPr>
              <a:t>Các giải pháp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9022" y="5470555"/>
            <a:ext cx="6282489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133" kern="1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Kiểm tra sân chơi, thực hiện đúng luật chơi.</a:t>
            </a:r>
            <a:endParaRPr lang="en-US" sz="2133" kern="1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36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0378" y="5427360"/>
            <a:ext cx="405881" cy="405881"/>
          </a:xfrm>
          <a:prstGeom prst="rect">
            <a:avLst/>
          </a:prstGeom>
        </p:spPr>
      </p:pic>
      <p:pic>
        <p:nvPicPr>
          <p:cNvPr id="37" name="Graphic 7">
            <a:extLst>
              <a:ext uri="{FF2B5EF4-FFF2-40B4-BE49-F238E27FC236}">
                <a16:creationId xmlns:a16="http://schemas.microsoft.com/office/drawing/2014/main" id="{C03D23B8-42A7-4DE8-AFA6-A3C0D0B8B9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64748" y="6144660"/>
            <a:ext cx="405881" cy="405881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747089" y="6144660"/>
            <a:ext cx="5685787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609630">
              <a:buClrTx/>
              <a:buFont typeface="Arial" panose="020B0604020202020204" pitchFamily="34" charset="0"/>
              <a:buChar char="•"/>
            </a:pPr>
            <a:r>
              <a:rPr lang="nl-NL" sz="2133" kern="120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Thực hiện theo sự hướng dẫn của GV...</a:t>
            </a:r>
            <a:endParaRPr lang="en-US" sz="2133" kern="120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3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11" grpId="0"/>
      <p:bldP spid="27" grpId="0"/>
      <p:bldP spid="28" grpId="0"/>
      <p:bldP spid="35" grpId="0"/>
      <p:bldP spid="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080529" y="1828466"/>
            <a:ext cx="3573741" cy="19056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C6736F5-CBCD-0BE5-93D6-418C7EA62543}"/>
              </a:ext>
            </a:extLst>
          </p:cNvPr>
          <p:cNvSpPr/>
          <p:nvPr/>
        </p:nvSpPr>
        <p:spPr>
          <a:xfrm>
            <a:off x="7406639" y="2733829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1001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886200"/>
            <a:ext cx="9296400" cy="3248338"/>
          </a:xfrm>
          <a:prstGeom prst="rect">
            <a:avLst/>
          </a:prstGeom>
        </p:spPr>
      </p:pic>
      <p:pic>
        <p:nvPicPr>
          <p:cNvPr id="23" name="Picture 22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5" name="Picture 24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55704" y="1082855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7312176" y="-60146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flipH="1">
            <a:off x="7616976" y="-60146"/>
            <a:ext cx="816862" cy="74981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98688" y="2842138"/>
            <a:ext cx="998331" cy="68885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2" name="Picture 1" descr="ductri.png">
            <a:hlinkClick r:id="rId15" action="ppaction://hlinksldjump"/>
            <a:extLst>
              <a:ext uri="{FF2B5EF4-FFF2-40B4-BE49-F238E27FC236}">
                <a16:creationId xmlns:a16="http://schemas.microsoft.com/office/drawing/2014/main" id="{E6F24FA1-4CC3-8741-189D-F0600B1493C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14031" y="4811047"/>
            <a:ext cx="1752600" cy="1851537"/>
          </a:xfrm>
          <a:prstGeom prst="rect">
            <a:avLst/>
          </a:prstGeom>
        </p:spPr>
      </p:pic>
      <p:pic>
        <p:nvPicPr>
          <p:cNvPr id="5" name="Picture 4" descr="sao.png">
            <a:hlinkClick r:id="rId16" action="ppaction://hlinksldjump"/>
            <a:extLst>
              <a:ext uri="{FF2B5EF4-FFF2-40B4-BE49-F238E27FC236}">
                <a16:creationId xmlns:a16="http://schemas.microsoft.com/office/drawing/2014/main" id="{62A9932D-42E1-79B7-4EAB-DE6B7522E27B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820400" y="4981531"/>
            <a:ext cx="1353315" cy="1237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00299 0.2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28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33333E-6 L -0.00455 0.3831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1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450843"/>
            <a:ext cx="9372600" cy="406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892552" y="1099918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1: Hoạt động nào KHÔNG thường xuyên diễn ra để chào mừng ngày Nhà giáo Việt Nam 20/11?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99312" y="43516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94512" y="3844596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7083552" cy="685800"/>
            <a:chOff x="2133600" y="4038600"/>
            <a:chExt cx="708355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6211624" cy="543547"/>
              <a:chOff x="3005528" y="4191000"/>
              <a:chExt cx="6211624" cy="543547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1326"/>
                <a:ext cx="6211624" cy="52322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Vẽ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tường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7143536" cy="685800"/>
            <a:chOff x="2133600" y="4953000"/>
            <a:chExt cx="7143536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9200"/>
              <a:ext cx="6271608" cy="531933"/>
              <a:chOff x="3005528" y="5029200"/>
              <a:chExt cx="6271608" cy="531933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94334"/>
                <a:ext cx="6271608" cy="466799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Trang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trí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lớp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học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0" y="5867400"/>
            <a:ext cx="7083552" cy="685800"/>
            <a:chOff x="2133600" y="5867400"/>
            <a:chExt cx="7083552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43600"/>
              <a:ext cx="6211624" cy="540678"/>
              <a:chOff x="3005528" y="5943600"/>
              <a:chExt cx="6211624" cy="54067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94476"/>
                <a:ext cx="6211624" cy="48980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093719" y="5943600"/>
                <a:ext cx="411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Hoạt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động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văn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nghệ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3990277"/>
            <a:ext cx="7371356" cy="685800"/>
            <a:chOff x="2133600" y="3200400"/>
            <a:chExt cx="7371357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25757"/>
              <a:ext cx="6501417" cy="571510"/>
              <a:chOff x="3003540" y="3251189"/>
              <a:chExt cx="6501417" cy="571510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299478"/>
                <a:ext cx="6213613" cy="52322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401BFA7-8379-6986-1020-E871855C9548}"/>
                  </a:ext>
                </a:extLst>
              </p:cNvPr>
              <p:cNvSpPr txBox="1"/>
              <p:nvPr/>
            </p:nvSpPr>
            <p:spPr>
              <a:xfrm>
                <a:off x="3233348" y="3251189"/>
                <a:ext cx="62716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Thiết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kế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phục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hóa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trang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971800" y="12954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2: Hành động nào sau đây góp phần giữ gìn vệ sinh trường học?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6394" y="437641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9400" y="3880159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10146794" y="2452567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906000" y="5648732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7620000" cy="685800"/>
            <a:chOff x="2133600" y="4038600"/>
            <a:chExt cx="7620000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6748072" cy="543548"/>
              <a:chOff x="3005528" y="4191000"/>
              <a:chExt cx="6748072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46876"/>
                <a:ext cx="6748072" cy="48767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Vứt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rác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bừa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133600" y="4953000"/>
            <a:ext cx="7620000" cy="685800"/>
            <a:chOff x="2133600" y="4953000"/>
            <a:chExt cx="7620000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3005528" y="4973703"/>
              <a:ext cx="6748072" cy="587430"/>
              <a:chOff x="3005528" y="4973703"/>
              <a:chExt cx="6748072" cy="587430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37913"/>
                <a:ext cx="6748072" cy="5232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36394" y="4973703"/>
                <a:ext cx="4343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Vẽ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viết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bậy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lên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tường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7620000" cy="685800"/>
            <a:chOff x="2133600" y="5867400"/>
            <a:chExt cx="7620000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6748072" cy="540678"/>
              <a:chOff x="3005528" y="5943600"/>
              <a:chExt cx="6748072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1058"/>
                <a:ext cx="6748072" cy="5232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Bẻ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cành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cây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33600" y="3191807"/>
            <a:ext cx="8633808" cy="694393"/>
            <a:chOff x="2133600" y="3191807"/>
            <a:chExt cx="8633808" cy="69439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098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03540" y="3191807"/>
              <a:ext cx="7763868" cy="605461"/>
              <a:chOff x="3003540" y="3217239"/>
              <a:chExt cx="7763868" cy="605461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225832"/>
                <a:ext cx="6750060" cy="5968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3217239"/>
                <a:ext cx="76432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Lau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bảng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quét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lớp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thường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xuyên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375ba1682899b9444c201750c3b90c1b.png">
            <a:extLst>
              <a:ext uri="{FF2B5EF4-FFF2-40B4-BE49-F238E27FC236}">
                <a16:creationId xmlns:a16="http://schemas.microsoft.com/office/drawing/2014/main" id="{6F1FA902-4873-2AB7-4E8B-51C0A01795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86EE8A5D-1EBE-6E07-7D71-E24A1B88B854}"/>
              </a:ext>
            </a:extLst>
          </p:cNvPr>
          <p:cNvSpPr txBox="1"/>
          <p:nvPr/>
        </p:nvSpPr>
        <p:spPr>
          <a:xfrm>
            <a:off x="2971800" y="12954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3: Trong các hành động sau, hành động nào gây nguy hiểm trong trường học?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1" name="Picture 14" descr="kim phut">
            <a:extLst>
              <a:ext uri="{FF2B5EF4-FFF2-40B4-BE49-F238E27FC236}">
                <a16:creationId xmlns:a16="http://schemas.microsoft.com/office/drawing/2014/main" id="{969B848B-47F2-C730-592F-5E7F67571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 descr="dongho1">
            <a:extLst>
              <a:ext uri="{FF2B5EF4-FFF2-40B4-BE49-F238E27FC236}">
                <a16:creationId xmlns:a16="http://schemas.microsoft.com/office/drawing/2014/main" id="{15E06B8D-7F67-17BE-CA08-26EEB391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864195"/>
            <a:ext cx="1752600" cy="1768573"/>
          </a:xfrm>
          <a:prstGeom prst="rect">
            <a:avLst/>
          </a:prstGeom>
          <a:noFill/>
        </p:spPr>
      </p:pic>
      <p:sp>
        <p:nvSpPr>
          <p:cNvPr id="93" name="Cloud 92">
            <a:extLst>
              <a:ext uri="{FF2B5EF4-FFF2-40B4-BE49-F238E27FC236}">
                <a16:creationId xmlns:a16="http://schemas.microsoft.com/office/drawing/2014/main" id="{374F5DB3-C9B6-A9C4-5B93-B7893E081BD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94" name="Picture 93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702EEB1-BD86-BAD7-FFE4-510C3EAA3B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91B2FDAC-BBCA-9DAB-6CAE-124A3A12595F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44C5B-F3DA-150D-E30F-A60B1CB73C4E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918BFA1-8E5C-EC72-49D9-C43CB73FA918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EB043B2-42DC-DE93-67D9-AF04E3D3CC71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71F5E52-528A-5FB5-9438-8A2A323BFEEB}"/>
                </a:ext>
              </a:extLst>
            </p:cNvPr>
            <p:cNvGrpSpPr/>
            <p:nvPr/>
          </p:nvGrpSpPr>
          <p:grpSpPr>
            <a:xfrm>
              <a:off x="3005528" y="4104652"/>
              <a:ext cx="3625860" cy="543548"/>
              <a:chOff x="3005528" y="4191000"/>
              <a:chExt cx="3625860" cy="543548"/>
            </a:xfrm>
          </p:grpSpPr>
          <p:pic>
            <p:nvPicPr>
              <p:cNvPr id="98" name="Picture 9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E63E378-4A0F-3303-EAB7-E82883517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4EEF857-9240-233B-F54E-04A8C7E670C3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bài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F40AF0C-7419-4126-944D-3BFC57833B6F}"/>
              </a:ext>
            </a:extLst>
          </p:cNvPr>
          <p:cNvGrpSpPr/>
          <p:nvPr/>
        </p:nvGrpSpPr>
        <p:grpSpPr>
          <a:xfrm>
            <a:off x="2133600" y="3155934"/>
            <a:ext cx="4497788" cy="685800"/>
            <a:chOff x="2133600" y="4953000"/>
            <a:chExt cx="4497788" cy="6858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2CBEC48-AA54-05BC-90B9-D4935A19405C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F03F281-6A70-F11B-55D9-E100395F7A95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F45E22B-976C-8C05-93BE-B83EB9FEA8DA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A2A9B38-8B05-05C5-BE8E-ECDE11FF7EEF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105" name="Picture 10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DEFCF56-8BB3-F451-952F-4F7E17517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759AC32-7037-A3CD-6EF2-A370D67DF721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sách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0DDAFFE-41ED-494C-58F6-F1EC7DB48398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38E0D3C-FA70-3242-5D2F-3A582062DA58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9887A2C-1D57-5F60-EB47-55258492637F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3B9DA7A-7427-16FC-113C-76ED6AC68975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E6451CE-1EFD-D203-947C-340AAFC88B6F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112" name="Picture 11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446E123-BFF0-92FB-C345-F22121ABA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8B9E439-4D28-1EC2-5BEE-AE0D29961D6D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Quét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lớp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3A21409-7102-EECF-DEAC-4809FB7D9667}"/>
              </a:ext>
            </a:extLst>
          </p:cNvPr>
          <p:cNvGrpSpPr/>
          <p:nvPr/>
        </p:nvGrpSpPr>
        <p:grpSpPr>
          <a:xfrm>
            <a:off x="2133600" y="4953000"/>
            <a:ext cx="4495800" cy="685800"/>
            <a:chOff x="2133600" y="3200400"/>
            <a:chExt cx="4495800" cy="68580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984E6C1-2316-E8C7-D624-9C2A6530F6D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9BE43BC-03B5-3758-E65C-04C028994629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DF230C0-52DB-1F95-1BC8-E1223C36D3C1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DEEF32D9-1BCD-B128-B63F-E975308597CF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46778"/>
              <a:chOff x="3003540" y="3302032"/>
              <a:chExt cx="3625860" cy="546778"/>
            </a:xfrm>
          </p:grpSpPr>
          <p:pic>
            <p:nvPicPr>
              <p:cNvPr id="119" name="Picture 11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EF767D1-AF37-DE9B-DE32-6F7C42E32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47773AC3-7039-A574-E460-9414CAF530AF}"/>
                  </a:ext>
                </a:extLst>
              </p:cNvPr>
              <p:cNvSpPr txBox="1"/>
              <p:nvPr/>
            </p:nvSpPr>
            <p:spPr>
              <a:xfrm>
                <a:off x="3253392" y="332559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Trèo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cây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2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744513-D51D-5AE0-C806-84DC977F7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24" name="Picture 123" descr="Logo, company name&#10;&#10;Description automatically generated">
            <a:extLst>
              <a:ext uri="{FF2B5EF4-FFF2-40B4-BE49-F238E27FC236}">
                <a16:creationId xmlns:a16="http://schemas.microsoft.com/office/drawing/2014/main" id="{273E18F9-F448-B1FB-A729-93ABB17E07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  <p:bldLst>
      <p:bldP spid="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375ba1682899b9444c201750c3b90c1b.png">
            <a:extLst>
              <a:ext uri="{FF2B5EF4-FFF2-40B4-BE49-F238E27FC236}">
                <a16:creationId xmlns:a16="http://schemas.microsoft.com/office/drawing/2014/main" id="{10A0105E-95E2-FA70-0D07-A82793CDFD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202FBFB-92DE-D548-79B1-AE6E741CDF0C}"/>
              </a:ext>
            </a:extLst>
          </p:cNvPr>
          <p:cNvSpPr txBox="1"/>
          <p:nvPr/>
        </p:nvSpPr>
        <p:spPr>
          <a:xfrm>
            <a:off x="2971800" y="12954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4: Trong các hoạt động sau, hoạt động nào cần lưu ý để tránh bị thương khi tham gia?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7" name="Picture 14" descr="kim phut">
            <a:extLst>
              <a:ext uri="{FF2B5EF4-FFF2-40B4-BE49-F238E27FC236}">
                <a16:creationId xmlns:a16="http://schemas.microsoft.com/office/drawing/2014/main" id="{BEFE66ED-8358-A3A2-1004-724DA908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5703" y="3247757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59" descr="sao.png">
            <a:hlinkClick r:id="rId8" action="ppaction://hlinksldjump"/>
            <a:extLst>
              <a:ext uri="{FF2B5EF4-FFF2-40B4-BE49-F238E27FC236}">
                <a16:creationId xmlns:a16="http://schemas.microsoft.com/office/drawing/2014/main" id="{FAE40B0C-A656-35C6-C63D-099D1127F3C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96689" y="324954"/>
            <a:ext cx="1353315" cy="123749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BEC0328-7F87-D295-50FB-E9BE1422E426}"/>
              </a:ext>
            </a:extLst>
          </p:cNvPr>
          <p:cNvGrpSpPr/>
          <p:nvPr/>
        </p:nvGrpSpPr>
        <p:grpSpPr>
          <a:xfrm>
            <a:off x="2133600" y="4038600"/>
            <a:ext cx="8968392" cy="685800"/>
            <a:chOff x="2133600" y="4038600"/>
            <a:chExt cx="8968392" cy="6858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1776552-2004-B1CB-4503-88F6D03DE29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0140422-C57B-4648-D173-DD8A7FE1839F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5EC2545-FCD9-8D4C-CDF5-387C17C05E9B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FA00E4E-DD12-D1C8-9DD2-82AC02C3E253}"/>
                </a:ext>
              </a:extLst>
            </p:cNvPr>
            <p:cNvGrpSpPr/>
            <p:nvPr/>
          </p:nvGrpSpPr>
          <p:grpSpPr>
            <a:xfrm>
              <a:off x="3005528" y="4038600"/>
              <a:ext cx="8096464" cy="609600"/>
              <a:chOff x="3005528" y="4124948"/>
              <a:chExt cx="8096464" cy="609600"/>
            </a:xfrm>
          </p:grpSpPr>
          <p:pic>
            <p:nvPicPr>
              <p:cNvPr id="64" name="Picture 63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BC12FA80-D444-3244-F154-85DC7CDC2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124948"/>
                <a:ext cx="8096464" cy="6096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1AD6D4E-BAE5-4290-6B32-14B50554546C}"/>
                  </a:ext>
                </a:extLst>
              </p:cNvPr>
              <p:cNvSpPr txBox="1"/>
              <p:nvPr/>
            </p:nvSpPr>
            <p:spPr>
              <a:xfrm>
                <a:off x="3215640" y="4142120"/>
                <a:ext cx="4953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sách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trên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thư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viện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1F91410-62DD-158A-1122-B6C6002D9992}"/>
              </a:ext>
            </a:extLst>
          </p:cNvPr>
          <p:cNvGrpSpPr/>
          <p:nvPr/>
        </p:nvGrpSpPr>
        <p:grpSpPr>
          <a:xfrm>
            <a:off x="2133600" y="4953000"/>
            <a:ext cx="8968392" cy="685800"/>
            <a:chOff x="2133600" y="4953000"/>
            <a:chExt cx="8968392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BFDEA91-48B4-4814-4CCE-B824EF2F7297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D10900C-7EE9-875F-8789-44DE81CA9D4A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75B26F8-C642-F666-FB99-C6051B0C015E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B6172BB-AC05-7FA0-C203-11B0EB42EB65}"/>
                </a:ext>
              </a:extLst>
            </p:cNvPr>
            <p:cNvGrpSpPr/>
            <p:nvPr/>
          </p:nvGrpSpPr>
          <p:grpSpPr>
            <a:xfrm>
              <a:off x="3005528" y="4970171"/>
              <a:ext cx="8096464" cy="590961"/>
              <a:chOff x="3005528" y="4970171"/>
              <a:chExt cx="8096464" cy="590961"/>
            </a:xfrm>
          </p:grpSpPr>
          <p:pic>
            <p:nvPicPr>
              <p:cNvPr id="71" name="Picture 70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23232ADE-7A3C-1FB0-060B-704739F96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970171"/>
                <a:ext cx="8096464" cy="59096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D60499-BE2A-E9A1-F324-0A3B63E5E197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Thảo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luận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nhóm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0A27692-5111-462A-26B3-0B8043AD996A}"/>
              </a:ext>
            </a:extLst>
          </p:cNvPr>
          <p:cNvGrpSpPr/>
          <p:nvPr/>
        </p:nvGrpSpPr>
        <p:grpSpPr>
          <a:xfrm>
            <a:off x="2133600" y="5867400"/>
            <a:ext cx="8968392" cy="685800"/>
            <a:chOff x="2133600" y="5867400"/>
            <a:chExt cx="8968392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80DA98F-2858-71F5-9270-39EC36EDEA19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DCC6FB0-8357-B2CF-453D-06BA17919CC7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95ED750-007D-4DD1-3CD8-C9F119CB30A6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EF91B8F-0061-FF06-17A7-5060EC095CCD}"/>
                </a:ext>
              </a:extLst>
            </p:cNvPr>
            <p:cNvGrpSpPr/>
            <p:nvPr/>
          </p:nvGrpSpPr>
          <p:grpSpPr>
            <a:xfrm>
              <a:off x="3005528" y="5943600"/>
              <a:ext cx="8096464" cy="540678"/>
              <a:chOff x="3005528" y="5943600"/>
              <a:chExt cx="8096464" cy="540678"/>
            </a:xfrm>
          </p:grpSpPr>
          <p:pic>
            <p:nvPicPr>
              <p:cNvPr id="78" name="Picture 77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402E6644-8C00-0404-CB2F-AA9FC0690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43600"/>
                <a:ext cx="8096464" cy="54067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F9F08-DC83-BA07-7580-648D6978D62C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Vẽ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9E7199C-EB10-B60C-E687-23EE39F221AF}"/>
              </a:ext>
            </a:extLst>
          </p:cNvPr>
          <p:cNvGrpSpPr/>
          <p:nvPr/>
        </p:nvGrpSpPr>
        <p:grpSpPr>
          <a:xfrm>
            <a:off x="2133600" y="3200400"/>
            <a:ext cx="9829800" cy="685800"/>
            <a:chOff x="2133600" y="3200400"/>
            <a:chExt cx="9829800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68F9702-B747-835C-A4BF-31674547E57E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F5C4FA7-B91B-3292-D015-10E174E240D7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1C808FC-CDBF-428C-5357-F5E67A84D41F}"/>
                  </a:ext>
                </a:extLst>
              </p:cNvPr>
              <p:cNvSpPr txBox="1"/>
              <p:nvPr/>
            </p:nvSpPr>
            <p:spPr>
              <a:xfrm>
                <a:off x="22098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49D26C9-E143-AF8A-7945-290E311ABDBA}"/>
                </a:ext>
              </a:extLst>
            </p:cNvPr>
            <p:cNvGrpSpPr/>
            <p:nvPr/>
          </p:nvGrpSpPr>
          <p:grpSpPr>
            <a:xfrm>
              <a:off x="3003540" y="3209282"/>
              <a:ext cx="8959860" cy="587986"/>
              <a:chOff x="3003540" y="3234714"/>
              <a:chExt cx="8959860" cy="587986"/>
            </a:xfrm>
          </p:grpSpPr>
          <p:pic>
            <p:nvPicPr>
              <p:cNvPr id="85" name="Picture 8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84ACF1F0-23D3-E29C-96BB-A78F19B29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299480"/>
                <a:ext cx="8099312" cy="5232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BEBFF35-664F-425C-F8F0-20704DFC1387}"/>
                  </a:ext>
                </a:extLst>
              </p:cNvPr>
              <p:cNvSpPr txBox="1"/>
              <p:nvPr/>
            </p:nvSpPr>
            <p:spPr>
              <a:xfrm>
                <a:off x="3253392" y="3234714"/>
                <a:ext cx="87100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Tham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các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trò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chơi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,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hoạt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động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thao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8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801E1C-CF5C-53CD-A275-5DFC25490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0" name="Picture 89" descr="Logo, company name&#10;&#10;Description automatically generated">
            <a:extLst>
              <a:ext uri="{FF2B5EF4-FFF2-40B4-BE49-F238E27FC236}">
                <a16:creationId xmlns:a16="http://schemas.microsoft.com/office/drawing/2014/main" id="{4662BA7A-73A4-AD26-BF4C-BEE15A72D27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2" name="Picture 1" descr="dongho1">
            <a:extLst>
              <a:ext uri="{FF2B5EF4-FFF2-40B4-BE49-F238E27FC236}">
                <a16:creationId xmlns:a16="http://schemas.microsoft.com/office/drawing/2014/main" id="{3566A46F-7919-6C04-784C-3C8B2F78E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9163" y="2811017"/>
            <a:ext cx="1752600" cy="1768573"/>
          </a:xfrm>
          <a:prstGeom prst="rect">
            <a:avLst/>
          </a:prstGeom>
          <a:noFill/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892B265B-474A-B43C-7842-DE4AC23E615F}"/>
              </a:ext>
            </a:extLst>
          </p:cNvPr>
          <p:cNvSpPr/>
          <p:nvPr/>
        </p:nvSpPr>
        <p:spPr>
          <a:xfrm>
            <a:off x="141996" y="1529752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50892C-73BC-72DD-2ECE-357B338B11A0}"/>
              </a:ext>
            </a:extLst>
          </p:cNvPr>
          <p:cNvSpPr txBox="1"/>
          <p:nvPr/>
        </p:nvSpPr>
        <p:spPr>
          <a:xfrm>
            <a:off x="3080535" y="1037690"/>
            <a:ext cx="6030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+mn-lt"/>
              </a:rPr>
              <a:t>HƯỚNG DẪN VỀ NHÀ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92EB76-2E8A-3244-8EBD-B0BD9E04E9CA}"/>
              </a:ext>
            </a:extLst>
          </p:cNvPr>
          <p:cNvSpPr/>
          <p:nvPr/>
        </p:nvSpPr>
        <p:spPr>
          <a:xfrm>
            <a:off x="6465869" y="2537716"/>
            <a:ext cx="3921303" cy="212675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</a:rPr>
              <a:t>Chuẩn bị cho tiết tiếp theo: Ôn tập chủ đề Trường học (Tiết 2)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6FB0A8-A7D7-B191-C33F-BC387C191807}"/>
              </a:ext>
            </a:extLst>
          </p:cNvPr>
          <p:cNvSpPr/>
          <p:nvPr/>
        </p:nvSpPr>
        <p:spPr>
          <a:xfrm>
            <a:off x="1407558" y="2537716"/>
            <a:ext cx="3921303" cy="212675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Ôn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kiến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thức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học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trong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tiết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E81178B-1579-1046-F314-5D79BCF62D98}"/>
              </a:ext>
            </a:extLst>
          </p:cNvPr>
          <p:cNvSpPr/>
          <p:nvPr/>
        </p:nvSpPr>
        <p:spPr>
          <a:xfrm>
            <a:off x="3204681" y="2414426"/>
            <a:ext cx="248292" cy="246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2B54EC-1C0E-4FDC-EEB7-ADB2DEFD9622}"/>
              </a:ext>
            </a:extLst>
          </p:cNvPr>
          <p:cNvSpPr/>
          <p:nvPr/>
        </p:nvSpPr>
        <p:spPr>
          <a:xfrm>
            <a:off x="8302374" y="2411857"/>
            <a:ext cx="248292" cy="246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777</Words>
  <Application>Microsoft Office PowerPoint</Application>
  <PresentationFormat>Widescreen</PresentationFormat>
  <Paragraphs>103</Paragraphs>
  <Slides>19</Slides>
  <Notes>12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6</cp:revision>
  <dcterms:created xsi:type="dcterms:W3CDTF">2023-04-10T09:01:57Z</dcterms:created>
  <dcterms:modified xsi:type="dcterms:W3CDTF">2023-08-15T09:42:34Z</dcterms:modified>
</cp:coreProperties>
</file>