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70" r:id="rId7"/>
    <p:sldId id="271" r:id="rId8"/>
    <p:sldId id="272" r:id="rId9"/>
    <p:sldId id="273" r:id="rId10"/>
    <p:sldId id="261" r:id="rId11"/>
    <p:sldId id="262" r:id="rId12"/>
    <p:sldId id="269" r:id="rId13"/>
    <p:sldId id="309" r:id="rId14"/>
    <p:sldId id="310" r:id="rId15"/>
    <p:sldId id="311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37074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95497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88952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07083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775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603190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05928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936682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75665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73981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75555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6621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29847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52768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9106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3762153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12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12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oc10.vn/doc-sach/toan-3-tap-1/1/132/12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12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hyperlink" Target="https://hoc10.vn/doc-sach/toan-3-tap-1/1/132/12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487221" y="1881273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2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4: 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Mi-li-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mét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D98F053-EC27-6425-F83E-FAB0C2686A2F}"/>
              </a:ext>
            </a:extLst>
          </p:cNvPr>
          <p:cNvGrpSpPr/>
          <p:nvPr/>
        </p:nvGrpSpPr>
        <p:grpSpPr>
          <a:xfrm>
            <a:off x="4727728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182E76B-1C30-85F8-B3B4-36751E3C5B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4747287-81A2-0484-6995-A756252440C3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0">
            <a:extLst>
              <a:ext uri="{FF2B5EF4-FFF2-40B4-BE49-F238E27FC236}">
                <a16:creationId xmlns:a16="http://schemas.microsoft.com/office/drawing/2014/main" id="{5F1312F1-50DA-4B7B-AD5C-9438B4BBE1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6776" y="2453006"/>
            <a:ext cx="5827166" cy="3088498"/>
          </a:xfrm>
          <a:prstGeom prst="rect">
            <a:avLst/>
          </a:prstGeom>
        </p:spPr>
      </p:pic>
      <p:sp>
        <p:nvSpPr>
          <p:cNvPr id="3" name="Bong bóng Ý nghĩ: Hình đám mây 13">
            <a:extLst>
              <a:ext uri="{FF2B5EF4-FFF2-40B4-BE49-F238E27FC236}">
                <a16:creationId xmlns:a16="http://schemas.microsoft.com/office/drawing/2014/main" id="{432B1E7D-B969-4007-B7A0-1E86AB424372}"/>
              </a:ext>
            </a:extLst>
          </p:cNvPr>
          <p:cNvSpPr/>
          <p:nvPr/>
        </p:nvSpPr>
        <p:spPr>
          <a:xfrm>
            <a:off x="620696" y="1061156"/>
            <a:ext cx="5932503" cy="2133600"/>
          </a:xfrm>
          <a:prstGeom prst="cloudCallou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endParaRPr lang="en-US" sz="2800">
              <a:latin typeface="UTM Avo" panose="02040603050506020204" pitchFamily="18" charset="0"/>
            </a:endParaRPr>
          </a:p>
        </p:txBody>
      </p:sp>
      <p:sp>
        <p:nvSpPr>
          <p:cNvPr id="4" name="Chỗ dành sẵn cho Văn bản 2">
            <a:extLst>
              <a:ext uri="{FF2B5EF4-FFF2-40B4-BE49-F238E27FC236}">
                <a16:creationId xmlns:a16="http://schemas.microsoft.com/office/drawing/2014/main" id="{A025DDE9-EB9E-4F23-93C9-CAA2A31C3321}"/>
              </a:ext>
            </a:extLst>
          </p:cNvPr>
          <p:cNvSpPr txBox="1">
            <a:spLocks/>
          </p:cNvSpPr>
          <p:nvPr/>
        </p:nvSpPr>
        <p:spPr>
          <a:xfrm>
            <a:off x="1151467" y="1487311"/>
            <a:ext cx="4831644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150000"/>
              </a:lnSpc>
              <a:buFont typeface="Arial"/>
              <a:buNone/>
            </a:pPr>
            <a:r>
              <a:rPr lang="nl-NL" sz="2000" dirty="0">
                <a:solidFill>
                  <a:schemeClr val="bg1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Hãy đo độ dày quyển sách Toán với đơn vị đo xăng – ti – mét?</a:t>
            </a:r>
            <a:endParaRPr lang="en-US" sz="2000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7C64849-7A6A-2E35-7FCD-908EB7448AA7}"/>
              </a:ext>
            </a:extLst>
          </p:cNvPr>
          <p:cNvGrpSpPr/>
          <p:nvPr/>
        </p:nvGrpSpPr>
        <p:grpSpPr>
          <a:xfrm>
            <a:off x="4727728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B6ECDE0-5668-63F5-AE9B-9014AB2133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7E40FA0-C4D4-BC0A-DB2B-13DDC4E8726F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hlinkClick r:id="rId4"/>
            <a:extLst>
              <a:ext uri="{FF2B5EF4-FFF2-40B4-BE49-F238E27FC236}">
                <a16:creationId xmlns:a16="http://schemas.microsoft.com/office/drawing/2014/main" id="{90A43547-47C4-4BE5-B0F1-FA65582A9976}"/>
              </a:ext>
            </a:extLst>
          </p:cNvPr>
          <p:cNvSpPr txBox="1"/>
          <p:nvPr/>
        </p:nvSpPr>
        <p:spPr>
          <a:xfrm>
            <a:off x="561880" y="1038943"/>
            <a:ext cx="2361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800" b="1" dirty="0">
                <a:latin typeface="UTM Avo" panose="02040603050506020204" pitchFamily="18" charset="0"/>
              </a:rPr>
              <a:t>Khái niệm</a:t>
            </a:r>
          </a:p>
        </p:txBody>
      </p:sp>
      <p:sp>
        <p:nvSpPr>
          <p:cNvPr id="7" name="Bong bóng Ý nghĩ: Hình đám mây 5">
            <a:extLst>
              <a:ext uri="{FF2B5EF4-FFF2-40B4-BE49-F238E27FC236}">
                <a16:creationId xmlns:a16="http://schemas.microsoft.com/office/drawing/2014/main" id="{0C35C167-8340-4FCC-BD5A-2DDBBB2BBBA4}"/>
              </a:ext>
            </a:extLst>
          </p:cNvPr>
          <p:cNvSpPr/>
          <p:nvPr/>
        </p:nvSpPr>
        <p:spPr>
          <a:xfrm>
            <a:off x="228600" y="1902753"/>
            <a:ext cx="4495800" cy="1676400"/>
          </a:xfrm>
          <a:prstGeom prst="cloudCallou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800" dirty="0">
                <a:latin typeface="UTM Avo" panose="02040603050506020204" pitchFamily="18" charset="0"/>
              </a:rPr>
              <a:t>Mi-li-</a:t>
            </a:r>
            <a:r>
              <a:rPr lang="en-US" sz="2800" dirty="0" err="1">
                <a:latin typeface="UTM Avo" panose="02040603050506020204" pitchFamily="18" charset="0"/>
              </a:rPr>
              <a:t>mét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là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gì</a:t>
            </a:r>
            <a:r>
              <a:rPr lang="en-US" sz="2800" dirty="0"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8" name="Hộp Văn bản 6">
            <a:extLst>
              <a:ext uri="{FF2B5EF4-FFF2-40B4-BE49-F238E27FC236}">
                <a16:creationId xmlns:a16="http://schemas.microsoft.com/office/drawing/2014/main" id="{A3303630-EF67-4C0A-9622-91A1C3C30BB8}"/>
              </a:ext>
            </a:extLst>
          </p:cNvPr>
          <p:cNvSpPr txBox="1"/>
          <p:nvPr/>
        </p:nvSpPr>
        <p:spPr>
          <a:xfrm>
            <a:off x="5309586" y="2020136"/>
            <a:ext cx="64091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vi-VN" sz="28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nl-NL" sz="28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M</a:t>
            </a:r>
            <a:r>
              <a:rPr lang="nl-NL" sz="28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i-li-mét là một đơn vị đo </a:t>
            </a:r>
            <a:r>
              <a:rPr lang="nl-NL" sz="280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độ dài.</a:t>
            </a:r>
            <a:endParaRPr lang="en-US" sz="2800" dirty="0">
              <a:latin typeface="UTM Avo" panose="02040603050506020204" pitchFamily="18" charset="0"/>
            </a:endParaRPr>
          </a:p>
        </p:txBody>
      </p:sp>
      <p:sp>
        <p:nvSpPr>
          <p:cNvPr id="9" name="Hộp Văn bản 8">
            <a:extLst>
              <a:ext uri="{FF2B5EF4-FFF2-40B4-BE49-F238E27FC236}">
                <a16:creationId xmlns:a16="http://schemas.microsoft.com/office/drawing/2014/main" id="{9F531A37-C5FE-43A0-B1B7-755D2C5F5EE0}"/>
              </a:ext>
            </a:extLst>
          </p:cNvPr>
          <p:cNvSpPr txBox="1"/>
          <p:nvPr/>
        </p:nvSpPr>
        <p:spPr>
          <a:xfrm>
            <a:off x="5334000" y="2709909"/>
            <a:ext cx="31870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vi-VN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Viết</a:t>
            </a:r>
            <a:r>
              <a:rPr lang="en-US" sz="2800" dirty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tắt</a:t>
            </a:r>
            <a:r>
              <a:rPr lang="en-US" sz="2800" dirty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800" err="1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là</a:t>
            </a:r>
            <a:r>
              <a:rPr lang="en-US" sz="280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 mm.</a:t>
            </a:r>
            <a:endParaRPr lang="en-US" sz="2800" dirty="0">
              <a:solidFill>
                <a:schemeClr val="bg2">
                  <a:lumMod val="10000"/>
                </a:schemeClr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2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ỗ dành sẵn cho Văn bản 7">
            <a:extLst>
              <a:ext uri="{FF2B5EF4-FFF2-40B4-BE49-F238E27FC236}">
                <a16:creationId xmlns:a16="http://schemas.microsoft.com/office/drawing/2014/main" id="{005365DD-C214-4229-A00B-D0A7BFCE51A9}"/>
              </a:ext>
            </a:extLst>
          </p:cNvPr>
          <p:cNvSpPr txBox="1">
            <a:spLocks/>
          </p:cNvSpPr>
          <p:nvPr/>
        </p:nvSpPr>
        <p:spPr>
          <a:xfrm>
            <a:off x="361244" y="1741109"/>
            <a:ext cx="11300177" cy="1219200"/>
          </a:xfrm>
          <a:prstGeom prst="rect">
            <a:avLst/>
          </a:prstGeom>
        </p:spPr>
        <p:txBody>
          <a:bodyPr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Quan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sát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hình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ảnh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thước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thẳng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và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cho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biết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trên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thước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ngoài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vạch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chia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xăng-ti-mét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còn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có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vạch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nào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10" name="Hình chữ nhật: Góc Tròn 11">
            <a:extLst>
              <a:ext uri="{FF2B5EF4-FFF2-40B4-BE49-F238E27FC236}">
                <a16:creationId xmlns:a16="http://schemas.microsoft.com/office/drawing/2014/main" id="{A5DD5FAE-3705-46F1-B966-834B5A6DC237}"/>
              </a:ext>
            </a:extLst>
          </p:cNvPr>
          <p:cNvSpPr/>
          <p:nvPr/>
        </p:nvSpPr>
        <p:spPr>
          <a:xfrm>
            <a:off x="364065" y="801512"/>
            <a:ext cx="4399845" cy="891822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 err="1">
                <a:latin typeface="UTM Avo" panose="02040603050506020204" pitchFamily="18" charset="0"/>
              </a:rPr>
              <a:t>Hoạt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cặp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đôi</a:t>
            </a:r>
            <a:endParaRPr lang="en-US" sz="2800" b="1" dirty="0">
              <a:latin typeface="UTM Avo" panose="0204060305050602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B5F39E-CABC-7F18-CAF5-9874F53853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918" t="45487" r="15680" b="44771"/>
          <a:stretch/>
        </p:blipFill>
        <p:spPr>
          <a:xfrm>
            <a:off x="2651760" y="3307080"/>
            <a:ext cx="6456680" cy="111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64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807D972-FF65-4954-B7C6-93D41134300A}"/>
              </a:ext>
            </a:extLst>
          </p:cNvPr>
          <p:cNvSpPr/>
          <p:nvPr/>
        </p:nvSpPr>
        <p:spPr>
          <a:xfrm>
            <a:off x="2280356" y="2596444"/>
            <a:ext cx="2991555" cy="103857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ộp Văn bản 6">
            <a:extLst>
              <a:ext uri="{FF2B5EF4-FFF2-40B4-BE49-F238E27FC236}">
                <a16:creationId xmlns:a16="http://schemas.microsoft.com/office/drawing/2014/main" id="{5CF33B63-911F-443E-9ACD-28E9993268AA}"/>
              </a:ext>
            </a:extLst>
          </p:cNvPr>
          <p:cNvSpPr txBox="1"/>
          <p:nvPr/>
        </p:nvSpPr>
        <p:spPr>
          <a:xfrm>
            <a:off x="1885244" y="778933"/>
            <a:ext cx="8295075" cy="1465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nl-NL" sz="32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D</a:t>
            </a:r>
            <a:r>
              <a:rPr lang="nl-NL" sz="32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ùng bút chì di chuyển và cho biết 1 cm có bao nhiêu vạch mi-li-mét?</a:t>
            </a:r>
            <a:endParaRPr lang="en-US" sz="3200" dirty="0">
              <a:latin typeface="UTM Avo" panose="02040603050506020204" pitchFamily="18" charset="0"/>
            </a:endParaRPr>
          </a:p>
        </p:txBody>
      </p:sp>
      <p:sp>
        <p:nvSpPr>
          <p:cNvPr id="8" name="Hộp Văn bản 4">
            <a:extLst>
              <a:ext uri="{FF2B5EF4-FFF2-40B4-BE49-F238E27FC236}">
                <a16:creationId xmlns:a16="http://schemas.microsoft.com/office/drawing/2014/main" id="{6B4E6083-D8F6-4006-BC57-4A54AADFCF3B}"/>
              </a:ext>
            </a:extLst>
          </p:cNvPr>
          <p:cNvSpPr txBox="1"/>
          <p:nvPr/>
        </p:nvSpPr>
        <p:spPr>
          <a:xfrm>
            <a:off x="2480890" y="2805290"/>
            <a:ext cx="26180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Có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 charset="0"/>
              </a:rPr>
              <a:t> 10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vạch</a:t>
            </a:r>
            <a:endParaRPr lang="en-US" sz="3200" b="1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BEC18C0-8AAD-4873-A8FD-9A22F7A00F79}"/>
              </a:ext>
            </a:extLst>
          </p:cNvPr>
          <p:cNvSpPr/>
          <p:nvPr/>
        </p:nvSpPr>
        <p:spPr>
          <a:xfrm>
            <a:off x="6287911" y="2596444"/>
            <a:ext cx="3318933" cy="103857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Hộp Văn bản 4">
            <a:extLst>
              <a:ext uri="{FF2B5EF4-FFF2-40B4-BE49-F238E27FC236}">
                <a16:creationId xmlns:a16="http://schemas.microsoft.com/office/drawing/2014/main" id="{B01F6461-A336-45D0-A475-AB10105746DF}"/>
              </a:ext>
            </a:extLst>
          </p:cNvPr>
          <p:cNvSpPr txBox="1"/>
          <p:nvPr/>
        </p:nvSpPr>
        <p:spPr>
          <a:xfrm>
            <a:off x="6398134" y="2805290"/>
            <a:ext cx="31582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UTM Avo" panose="02040603050506020204" pitchFamily="18" charset="0"/>
              </a:rPr>
              <a:t>1 cm = 10 mm</a:t>
            </a:r>
          </a:p>
        </p:txBody>
      </p:sp>
    </p:spTree>
    <p:extLst>
      <p:ext uri="{BB962C8B-B14F-4D97-AF65-F5344CB8AC3E}">
        <p14:creationId xmlns:p14="http://schemas.microsoft.com/office/powerpoint/2010/main" val="1621650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ong bóng Lời nói: Hình bầu dục 5">
            <a:extLst>
              <a:ext uri="{FF2B5EF4-FFF2-40B4-BE49-F238E27FC236}">
                <a16:creationId xmlns:a16="http://schemas.microsoft.com/office/drawing/2014/main" id="{F808F3C4-9022-4981-A8BC-210CB2BE876D}"/>
              </a:ext>
            </a:extLst>
          </p:cNvPr>
          <p:cNvSpPr/>
          <p:nvPr/>
        </p:nvSpPr>
        <p:spPr>
          <a:xfrm>
            <a:off x="474132" y="1309509"/>
            <a:ext cx="4199468" cy="2652891"/>
          </a:xfrm>
          <a:prstGeom prst="wedgeEllipseCallou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nl-NL" sz="1800" b="1" dirty="0">
                <a:latin typeface="UTM Avo" panose="02040603050506020204" pitchFamily="18" charset="0"/>
              </a:rPr>
              <a:t>Suy nghĩ, chia sẻ với bạn một số đồ vật trong thực tế có độ dày hoặc độ dài 1 mm?</a:t>
            </a:r>
            <a:endParaRPr lang="en-US" sz="1800" b="1" dirty="0">
              <a:latin typeface="UTM Avo" panose="02040603050506020204" pitchFamily="18" charset="0"/>
            </a:endParaRPr>
          </a:p>
        </p:txBody>
      </p:sp>
      <p:sp>
        <p:nvSpPr>
          <p:cNvPr id="10" name="Hộp Văn bản 7">
            <a:extLst>
              <a:ext uri="{FF2B5EF4-FFF2-40B4-BE49-F238E27FC236}">
                <a16:creationId xmlns:a16="http://schemas.microsoft.com/office/drawing/2014/main" id="{71B98BC0-6773-4AE0-8CF8-67713BF3108A}"/>
              </a:ext>
            </a:extLst>
          </p:cNvPr>
          <p:cNvSpPr txBox="1"/>
          <p:nvPr/>
        </p:nvSpPr>
        <p:spPr>
          <a:xfrm>
            <a:off x="5105401" y="1654130"/>
            <a:ext cx="7615957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nl-NL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Độ dày của một đồng xu khoảng 1</a:t>
            </a:r>
            <a:r>
              <a:rPr lang="vi-VN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mm.</a:t>
            </a:r>
            <a:endParaRPr lang="en-US" sz="2000" dirty="0"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nl-NL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Độ dày thẻ ngân hàng của mẹ khoảng 1</a:t>
            </a:r>
            <a:r>
              <a:rPr lang="vi-VN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mm.</a:t>
            </a:r>
            <a:endParaRPr lang="en-US" sz="2000" dirty="0"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nl-NL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tờ giấy dày khoảng 1</a:t>
            </a:r>
            <a:r>
              <a:rPr lang="vi-VN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0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mm.</a:t>
            </a:r>
            <a:endParaRPr lang="en-US" sz="2000" dirty="0"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2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41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D429B9F-A3AD-77DA-1430-A5D80C1EAF83}"/>
              </a:ext>
            </a:extLst>
          </p:cNvPr>
          <p:cNvGrpSpPr/>
          <p:nvPr/>
        </p:nvGrpSpPr>
        <p:grpSpPr>
          <a:xfrm>
            <a:off x="4727728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569E4B1-E9ED-6C25-A7FB-777E5AF3EF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F0A89EB-7D16-8448-2E81-9676413FF4B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FF42CD41-554A-4395-AF7C-57D35F2354FF}"/>
              </a:ext>
            </a:extLst>
          </p:cNvPr>
          <p:cNvSpPr/>
          <p:nvPr/>
        </p:nvSpPr>
        <p:spPr>
          <a:xfrm>
            <a:off x="526010" y="883900"/>
            <a:ext cx="2138167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latin typeface="UTM Avo" panose="02040603050506020204" pitchFamily="18" charset="0"/>
              </a:rPr>
              <a:t>Bài tập 1</a:t>
            </a:r>
            <a:endParaRPr lang="en-US" sz="2800" b="1" dirty="0">
              <a:latin typeface="UTM Avo" panose="02040603050506020204" pitchFamily="18" charset="0"/>
            </a:endParaRPr>
          </a:p>
        </p:txBody>
      </p:sp>
      <p:sp>
        <p:nvSpPr>
          <p:cNvPr id="3" name="Hộp Văn bản 34">
            <a:extLst>
              <a:ext uri="{FF2B5EF4-FFF2-40B4-BE49-F238E27FC236}">
                <a16:creationId xmlns:a16="http://schemas.microsoft.com/office/drawing/2014/main" id="{B6C298F0-FB18-432C-98E5-C46E90B468EF}"/>
              </a:ext>
            </a:extLst>
          </p:cNvPr>
          <p:cNvSpPr txBox="1"/>
          <p:nvPr/>
        </p:nvSpPr>
        <p:spPr>
          <a:xfrm>
            <a:off x="2385324" y="3599604"/>
            <a:ext cx="15231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23 mm</a:t>
            </a:r>
          </a:p>
        </p:txBody>
      </p:sp>
      <p:sp>
        <p:nvSpPr>
          <p:cNvPr id="4" name="Hộp Văn bản 35">
            <a:extLst>
              <a:ext uri="{FF2B5EF4-FFF2-40B4-BE49-F238E27FC236}">
                <a16:creationId xmlns:a16="http://schemas.microsoft.com/office/drawing/2014/main" id="{030B174C-93FF-49C7-999C-025633722DE5}"/>
              </a:ext>
            </a:extLst>
          </p:cNvPr>
          <p:cNvSpPr txBox="1"/>
          <p:nvPr/>
        </p:nvSpPr>
        <p:spPr>
          <a:xfrm>
            <a:off x="7851421" y="3613236"/>
            <a:ext cx="15231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32 mm</a:t>
            </a:r>
          </a:p>
        </p:txBody>
      </p:sp>
      <p:sp>
        <p:nvSpPr>
          <p:cNvPr id="5" name="Mũi tên: Phải 36">
            <a:extLst>
              <a:ext uri="{FF2B5EF4-FFF2-40B4-BE49-F238E27FC236}">
                <a16:creationId xmlns:a16="http://schemas.microsoft.com/office/drawing/2014/main" id="{7FD58168-87A2-4924-8CAE-F23289902498}"/>
              </a:ext>
            </a:extLst>
          </p:cNvPr>
          <p:cNvSpPr/>
          <p:nvPr/>
        </p:nvSpPr>
        <p:spPr>
          <a:xfrm>
            <a:off x="805914" y="4352657"/>
            <a:ext cx="1710266" cy="936976"/>
          </a:xfrm>
          <a:prstGeom prst="rightArrow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UTM Avo" panose="02040603050506020204" pitchFamily="18" charset="0"/>
              </a:rPr>
              <a:t>So </a:t>
            </a:r>
            <a:r>
              <a:rPr lang="en-US" sz="2000" b="1" dirty="0" err="1">
                <a:latin typeface="UTM Avo" panose="02040603050506020204" pitchFamily="18" charset="0"/>
              </a:rPr>
              <a:t>sánh</a:t>
            </a:r>
            <a:endParaRPr lang="en-US" sz="2000" b="1" dirty="0">
              <a:latin typeface="UTM Avo" panose="02040603050506020204" pitchFamily="18" charset="0"/>
            </a:endParaRPr>
          </a:p>
        </p:txBody>
      </p:sp>
      <p:sp>
        <p:nvSpPr>
          <p:cNvPr id="6" name="Hộp Văn bản 37">
            <a:extLst>
              <a:ext uri="{FF2B5EF4-FFF2-40B4-BE49-F238E27FC236}">
                <a16:creationId xmlns:a16="http://schemas.microsoft.com/office/drawing/2014/main" id="{4ADD5C1D-60DF-4C33-A472-6208EACEA9B1}"/>
              </a:ext>
            </a:extLst>
          </p:cNvPr>
          <p:cNvSpPr txBox="1"/>
          <p:nvPr/>
        </p:nvSpPr>
        <p:spPr>
          <a:xfrm>
            <a:off x="2681115" y="4550625"/>
            <a:ext cx="52437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Dây</a:t>
            </a:r>
            <a:r>
              <a:rPr lang="en-US" sz="2800" b="1" dirty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 cam </a:t>
            </a:r>
            <a:r>
              <a:rPr lang="en-US" sz="2800" b="1" dirty="0" err="1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dài</a:t>
            </a:r>
            <a:r>
              <a:rPr lang="en-US" sz="2800" b="1" dirty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hơn</a:t>
            </a:r>
            <a:r>
              <a:rPr lang="en-US" sz="2800" b="1" dirty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dây</a:t>
            </a:r>
            <a:r>
              <a:rPr lang="en-US" sz="2800" b="1" dirty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xanh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7" name="Hộp Văn bản 19">
            <a:extLst>
              <a:ext uri="{FF2B5EF4-FFF2-40B4-BE49-F238E27FC236}">
                <a16:creationId xmlns:a16="http://schemas.microsoft.com/office/drawing/2014/main" id="{3DE9624D-8EAC-46D7-BB8A-CDD751BDD2A6}"/>
              </a:ext>
            </a:extLst>
          </p:cNvPr>
          <p:cNvSpPr txBox="1"/>
          <p:nvPr/>
        </p:nvSpPr>
        <p:spPr>
          <a:xfrm>
            <a:off x="2750890" y="925537"/>
            <a:ext cx="9350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UTM Avo" panose="02040603050506020204" pitchFamily="18" charset="0"/>
              </a:rPr>
              <a:t>Quan </a:t>
            </a:r>
            <a:r>
              <a:rPr lang="en-US" sz="2800" b="1" dirty="0" err="1">
                <a:latin typeface="UTM Avo" panose="02040603050506020204" pitchFamily="18" charset="0"/>
              </a:rPr>
              <a:t>sát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hình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ảnh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và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cho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biết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độ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dài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mỗi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dây</a:t>
            </a:r>
            <a:r>
              <a:rPr lang="en-US" sz="2800" b="1" dirty="0">
                <a:latin typeface="UTM Avo" panose="02040603050506020204" pitchFamily="18" charset="0"/>
              </a:rPr>
              <a:t>? </a:t>
            </a:r>
          </a:p>
        </p:txBody>
      </p:sp>
      <p:pic>
        <p:nvPicPr>
          <p:cNvPr id="8" name="Hình ảnh 20">
            <a:extLst>
              <a:ext uri="{FF2B5EF4-FFF2-40B4-BE49-F238E27FC236}">
                <a16:creationId xmlns:a16="http://schemas.microsoft.com/office/drawing/2014/main" id="{397F53A7-E188-4664-BF50-1DE9D81492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4488" y="1842891"/>
            <a:ext cx="3486150" cy="1512472"/>
          </a:xfrm>
          <a:prstGeom prst="rect">
            <a:avLst/>
          </a:prstGeom>
        </p:spPr>
      </p:pic>
      <p:pic>
        <p:nvPicPr>
          <p:cNvPr id="9" name="Hình ảnh 22">
            <a:extLst>
              <a:ext uri="{FF2B5EF4-FFF2-40B4-BE49-F238E27FC236}">
                <a16:creationId xmlns:a16="http://schemas.microsoft.com/office/drawing/2014/main" id="{CCD403BB-AC0F-43E6-9F08-17DC02049A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6253" y="1832825"/>
            <a:ext cx="4267200" cy="15115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E197741-746C-42B8-A510-FEA0520DB8CF}"/>
              </a:ext>
            </a:extLst>
          </p:cNvPr>
          <p:cNvSpPr/>
          <p:nvPr/>
        </p:nvSpPr>
        <p:spPr>
          <a:xfrm>
            <a:off x="1887710" y="2898721"/>
            <a:ext cx="8205564" cy="735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vi-VN" sz="32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Hôm nay, em biết thêm được điều gì?</a:t>
            </a:r>
            <a:endParaRPr kumimoji="0" lang="vi-VN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7596;p55">
            <a:extLst>
              <a:ext uri="{FF2B5EF4-FFF2-40B4-BE49-F238E27FC236}">
                <a16:creationId xmlns:a16="http://schemas.microsoft.com/office/drawing/2014/main" id="{96948CBD-F61C-411E-A754-23274D63BB4E}"/>
              </a:ext>
            </a:extLst>
          </p:cNvPr>
          <p:cNvSpPr txBox="1">
            <a:spLocks/>
          </p:cNvSpPr>
          <p:nvPr/>
        </p:nvSpPr>
        <p:spPr>
          <a:xfrm>
            <a:off x="2276477" y="1679105"/>
            <a:ext cx="704109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HƯỚNG DẪN VỀ NHÀ</a:t>
            </a:r>
          </a:p>
        </p:txBody>
      </p:sp>
      <p:pic>
        <p:nvPicPr>
          <p:cNvPr id="14" name="Đồ họa 3" descr="Architecture with solid fill">
            <a:extLst>
              <a:ext uri="{FF2B5EF4-FFF2-40B4-BE49-F238E27FC236}">
                <a16:creationId xmlns:a16="http://schemas.microsoft.com/office/drawing/2014/main" id="{A625183C-51F1-47C3-9640-94B41696C5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70867" y="2693853"/>
            <a:ext cx="1143000" cy="1143000"/>
          </a:xfrm>
          <a:prstGeom prst="rect">
            <a:avLst/>
          </a:prstGeom>
        </p:spPr>
      </p:pic>
      <p:pic>
        <p:nvPicPr>
          <p:cNvPr id="15" name="Đồ họa 5" descr="Desk with solid fill">
            <a:extLst>
              <a:ext uri="{FF2B5EF4-FFF2-40B4-BE49-F238E27FC236}">
                <a16:creationId xmlns:a16="http://schemas.microsoft.com/office/drawing/2014/main" id="{3CA271D3-2310-412E-B105-FA12A1F452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20556" y="2567558"/>
            <a:ext cx="1295400" cy="1295400"/>
          </a:xfrm>
          <a:prstGeom prst="rect">
            <a:avLst/>
          </a:prstGeom>
        </p:spPr>
      </p:pic>
      <p:sp>
        <p:nvSpPr>
          <p:cNvPr id="17" name="Hộp Văn bản 8">
            <a:extLst>
              <a:ext uri="{FF2B5EF4-FFF2-40B4-BE49-F238E27FC236}">
                <a16:creationId xmlns:a16="http://schemas.microsoft.com/office/drawing/2014/main" id="{F9077829-69F2-4665-ADC8-F7B27A31A46E}"/>
              </a:ext>
            </a:extLst>
          </p:cNvPr>
          <p:cNvSpPr txBox="1"/>
          <p:nvPr/>
        </p:nvSpPr>
        <p:spPr>
          <a:xfrm>
            <a:off x="3454400" y="4066823"/>
            <a:ext cx="2065866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Ôn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lại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kiến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thức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đã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học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8" name="Hộp Văn bản 9">
            <a:extLst>
              <a:ext uri="{FF2B5EF4-FFF2-40B4-BE49-F238E27FC236}">
                <a16:creationId xmlns:a16="http://schemas.microsoft.com/office/drawing/2014/main" id="{E3FEDEFA-EDF0-44E8-98A9-6D3962C5A1D9}"/>
              </a:ext>
            </a:extLst>
          </p:cNvPr>
          <p:cNvSpPr txBox="1"/>
          <p:nvPr/>
        </p:nvSpPr>
        <p:spPr>
          <a:xfrm>
            <a:off x="5762977" y="4066822"/>
            <a:ext cx="2556933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Hoàn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thành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bài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trong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SBT</a:t>
            </a:r>
          </a:p>
        </p:txBody>
      </p:sp>
    </p:spTree>
    <p:extLst>
      <p:ext uri="{BB962C8B-B14F-4D97-AF65-F5344CB8AC3E}">
        <p14:creationId xmlns:p14="http://schemas.microsoft.com/office/powerpoint/2010/main" val="273844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263</Words>
  <Application>Microsoft Office PowerPoint</Application>
  <PresentationFormat>Widescreen</PresentationFormat>
  <Paragraphs>36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</cp:lastModifiedBy>
  <cp:revision>12</cp:revision>
  <dcterms:modified xsi:type="dcterms:W3CDTF">2023-08-29T08:51:53Z</dcterms:modified>
</cp:coreProperties>
</file>