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  <p:sldMasterId id="2147483672" r:id="rId3"/>
  </p:sldMasterIdLst>
  <p:notesMasterIdLst>
    <p:notesMasterId r:id="rId20"/>
  </p:notesMasterIdLst>
  <p:sldIdLst>
    <p:sldId id="256" r:id="rId4"/>
    <p:sldId id="257" r:id="rId5"/>
    <p:sldId id="270" r:id="rId6"/>
    <p:sldId id="271" r:id="rId7"/>
    <p:sldId id="272" r:id="rId8"/>
    <p:sldId id="273" r:id="rId9"/>
    <p:sldId id="261" r:id="rId10"/>
    <p:sldId id="262" r:id="rId11"/>
    <p:sldId id="274" r:id="rId12"/>
    <p:sldId id="263" r:id="rId13"/>
    <p:sldId id="264" r:id="rId14"/>
    <p:sldId id="275" r:id="rId15"/>
    <p:sldId id="310" r:id="rId16"/>
    <p:sldId id="309" r:id="rId17"/>
    <p:sldId id="267" r:id="rId18"/>
    <p:sldId id="311" r:id="rId19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10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bình</a:t>
            </a:r>
            <a:r>
              <a:rPr lang="en-US" baseline="0" dirty="0"/>
              <a:t> </a:t>
            </a:r>
            <a:r>
              <a:rPr lang="en-US" baseline="0" dirty="0" err="1"/>
              <a:t>cá</a:t>
            </a:r>
            <a:r>
              <a:rPr lang="en-US" baseline="0" dirty="0"/>
              <a:t> </a:t>
            </a:r>
            <a:r>
              <a:rPr lang="en-US" baseline="0" dirty="0" err="1"/>
              <a:t>bên</a:t>
            </a:r>
            <a:r>
              <a:rPr lang="en-US" baseline="0" dirty="0"/>
              <a:t> </a:t>
            </a:r>
            <a:r>
              <a:rPr lang="en-US" baseline="0" dirty="0" err="1"/>
              <a:t>dưới</a:t>
            </a:r>
            <a:r>
              <a:rPr lang="en-US" baseline="0" dirty="0"/>
              <a:t> con </a:t>
            </a:r>
            <a:r>
              <a:rPr lang="en-US" baseline="0" dirty="0" err="1"/>
              <a:t>cá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68DB8F-766E-4037-BF33-02F5815E27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25433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quay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nuôi</a:t>
            </a:r>
            <a:r>
              <a:rPr lang="en-US" baseline="0" dirty="0"/>
              <a:t> </a:t>
            </a:r>
            <a:r>
              <a:rPr lang="en-US" baseline="0" dirty="0" err="1"/>
              <a:t>cá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68DB8F-766E-4037-BF33-02F5815E27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83634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quay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nuôi</a:t>
            </a:r>
            <a:r>
              <a:rPr lang="en-US" baseline="0" dirty="0"/>
              <a:t> </a:t>
            </a:r>
            <a:r>
              <a:rPr lang="en-US" baseline="0" dirty="0" err="1"/>
              <a:t>cá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68DB8F-766E-4037-BF33-02F5815E27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60054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475582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754788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381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185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860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640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406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097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597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216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573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624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907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748930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9085664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7447628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6289465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543904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573818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7462292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8208023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0787213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4295352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88772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sv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45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0813062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hyperlink" Target="https://hoc10.vn/doc-sach/toan-3-tap-1/1/132/12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slide" Target="slide5.xml"/><Relationship Id="rId5" Type="http://schemas.openxmlformats.org/officeDocument/2006/relationships/image" Target="../media/image10.png"/><Relationship Id="rId4" Type="http://schemas.openxmlformats.org/officeDocument/2006/relationships/slide" Target="slide6.xml"/><Relationship Id="rId9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13.xml"/><Relationship Id="rId7" Type="http://schemas.openxmlformats.org/officeDocument/2006/relationships/slide" Target="slide4.xml"/><Relationship Id="rId12" Type="http://schemas.openxmlformats.org/officeDocument/2006/relationships/image" Target="../media/image7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3.png"/><Relationship Id="rId11" Type="http://schemas.openxmlformats.org/officeDocument/2006/relationships/image" Target="../media/image16.png"/><Relationship Id="rId5" Type="http://schemas.openxmlformats.org/officeDocument/2006/relationships/audio" Target="../media/audio1.wav"/><Relationship Id="rId15" Type="http://schemas.openxmlformats.org/officeDocument/2006/relationships/image" Target="../media/image19.png"/><Relationship Id="rId10" Type="http://schemas.openxmlformats.org/officeDocument/2006/relationships/image" Target="../media/image15.png"/><Relationship Id="rId4" Type="http://schemas.openxmlformats.org/officeDocument/2006/relationships/notesSlide" Target="../notesSlides/notesSlide4.xml"/><Relationship Id="rId9" Type="http://schemas.openxmlformats.org/officeDocument/2006/relationships/slide" Target="slide6.xml"/><Relationship Id="rId1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13.png"/><Relationship Id="rId12" Type="http://schemas.openxmlformats.org/officeDocument/2006/relationships/image" Target="../media/image7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6.png"/><Relationship Id="rId11" Type="http://schemas.openxmlformats.org/officeDocument/2006/relationships/image" Target="../media/image15.png"/><Relationship Id="rId5" Type="http://schemas.openxmlformats.org/officeDocument/2006/relationships/audio" Target="../media/audio1.wav"/><Relationship Id="rId15" Type="http://schemas.openxmlformats.org/officeDocument/2006/relationships/image" Target="../media/image19.png"/><Relationship Id="rId10" Type="http://schemas.openxmlformats.org/officeDocument/2006/relationships/slide" Target="slide6.xml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14.png"/><Relationship Id="rId1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hyperlink" Target="https://hoc10.vn/doc-sach/toan-3-tap-1/1/132/12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gif"/><Relationship Id="rId4" Type="http://schemas.openxmlformats.org/officeDocument/2006/relationships/hyperlink" Target="https://hoc10.vn/doc-sach/toan-3-tap-1/1/132/12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hyperlink" Target="https://hoc10.vn/doc-sach/toan-3-tap-1/1/132/12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hyperlink" Target="https://hoc10.vn/doc-sach/toan-3-tap-1/1/132/12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hyperlink" Target="https://hoc10.vn/doc-sach/toan-3-tap-1/1/132/12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hoc10.vn/doc-sach/toan-3-tap-1/1/132/12/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svg"/><Relationship Id="rId5" Type="http://schemas.openxmlformats.org/officeDocument/2006/relationships/image" Target="../media/image31.png"/><Relationship Id="rId4" Type="http://schemas.openxmlformats.org/officeDocument/2006/relationships/image" Target="../media/image30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8.png"/><Relationship Id="rId5" Type="http://schemas.openxmlformats.org/officeDocument/2006/relationships/hyperlink" Target="https://www.facebook.com/groups/hoc10donghanhcunggiaovientieuhoc" TargetMode="External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510944" y="0"/>
            <a:ext cx="268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TOÁN 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49AAE4-AAE8-4F14-B963-C4BD00694A92}"/>
              </a:ext>
            </a:extLst>
          </p:cNvPr>
          <p:cNvSpPr/>
          <p:nvPr/>
        </p:nvSpPr>
        <p:spPr>
          <a:xfrm>
            <a:off x="10603076" y="589132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-453354" y="2102207"/>
            <a:ext cx="13235781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sz="60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Tuần</a:t>
            </a:r>
            <a:r>
              <a:rPr lang="en-US" sz="6000" b="1" dirty="0">
                <a:solidFill>
                  <a:srgbClr val="002060"/>
                </a:solidFill>
                <a:latin typeface="UTM Avo" panose="02040603050506020204" pitchFamily="18" charset="0"/>
              </a:rPr>
              <a:t> 2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4: 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Mi-li-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mét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–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Tiết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84B0E218-2595-71B1-5D11-0C19B74ABD93}"/>
              </a:ext>
            </a:extLst>
          </p:cNvPr>
          <p:cNvGrpSpPr/>
          <p:nvPr/>
        </p:nvGrpSpPr>
        <p:grpSpPr>
          <a:xfrm>
            <a:off x="4727728" y="2649530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2296E75D-33F3-2276-096B-3D2EDFA6FB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D04101A-5B1F-57C7-9725-D97D3A5A2BA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b5aef37f21f408bbf0d6f54883e309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76600" y="914400"/>
            <a:ext cx="6248400" cy="62484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3A527ABC-47AA-BD8D-B094-66B6522553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816862" cy="911581"/>
          </a:xfrm>
          <a:prstGeom prst="rect">
            <a:avLst/>
          </a:prstGeom>
        </p:spPr>
      </p:pic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B81B65D7-D5E2-3EFC-2468-A8D9C129747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91" t="22346" r="27643" b="21375"/>
          <a:stretch/>
        </p:blipFill>
        <p:spPr>
          <a:xfrm rot="20632546">
            <a:off x="4080529" y="1828466"/>
            <a:ext cx="3573741" cy="190566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k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66800" y="2209800"/>
            <a:ext cx="9372600" cy="2828771"/>
          </a:xfrm>
          <a:prstGeom prst="rect">
            <a:avLst/>
          </a:prstGeom>
        </p:spPr>
      </p:pic>
      <p:pic>
        <p:nvPicPr>
          <p:cNvPr id="25" name="bình 2" descr="ductri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91928" y="2971800"/>
            <a:ext cx="1608344" cy="1699137"/>
          </a:xfrm>
          <a:prstGeom prst="rect">
            <a:avLst/>
          </a:prstGeom>
        </p:spPr>
      </p:pic>
      <p:pic>
        <p:nvPicPr>
          <p:cNvPr id="26" name="bình 1" descr="ductri.png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124200" y="2971800"/>
            <a:ext cx="1608344" cy="1699137"/>
          </a:xfrm>
          <a:prstGeom prst="rect">
            <a:avLst/>
          </a:prstGeom>
        </p:spPr>
      </p:pic>
      <p:sp>
        <p:nvSpPr>
          <p:cNvPr id="33" name="Oval 32"/>
          <p:cNvSpPr/>
          <p:nvPr/>
        </p:nvSpPr>
        <p:spPr>
          <a:xfrm>
            <a:off x="3352800" y="1828799"/>
            <a:ext cx="1295400" cy="838200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7" name="Picture 26" descr="ca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505200" y="1828800"/>
            <a:ext cx="990600" cy="922283"/>
          </a:xfrm>
          <a:prstGeom prst="rect">
            <a:avLst/>
          </a:prstGeom>
        </p:spPr>
      </p:pic>
      <p:sp>
        <p:nvSpPr>
          <p:cNvPr id="34" name="Oval 33"/>
          <p:cNvSpPr/>
          <p:nvPr/>
        </p:nvSpPr>
        <p:spPr>
          <a:xfrm>
            <a:off x="6248400" y="1828799"/>
            <a:ext cx="1295400" cy="762000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8" name="Picture 27" descr="uh2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flipH="1">
            <a:off x="6553200" y="1828799"/>
            <a:ext cx="816862" cy="749810"/>
          </a:xfrm>
          <a:prstGeom prst="rect">
            <a:avLst/>
          </a:prstGeom>
        </p:spPr>
      </p:pic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D056DD25-22E6-EBD0-4A78-B3F85FC3B9A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816862" cy="91158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3.7037E-6 L -0.00416 0.2439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" y="1219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3.7037E-6 L -0.00299 0.25648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" y="1282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 descr="375ba1682899b9444c201750c3b90c1b.png">
            <a:extLst>
              <a:ext uri="{FF2B5EF4-FFF2-40B4-BE49-F238E27FC236}">
                <a16:creationId xmlns:a16="http://schemas.microsoft.com/office/drawing/2014/main" id="{BF9FC9DD-58E4-07E6-2E93-EBF6DC5230C9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295400" y="-450843"/>
            <a:ext cx="9372600" cy="4064000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D3FC2D17-ACE2-C876-10CC-68AF0A7467BB}"/>
              </a:ext>
            </a:extLst>
          </p:cNvPr>
          <p:cNvSpPr txBox="1"/>
          <p:nvPr/>
        </p:nvSpPr>
        <p:spPr>
          <a:xfrm>
            <a:off x="2971800" y="1066800"/>
            <a:ext cx="6324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1 cm bằng bao nhiêu mi-li-mét?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45" name="Picture 44" descr="sao.png">
            <a:hlinkClick r:id="rId7" action="ppaction://hlinksldjump"/>
            <a:extLst>
              <a:ext uri="{FF2B5EF4-FFF2-40B4-BE49-F238E27FC236}">
                <a16:creationId xmlns:a16="http://schemas.microsoft.com/office/drawing/2014/main" id="{F51508EA-E06E-84E4-07DD-8CA0AC924C54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0363200" y="5181600"/>
            <a:ext cx="1353315" cy="1237491"/>
          </a:xfrm>
          <a:prstGeom prst="rect">
            <a:avLst/>
          </a:prstGeom>
        </p:spPr>
      </p:pic>
      <p:grpSp>
        <p:nvGrpSpPr>
          <p:cNvPr id="53" name="Group 52">
            <a:extLst>
              <a:ext uri="{FF2B5EF4-FFF2-40B4-BE49-F238E27FC236}">
                <a16:creationId xmlns:a16="http://schemas.microsoft.com/office/drawing/2014/main" id="{1BBCCAA2-1C26-A921-8012-3C9A8C484ABD}"/>
              </a:ext>
            </a:extLst>
          </p:cNvPr>
          <p:cNvGrpSpPr/>
          <p:nvPr/>
        </p:nvGrpSpPr>
        <p:grpSpPr>
          <a:xfrm>
            <a:off x="2081850" y="4086923"/>
            <a:ext cx="4497788" cy="685800"/>
            <a:chOff x="2133600" y="4953000"/>
            <a:chExt cx="4497788" cy="685800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2FC92C13-2083-CDCD-C026-F711F4F2B872}"/>
                </a:ext>
              </a:extLst>
            </p:cNvPr>
            <p:cNvGrpSpPr/>
            <p:nvPr/>
          </p:nvGrpSpPr>
          <p:grpSpPr>
            <a:xfrm>
              <a:off x="2133600" y="4953000"/>
              <a:ext cx="685800" cy="685800"/>
              <a:chOff x="2133600" y="4953000"/>
              <a:chExt cx="685800" cy="685800"/>
            </a:xfrm>
          </p:grpSpPr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B8E8B017-2C19-262A-F9F9-9F0D46DC215B}"/>
                  </a:ext>
                </a:extLst>
              </p:cNvPr>
              <p:cNvSpPr/>
              <p:nvPr/>
            </p:nvSpPr>
            <p:spPr>
              <a:xfrm>
                <a:off x="2133600" y="49530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17D1AA70-4D3C-64FB-0F5D-B06877893B8B}"/>
                  </a:ext>
                </a:extLst>
              </p:cNvPr>
              <p:cNvSpPr txBox="1"/>
              <p:nvPr/>
            </p:nvSpPr>
            <p:spPr>
              <a:xfrm>
                <a:off x="2286000" y="5029200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B</a:t>
                </a:r>
              </a:p>
            </p:txBody>
          </p: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DA7C7C03-5340-CA34-0C2F-819EF06FDAE9}"/>
                </a:ext>
              </a:extLst>
            </p:cNvPr>
            <p:cNvGrpSpPr/>
            <p:nvPr/>
          </p:nvGrpSpPr>
          <p:grpSpPr>
            <a:xfrm>
              <a:off x="3005528" y="5029200"/>
              <a:ext cx="3625860" cy="531933"/>
              <a:chOff x="3005528" y="5029200"/>
              <a:chExt cx="3625860" cy="531933"/>
            </a:xfrm>
          </p:grpSpPr>
          <p:pic>
            <p:nvPicPr>
              <p:cNvPr id="56" name="Picture 55">
                <a:hlinkClick r:id="rId9" action="ppaction://hlinksldjump"/>
                <a:extLst>
                  <a:ext uri="{FF2B5EF4-FFF2-40B4-BE49-F238E27FC236}">
                    <a16:creationId xmlns:a16="http://schemas.microsoft.com/office/drawing/2014/main" id="{54F980DD-FB19-A872-82C6-DA14B74EA6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8" y="5040465"/>
                <a:ext cx="3625860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F18A4762-C745-251E-1FA1-967E59789356}"/>
                  </a:ext>
                </a:extLst>
              </p:cNvPr>
              <p:cNvSpPr txBox="1"/>
              <p:nvPr/>
            </p:nvSpPr>
            <p:spPr>
              <a:xfrm>
                <a:off x="3124200" y="5029200"/>
                <a:ext cx="32766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1 cm </a:t>
                </a:r>
                <a:r>
                  <a:rPr kumimoji="0" lang="en-US" sz="2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= 1 000 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mm</a:t>
                </a:r>
              </a:p>
            </p:txBody>
          </p:sp>
        </p:grp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479012E9-E1AE-A593-4696-24F62654BA10}"/>
              </a:ext>
            </a:extLst>
          </p:cNvPr>
          <p:cNvGrpSpPr/>
          <p:nvPr/>
        </p:nvGrpSpPr>
        <p:grpSpPr>
          <a:xfrm>
            <a:off x="2081850" y="5001323"/>
            <a:ext cx="4497788" cy="685800"/>
            <a:chOff x="2133600" y="5867400"/>
            <a:chExt cx="4497788" cy="685800"/>
          </a:xfrm>
        </p:grpSpPr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C1CBE9D5-A08C-9ED4-07EA-4A5496DD10E6}"/>
                </a:ext>
              </a:extLst>
            </p:cNvPr>
            <p:cNvGrpSpPr/>
            <p:nvPr/>
          </p:nvGrpSpPr>
          <p:grpSpPr>
            <a:xfrm>
              <a:off x="2133600" y="5867400"/>
              <a:ext cx="685800" cy="685800"/>
              <a:chOff x="2133600" y="5867400"/>
              <a:chExt cx="685800" cy="685800"/>
            </a:xfrm>
          </p:grpSpPr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6E344744-9347-D88F-5F67-757925CB6BD3}"/>
                  </a:ext>
                </a:extLst>
              </p:cNvPr>
              <p:cNvSpPr/>
              <p:nvPr/>
            </p:nvSpPr>
            <p:spPr>
              <a:xfrm>
                <a:off x="2133600" y="58674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127D41FD-C201-4792-0516-7D915A2FDECF}"/>
                  </a:ext>
                </a:extLst>
              </p:cNvPr>
              <p:cNvSpPr txBox="1"/>
              <p:nvPr/>
            </p:nvSpPr>
            <p:spPr>
              <a:xfrm>
                <a:off x="2286000" y="5943600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C</a:t>
                </a:r>
              </a:p>
            </p:txBody>
          </p:sp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4CCBD0BC-EA30-C32F-5E89-4F78BC330764}"/>
                </a:ext>
              </a:extLst>
            </p:cNvPr>
            <p:cNvGrpSpPr/>
            <p:nvPr/>
          </p:nvGrpSpPr>
          <p:grpSpPr>
            <a:xfrm>
              <a:off x="3005528" y="5943600"/>
              <a:ext cx="3625860" cy="540678"/>
              <a:chOff x="3005528" y="5943600"/>
              <a:chExt cx="3625860" cy="540678"/>
            </a:xfrm>
          </p:grpSpPr>
          <p:pic>
            <p:nvPicPr>
              <p:cNvPr id="63" name="Picture 62">
                <a:hlinkClick r:id="rId9" action="ppaction://hlinksldjump"/>
                <a:extLst>
                  <a:ext uri="{FF2B5EF4-FFF2-40B4-BE49-F238E27FC236}">
                    <a16:creationId xmlns:a16="http://schemas.microsoft.com/office/drawing/2014/main" id="{CFA5663F-C43A-2794-AD3B-559E950321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8" y="5963610"/>
                <a:ext cx="3625860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23868710-809D-389C-F206-CD32714E3CE0}"/>
                  </a:ext>
                </a:extLst>
              </p:cNvPr>
              <p:cNvSpPr txBox="1"/>
              <p:nvPr/>
            </p:nvSpPr>
            <p:spPr>
              <a:xfrm>
                <a:off x="3124200" y="5943600"/>
                <a:ext cx="32766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1 cm = 100 mm</a:t>
                </a:r>
              </a:p>
            </p:txBody>
          </p:sp>
        </p:grp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3A36F7CC-B241-DC21-7B98-0D92E14B89E1}"/>
              </a:ext>
            </a:extLst>
          </p:cNvPr>
          <p:cNvGrpSpPr/>
          <p:nvPr/>
        </p:nvGrpSpPr>
        <p:grpSpPr>
          <a:xfrm>
            <a:off x="2081850" y="3124200"/>
            <a:ext cx="4495800" cy="685800"/>
            <a:chOff x="2133600" y="3200400"/>
            <a:chExt cx="4495800" cy="685800"/>
          </a:xfrm>
        </p:grpSpPr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4F55C6C5-CBBE-0F46-90E7-5177C8C64A11}"/>
                </a:ext>
              </a:extLst>
            </p:cNvPr>
            <p:cNvGrpSpPr/>
            <p:nvPr/>
          </p:nvGrpSpPr>
          <p:grpSpPr>
            <a:xfrm>
              <a:off x="2133600" y="3200400"/>
              <a:ext cx="685800" cy="685800"/>
              <a:chOff x="2133600" y="3200400"/>
              <a:chExt cx="685800" cy="685800"/>
            </a:xfrm>
          </p:grpSpPr>
          <p:sp>
            <p:nvSpPr>
              <p:cNvPr id="72" name="Oval 71">
                <a:extLst>
                  <a:ext uri="{FF2B5EF4-FFF2-40B4-BE49-F238E27FC236}">
                    <a16:creationId xmlns:a16="http://schemas.microsoft.com/office/drawing/2014/main" id="{4084C54C-4B6E-0AE1-E9E3-6E5B42A0196E}"/>
                  </a:ext>
                </a:extLst>
              </p:cNvPr>
              <p:cNvSpPr/>
              <p:nvPr/>
            </p:nvSpPr>
            <p:spPr>
              <a:xfrm>
                <a:off x="2133600" y="32004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A5E4317F-ED5D-7CA4-D2D1-95228DDDA4F0}"/>
                  </a:ext>
                </a:extLst>
              </p:cNvPr>
              <p:cNvSpPr txBox="1"/>
              <p:nvPr/>
            </p:nvSpPr>
            <p:spPr>
              <a:xfrm>
                <a:off x="2286000" y="3276600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A</a:t>
                </a:r>
              </a:p>
            </p:txBody>
          </p:sp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4F29EAF6-6C26-332E-CB69-1FAE866C328D}"/>
                </a:ext>
              </a:extLst>
            </p:cNvPr>
            <p:cNvGrpSpPr/>
            <p:nvPr/>
          </p:nvGrpSpPr>
          <p:grpSpPr>
            <a:xfrm>
              <a:off x="3003540" y="3276600"/>
              <a:ext cx="3625860" cy="546778"/>
              <a:chOff x="3003540" y="3302032"/>
              <a:chExt cx="3625860" cy="546778"/>
            </a:xfrm>
          </p:grpSpPr>
          <p:pic>
            <p:nvPicPr>
              <p:cNvPr id="70" name="Picture 69">
                <a:hlinkClick r:id="rId9" action="ppaction://hlinksldjump"/>
                <a:extLst>
                  <a:ext uri="{FF2B5EF4-FFF2-40B4-BE49-F238E27FC236}">
                    <a16:creationId xmlns:a16="http://schemas.microsoft.com/office/drawing/2014/main" id="{9A040A83-1834-F3BB-9A68-20DEC9C036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3540" y="3302032"/>
                <a:ext cx="3625860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E924BF3C-BCD0-7B7E-3403-3EC164347F24}"/>
                  </a:ext>
                </a:extLst>
              </p:cNvPr>
              <p:cNvSpPr txBox="1"/>
              <p:nvPr/>
            </p:nvSpPr>
            <p:spPr>
              <a:xfrm>
                <a:off x="3124200" y="3325590"/>
                <a:ext cx="32766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1 cm = 10 mm</a:t>
                </a:r>
              </a:p>
            </p:txBody>
          </p:sp>
        </p:grpSp>
      </p:grpSp>
      <p:pic>
        <p:nvPicPr>
          <p:cNvPr id="74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C2984BDB-2174-4BCA-8A2A-7FED409C06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1539875" y="2784475"/>
            <a:ext cx="609600" cy="609600"/>
          </a:xfrm>
          <a:prstGeom prst="rect">
            <a:avLst/>
          </a:prstGeom>
        </p:spPr>
      </p:pic>
      <p:pic>
        <p:nvPicPr>
          <p:cNvPr id="75" name="Picture 74" descr="Logo, company name&#10;&#10;Description automatically generated">
            <a:extLst>
              <a:ext uri="{FF2B5EF4-FFF2-40B4-BE49-F238E27FC236}">
                <a16:creationId xmlns:a16="http://schemas.microsoft.com/office/drawing/2014/main" id="{41FA3AD1-E23F-D0B4-8BC2-FDB4B32A5469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816862" cy="911581"/>
          </a:xfrm>
          <a:prstGeom prst="rect">
            <a:avLst/>
          </a:prstGeom>
        </p:spPr>
      </p:pic>
      <p:pic>
        <p:nvPicPr>
          <p:cNvPr id="2" name="Picture 14" descr="kim phut">
            <a:extLst>
              <a:ext uri="{FF2B5EF4-FFF2-40B4-BE49-F238E27FC236}">
                <a16:creationId xmlns:a16="http://schemas.microsoft.com/office/drawing/2014/main" id="{C7ABFF7D-452A-769F-7A5F-EAF0A2771C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863650" y="3949482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dongho1">
            <a:extLst>
              <a:ext uri="{FF2B5EF4-FFF2-40B4-BE49-F238E27FC236}">
                <a16:creationId xmlns:a16="http://schemas.microsoft.com/office/drawing/2014/main" id="{E836BDAA-0B71-B1A2-AEF6-773E7C3172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558850" y="3500386"/>
            <a:ext cx="1752600" cy="1768573"/>
          </a:xfrm>
          <a:prstGeom prst="rect">
            <a:avLst/>
          </a:prstGeom>
          <a:noFill/>
        </p:spPr>
      </p:pic>
      <p:sp>
        <p:nvSpPr>
          <p:cNvPr id="4" name="Cloud 3">
            <a:extLst>
              <a:ext uri="{FF2B5EF4-FFF2-40B4-BE49-F238E27FC236}">
                <a16:creationId xmlns:a16="http://schemas.microsoft.com/office/drawing/2014/main" id="{B8208957-3FCA-9321-9FD7-6AC419E1001C}"/>
              </a:ext>
            </a:extLst>
          </p:cNvPr>
          <p:cNvSpPr/>
          <p:nvPr/>
        </p:nvSpPr>
        <p:spPr>
          <a:xfrm>
            <a:off x="9701850" y="2784475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</a:rPr>
              <a:t>HẾT GIỜ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C07ADC5-51E1-A6DB-0836-FB1AE263C47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730050" y="2970216"/>
            <a:ext cx="685800" cy="685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47" dur="1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1" dur="1724" fill="hold"/>
                                        <p:tgtEl>
                                          <p:spTgt spid="7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indefinite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0" dur="indefinite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indefinite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6" dur="indefinite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audio>
              <p:cMediaNode vol="80000">
                <p:cTn id="7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4"/>
                </p:tgtEl>
              </p:cMediaNode>
            </p:audio>
          </p:childTnLst>
        </p:cTn>
      </p:par>
    </p:tnLst>
    <p:bldLst>
      <p:bldP spid="41" grpId="0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B2AEDBD2-5942-C74A-29F6-26B414C621C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539875" y="2784475"/>
            <a:ext cx="609600" cy="609600"/>
          </a:xfrm>
          <a:prstGeom prst="rect">
            <a:avLst/>
          </a:prstGeom>
        </p:spPr>
      </p:pic>
      <p:pic>
        <p:nvPicPr>
          <p:cNvPr id="2" name="Picture 1" descr="375ba1682899b9444c201750c3b90c1b.png">
            <a:extLst>
              <a:ext uri="{FF2B5EF4-FFF2-40B4-BE49-F238E27FC236}">
                <a16:creationId xmlns:a16="http://schemas.microsoft.com/office/drawing/2014/main" id="{E0C2C4EC-B761-CE70-7AF3-5DA0FA4E3354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57200" y="-533400"/>
            <a:ext cx="11125200" cy="426084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69C3DA9-6115-C793-E32B-B88AD75E29D2}"/>
              </a:ext>
            </a:extLst>
          </p:cNvPr>
          <p:cNvSpPr txBox="1"/>
          <p:nvPr/>
        </p:nvSpPr>
        <p:spPr>
          <a:xfrm>
            <a:off x="2514600" y="984244"/>
            <a:ext cx="7162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Biết quyển sách 1 có độ dày 30 mm và quyển sách 2 có độ dày 3 cm thì hai quyển đó có độ dày như nào?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4" name="Picture 3" descr="sao.png">
            <a:hlinkClick r:id="rId8" action="ppaction://hlinksldjump"/>
            <a:extLst>
              <a:ext uri="{FF2B5EF4-FFF2-40B4-BE49-F238E27FC236}">
                <a16:creationId xmlns:a16="http://schemas.microsoft.com/office/drawing/2014/main" id="{E751F241-CF4B-84CA-AC8F-AFCEA4526BCB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0658856" y="5410200"/>
            <a:ext cx="1353315" cy="1237491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C06CCB7D-6440-EA8C-7010-9CC2D3D549B8}"/>
              </a:ext>
            </a:extLst>
          </p:cNvPr>
          <p:cNvGrpSpPr/>
          <p:nvPr/>
        </p:nvGrpSpPr>
        <p:grpSpPr>
          <a:xfrm>
            <a:off x="1142999" y="3124200"/>
            <a:ext cx="6400800" cy="685800"/>
            <a:chOff x="2133600" y="4953000"/>
            <a:chExt cx="6400800" cy="685800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CB0A71F6-759F-C802-5D00-3E9BE33B843C}"/>
                </a:ext>
              </a:extLst>
            </p:cNvPr>
            <p:cNvGrpSpPr/>
            <p:nvPr/>
          </p:nvGrpSpPr>
          <p:grpSpPr>
            <a:xfrm>
              <a:off x="2133600" y="4953000"/>
              <a:ext cx="685800" cy="685800"/>
              <a:chOff x="2133600" y="4953000"/>
              <a:chExt cx="685800" cy="685800"/>
            </a:xfrm>
          </p:grpSpPr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54460C30-8E43-AD25-56F7-CDB20A900261}"/>
                  </a:ext>
                </a:extLst>
              </p:cNvPr>
              <p:cNvSpPr/>
              <p:nvPr/>
            </p:nvSpPr>
            <p:spPr>
              <a:xfrm>
                <a:off x="2133600" y="49530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DDA6ACF-A74C-6A30-8ADB-72E4494DC80E}"/>
                  </a:ext>
                </a:extLst>
              </p:cNvPr>
              <p:cNvSpPr txBox="1"/>
              <p:nvPr/>
            </p:nvSpPr>
            <p:spPr>
              <a:xfrm>
                <a:off x="2286000" y="5029200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A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5382B156-A3E5-BC83-9A21-8F792CC11A3A}"/>
                </a:ext>
              </a:extLst>
            </p:cNvPr>
            <p:cNvGrpSpPr/>
            <p:nvPr/>
          </p:nvGrpSpPr>
          <p:grpSpPr>
            <a:xfrm>
              <a:off x="3005528" y="5029200"/>
              <a:ext cx="5528872" cy="531933"/>
              <a:chOff x="3005528" y="5029200"/>
              <a:chExt cx="5528872" cy="531933"/>
            </a:xfrm>
          </p:grpSpPr>
          <p:pic>
            <p:nvPicPr>
              <p:cNvPr id="8" name="Picture 7">
                <a:hlinkClick r:id="rId10" action="ppaction://hlinksldjump"/>
                <a:extLst>
                  <a:ext uri="{FF2B5EF4-FFF2-40B4-BE49-F238E27FC236}">
                    <a16:creationId xmlns:a16="http://schemas.microsoft.com/office/drawing/2014/main" id="{7D26CDDC-FA74-6EA7-D4E9-85697671F47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8" y="5040465"/>
                <a:ext cx="4538272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3029AD3-5E1F-1001-CA8E-50014021221E}"/>
                  </a:ext>
                </a:extLst>
              </p:cNvPr>
              <p:cNvSpPr txBox="1"/>
              <p:nvPr/>
            </p:nvSpPr>
            <p:spPr>
              <a:xfrm>
                <a:off x="3124200" y="5029200"/>
                <a:ext cx="5410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vi-V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Quyển sách 1 dày hơn</a:t>
                </a: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endParaRPr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37BD19A-CD1C-197F-2905-D798AE9C6A57}"/>
              </a:ext>
            </a:extLst>
          </p:cNvPr>
          <p:cNvGrpSpPr/>
          <p:nvPr/>
        </p:nvGrpSpPr>
        <p:grpSpPr>
          <a:xfrm>
            <a:off x="1142999" y="4038600"/>
            <a:ext cx="6705600" cy="685800"/>
            <a:chOff x="2133600" y="5867400"/>
            <a:chExt cx="6705600" cy="685800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A2D2C458-057F-6004-D9FC-7545077F7562}"/>
                </a:ext>
              </a:extLst>
            </p:cNvPr>
            <p:cNvGrpSpPr/>
            <p:nvPr/>
          </p:nvGrpSpPr>
          <p:grpSpPr>
            <a:xfrm>
              <a:off x="2133600" y="5867400"/>
              <a:ext cx="685800" cy="685800"/>
              <a:chOff x="2133600" y="5867400"/>
              <a:chExt cx="685800" cy="685800"/>
            </a:xfrm>
          </p:grpSpPr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9881F641-810F-33BD-1FA0-935291F8AB7A}"/>
                  </a:ext>
                </a:extLst>
              </p:cNvPr>
              <p:cNvSpPr/>
              <p:nvPr/>
            </p:nvSpPr>
            <p:spPr>
              <a:xfrm>
                <a:off x="2133600" y="58674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F1E98BC-943E-1210-7719-A8C09996EC0D}"/>
                  </a:ext>
                </a:extLst>
              </p:cNvPr>
              <p:cNvSpPr txBox="1"/>
              <p:nvPr/>
            </p:nvSpPr>
            <p:spPr>
              <a:xfrm>
                <a:off x="2286000" y="5943600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B</a:t>
                </a: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45722F5D-A440-E764-FA31-6BE90FB4F0B5}"/>
                </a:ext>
              </a:extLst>
            </p:cNvPr>
            <p:cNvGrpSpPr/>
            <p:nvPr/>
          </p:nvGrpSpPr>
          <p:grpSpPr>
            <a:xfrm>
              <a:off x="3005528" y="5943600"/>
              <a:ext cx="5833672" cy="540678"/>
              <a:chOff x="3005528" y="5943600"/>
              <a:chExt cx="5833672" cy="540678"/>
            </a:xfrm>
          </p:grpSpPr>
          <p:pic>
            <p:nvPicPr>
              <p:cNvPr id="15" name="Picture 14">
                <a:hlinkClick r:id="rId10" action="ppaction://hlinksldjump"/>
                <a:extLst>
                  <a:ext uri="{FF2B5EF4-FFF2-40B4-BE49-F238E27FC236}">
                    <a16:creationId xmlns:a16="http://schemas.microsoft.com/office/drawing/2014/main" id="{3E9A870E-0998-8CE9-7BF9-6878B811B9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8" y="5963610"/>
                <a:ext cx="4462072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0826C8D-1B64-5820-6A39-4F88D005C66B}"/>
                  </a:ext>
                </a:extLst>
              </p:cNvPr>
              <p:cNvSpPr txBox="1"/>
              <p:nvPr/>
            </p:nvSpPr>
            <p:spPr>
              <a:xfrm>
                <a:off x="3124200" y="5943600"/>
                <a:ext cx="57150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vi-V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Quyển sách 2 dày hơn</a:t>
                </a: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endParaRPr>
              </a:p>
            </p:txBody>
          </p:sp>
        </p:grp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849B9D4-B4DE-6F8B-DD17-397A8AEC9C38}"/>
              </a:ext>
            </a:extLst>
          </p:cNvPr>
          <p:cNvGrpSpPr/>
          <p:nvPr/>
        </p:nvGrpSpPr>
        <p:grpSpPr>
          <a:xfrm>
            <a:off x="1142999" y="5057077"/>
            <a:ext cx="8763000" cy="685800"/>
            <a:chOff x="2133600" y="3200400"/>
            <a:chExt cx="8763000" cy="685800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1235FD80-1099-1CD3-6CF8-CC7752E285F0}"/>
                </a:ext>
              </a:extLst>
            </p:cNvPr>
            <p:cNvGrpSpPr/>
            <p:nvPr/>
          </p:nvGrpSpPr>
          <p:grpSpPr>
            <a:xfrm>
              <a:off x="2133600" y="3200400"/>
              <a:ext cx="685800" cy="685800"/>
              <a:chOff x="2133600" y="3200400"/>
              <a:chExt cx="685800" cy="685800"/>
            </a:xfrm>
          </p:grpSpPr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A9679D7E-B786-FB6B-9618-09B9B250C5C5}"/>
                  </a:ext>
                </a:extLst>
              </p:cNvPr>
              <p:cNvSpPr/>
              <p:nvPr/>
            </p:nvSpPr>
            <p:spPr>
              <a:xfrm>
                <a:off x="2133600" y="32004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5D44FD31-61D5-60C3-905F-DA5C9F3AF300}"/>
                  </a:ext>
                </a:extLst>
              </p:cNvPr>
              <p:cNvSpPr txBox="1"/>
              <p:nvPr/>
            </p:nvSpPr>
            <p:spPr>
              <a:xfrm>
                <a:off x="2286000" y="3276600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C</a:t>
                </a: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C82DF764-B6D3-CD95-CAE7-6FDBCF8A509F}"/>
                </a:ext>
              </a:extLst>
            </p:cNvPr>
            <p:cNvGrpSpPr/>
            <p:nvPr/>
          </p:nvGrpSpPr>
          <p:grpSpPr>
            <a:xfrm>
              <a:off x="3003540" y="3276600"/>
              <a:ext cx="7893060" cy="546778"/>
              <a:chOff x="3003540" y="3302032"/>
              <a:chExt cx="7893060" cy="546778"/>
            </a:xfrm>
          </p:grpSpPr>
          <p:pic>
            <p:nvPicPr>
              <p:cNvPr id="22" name="Picture 21">
                <a:hlinkClick r:id="rId10" action="ppaction://hlinksldjump"/>
                <a:extLst>
                  <a:ext uri="{FF2B5EF4-FFF2-40B4-BE49-F238E27FC236}">
                    <a16:creationId xmlns:a16="http://schemas.microsoft.com/office/drawing/2014/main" id="{CC72BB77-6543-8B9C-32B8-03BC975814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3540" y="3302032"/>
                <a:ext cx="7893060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E61D093B-82A1-6627-9962-78AADF1AE002}"/>
                  </a:ext>
                </a:extLst>
              </p:cNvPr>
              <p:cNvSpPr txBox="1"/>
              <p:nvPr/>
            </p:nvSpPr>
            <p:spPr>
              <a:xfrm>
                <a:off x="3124200" y="3325590"/>
                <a:ext cx="7696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vi-V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Hai quyển sách đó có độ dày như nhau</a:t>
                </a: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endParaRPr>
              </a:p>
            </p:txBody>
          </p:sp>
        </p:grpSp>
      </p:grpSp>
      <p:pic>
        <p:nvPicPr>
          <p:cNvPr id="26" name="Picture 25" descr="Logo, company name&#10;&#10;Description automatically generated">
            <a:extLst>
              <a:ext uri="{FF2B5EF4-FFF2-40B4-BE49-F238E27FC236}">
                <a16:creationId xmlns:a16="http://schemas.microsoft.com/office/drawing/2014/main" id="{6CD36A90-0976-7D90-7709-943A14510700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816862" cy="911581"/>
          </a:xfrm>
          <a:prstGeom prst="rect">
            <a:avLst/>
          </a:prstGeom>
        </p:spPr>
      </p:pic>
      <p:pic>
        <p:nvPicPr>
          <p:cNvPr id="27" name="Picture 14" descr="kim phut">
            <a:extLst>
              <a:ext uri="{FF2B5EF4-FFF2-40B4-BE49-F238E27FC236}">
                <a16:creationId xmlns:a16="http://schemas.microsoft.com/office/drawing/2014/main" id="{39C6A552-DDFD-AAC1-2FCE-65C50B3BAB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9453372" y="2975695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27" descr="dongho1">
            <a:extLst>
              <a:ext uri="{FF2B5EF4-FFF2-40B4-BE49-F238E27FC236}">
                <a16:creationId xmlns:a16="http://schemas.microsoft.com/office/drawing/2014/main" id="{AE82B336-998E-6086-6C7B-0071089433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9144000" y="2526599"/>
            <a:ext cx="1752600" cy="1768573"/>
          </a:xfrm>
          <a:prstGeom prst="rect">
            <a:avLst/>
          </a:prstGeom>
          <a:noFill/>
        </p:spPr>
      </p:pic>
      <p:sp>
        <p:nvSpPr>
          <p:cNvPr id="29" name="Cloud 28">
            <a:extLst>
              <a:ext uri="{FF2B5EF4-FFF2-40B4-BE49-F238E27FC236}">
                <a16:creationId xmlns:a16="http://schemas.microsoft.com/office/drawing/2014/main" id="{6BC31727-2D60-EA67-2389-3CA9FFCE1482}"/>
              </a:ext>
            </a:extLst>
          </p:cNvPr>
          <p:cNvSpPr/>
          <p:nvPr/>
        </p:nvSpPr>
        <p:spPr>
          <a:xfrm>
            <a:off x="10287000" y="2162076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</a:rPr>
              <a:t>HẾT GIỜ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153CA0B6-0649-A027-8E8E-E5145EF0B4E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973056" y="4938837"/>
            <a:ext cx="685800" cy="685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47" dur="1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6"/>
                </p:tgtEl>
              </p:cMediaNode>
            </p:audio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2" dur="1724" fill="hold"/>
                                        <p:tgtEl>
                                          <p:spTgt spid="9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1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7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3" grpId="0"/>
      <p:bldP spid="2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01C40D9-9CB7-354E-F2A9-10E77AD1062E}"/>
              </a:ext>
            </a:extLst>
          </p:cNvPr>
          <p:cNvGrpSpPr/>
          <p:nvPr/>
        </p:nvGrpSpPr>
        <p:grpSpPr>
          <a:xfrm>
            <a:off x="4727728" y="2649530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D5B89995-A4C1-6BD4-B037-28C8901C76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ACF3A32-3DA9-4C94-FB84-91806C3A4BF1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hlinkClick r:id="rId4"/>
            <a:extLst>
              <a:ext uri="{FF2B5EF4-FFF2-40B4-BE49-F238E27FC236}">
                <a16:creationId xmlns:a16="http://schemas.microsoft.com/office/drawing/2014/main" id="{36294B9A-6F4E-93B8-7B27-778409F4FFEE}"/>
              </a:ext>
            </a:extLst>
          </p:cNvPr>
          <p:cNvSpPr/>
          <p:nvPr/>
        </p:nvSpPr>
        <p:spPr>
          <a:xfrm>
            <a:off x="526010" y="883900"/>
            <a:ext cx="2138167" cy="538500"/>
          </a:xfrm>
          <a:prstGeom prst="roundRect">
            <a:avLst>
              <a:gd name="adj" fmla="val 22233"/>
            </a:avLst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800" b="1" dirty="0">
                <a:latin typeface="UTM Avo" panose="02040603050506020204" pitchFamily="18" charset="0"/>
              </a:rPr>
              <a:t>Bài tập </a:t>
            </a:r>
            <a:r>
              <a:rPr lang="en-US" sz="2800" b="1" dirty="0">
                <a:latin typeface="UTM Avo" panose="02040603050506020204" pitchFamily="18" charset="0"/>
              </a:rPr>
              <a:t>2</a:t>
            </a:r>
          </a:p>
        </p:txBody>
      </p:sp>
      <p:sp>
        <p:nvSpPr>
          <p:cNvPr id="3" name="Hộp Văn bản 19">
            <a:extLst>
              <a:ext uri="{FF2B5EF4-FFF2-40B4-BE49-F238E27FC236}">
                <a16:creationId xmlns:a16="http://schemas.microsoft.com/office/drawing/2014/main" id="{4BCD7358-D122-1891-EA2D-433CAA6C62E3}"/>
              </a:ext>
            </a:extLst>
          </p:cNvPr>
          <p:cNvSpPr txBox="1"/>
          <p:nvPr/>
        </p:nvSpPr>
        <p:spPr>
          <a:xfrm>
            <a:off x="2750890" y="869848"/>
            <a:ext cx="11026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UTM Avo" panose="02040603050506020204" pitchFamily="18" charset="0"/>
              </a:rPr>
              <a:t>Số?</a:t>
            </a:r>
          </a:p>
        </p:txBody>
      </p:sp>
      <p:sp>
        <p:nvSpPr>
          <p:cNvPr id="4" name="Hộp Văn bản 9">
            <a:extLst>
              <a:ext uri="{FF2B5EF4-FFF2-40B4-BE49-F238E27FC236}">
                <a16:creationId xmlns:a16="http://schemas.microsoft.com/office/drawing/2014/main" id="{50ED01C2-1EFA-66BB-E91F-1E1B7571F8F9}"/>
              </a:ext>
            </a:extLst>
          </p:cNvPr>
          <p:cNvSpPr txBox="1"/>
          <p:nvPr/>
        </p:nvSpPr>
        <p:spPr>
          <a:xfrm>
            <a:off x="1507338" y="1638701"/>
            <a:ext cx="6351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a)</a:t>
            </a:r>
          </a:p>
        </p:txBody>
      </p:sp>
      <p:sp>
        <p:nvSpPr>
          <p:cNvPr id="5" name="Hộp Văn bản 10">
            <a:extLst>
              <a:ext uri="{FF2B5EF4-FFF2-40B4-BE49-F238E27FC236}">
                <a16:creationId xmlns:a16="http://schemas.microsoft.com/office/drawing/2014/main" id="{6058AA24-4C42-E685-3212-984BE3C2433F}"/>
              </a:ext>
            </a:extLst>
          </p:cNvPr>
          <p:cNvSpPr txBox="1"/>
          <p:nvPr/>
        </p:nvSpPr>
        <p:spPr>
          <a:xfrm>
            <a:off x="2555625" y="1649144"/>
            <a:ext cx="28651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1 cm =     mm</a:t>
            </a:r>
          </a:p>
        </p:txBody>
      </p:sp>
      <p:sp>
        <p:nvSpPr>
          <p:cNvPr id="6" name="Hộp Văn bản 11">
            <a:extLst>
              <a:ext uri="{FF2B5EF4-FFF2-40B4-BE49-F238E27FC236}">
                <a16:creationId xmlns:a16="http://schemas.microsoft.com/office/drawing/2014/main" id="{12E99A47-9552-C0E3-0B36-6377D22927A7}"/>
              </a:ext>
            </a:extLst>
          </p:cNvPr>
          <p:cNvSpPr txBox="1"/>
          <p:nvPr/>
        </p:nvSpPr>
        <p:spPr>
          <a:xfrm>
            <a:off x="6895931" y="1634331"/>
            <a:ext cx="28651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8 cm =      mm</a:t>
            </a:r>
          </a:p>
        </p:txBody>
      </p:sp>
      <p:sp>
        <p:nvSpPr>
          <p:cNvPr id="7" name="Hộp Văn bản 12">
            <a:extLst>
              <a:ext uri="{FF2B5EF4-FFF2-40B4-BE49-F238E27FC236}">
                <a16:creationId xmlns:a16="http://schemas.microsoft.com/office/drawing/2014/main" id="{75575398-AFA2-4CA5-1BF2-55A46DE03C2C}"/>
              </a:ext>
            </a:extLst>
          </p:cNvPr>
          <p:cNvSpPr txBox="1"/>
          <p:nvPr/>
        </p:nvSpPr>
        <p:spPr>
          <a:xfrm>
            <a:off x="1507338" y="2432709"/>
            <a:ext cx="6351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</a:rPr>
              <a:t>b)</a:t>
            </a:r>
          </a:p>
        </p:txBody>
      </p:sp>
      <p:sp>
        <p:nvSpPr>
          <p:cNvPr id="8" name="Hộp Văn bản 13">
            <a:extLst>
              <a:ext uri="{FF2B5EF4-FFF2-40B4-BE49-F238E27FC236}">
                <a16:creationId xmlns:a16="http://schemas.microsoft.com/office/drawing/2014/main" id="{B8E34B1F-93AB-4181-A7C3-E518B9B5BD4B}"/>
              </a:ext>
            </a:extLst>
          </p:cNvPr>
          <p:cNvSpPr txBox="1"/>
          <p:nvPr/>
        </p:nvSpPr>
        <p:spPr>
          <a:xfrm>
            <a:off x="2536202" y="2499274"/>
            <a:ext cx="30893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30 mm =     cm</a:t>
            </a:r>
          </a:p>
        </p:txBody>
      </p:sp>
      <p:sp>
        <p:nvSpPr>
          <p:cNvPr id="9" name="Hộp Văn bản 15">
            <a:extLst>
              <a:ext uri="{FF2B5EF4-FFF2-40B4-BE49-F238E27FC236}">
                <a16:creationId xmlns:a16="http://schemas.microsoft.com/office/drawing/2014/main" id="{FA3F7ADB-B46C-0999-8793-01D057B5B33B}"/>
              </a:ext>
            </a:extLst>
          </p:cNvPr>
          <p:cNvSpPr txBox="1"/>
          <p:nvPr/>
        </p:nvSpPr>
        <p:spPr>
          <a:xfrm>
            <a:off x="6859487" y="2494469"/>
            <a:ext cx="33136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100 mm =     cm</a:t>
            </a:r>
          </a:p>
        </p:txBody>
      </p:sp>
      <p:sp>
        <p:nvSpPr>
          <p:cNvPr id="10" name="Hộp Văn bản 16">
            <a:extLst>
              <a:ext uri="{FF2B5EF4-FFF2-40B4-BE49-F238E27FC236}">
                <a16:creationId xmlns:a16="http://schemas.microsoft.com/office/drawing/2014/main" id="{38DD5A68-CFA3-3D16-0DE9-68DFB5E63D53}"/>
              </a:ext>
            </a:extLst>
          </p:cNvPr>
          <p:cNvSpPr txBox="1"/>
          <p:nvPr/>
        </p:nvSpPr>
        <p:spPr>
          <a:xfrm>
            <a:off x="1538409" y="3281147"/>
            <a:ext cx="5664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c)</a:t>
            </a:r>
          </a:p>
        </p:txBody>
      </p:sp>
      <p:sp>
        <p:nvSpPr>
          <p:cNvPr id="11" name="Hộp Văn bản 17">
            <a:extLst>
              <a:ext uri="{FF2B5EF4-FFF2-40B4-BE49-F238E27FC236}">
                <a16:creationId xmlns:a16="http://schemas.microsoft.com/office/drawing/2014/main" id="{882934B3-D84B-C567-A732-B7090318ECC0}"/>
              </a:ext>
            </a:extLst>
          </p:cNvPr>
          <p:cNvSpPr txBox="1"/>
          <p:nvPr/>
        </p:nvSpPr>
        <p:spPr>
          <a:xfrm>
            <a:off x="2536203" y="3317741"/>
            <a:ext cx="32159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1 dm =        mm</a:t>
            </a:r>
          </a:p>
        </p:txBody>
      </p:sp>
      <p:sp>
        <p:nvSpPr>
          <p:cNvPr id="12" name="Hộp Văn bản 18">
            <a:extLst>
              <a:ext uri="{FF2B5EF4-FFF2-40B4-BE49-F238E27FC236}">
                <a16:creationId xmlns:a16="http://schemas.microsoft.com/office/drawing/2014/main" id="{93B208AB-41AC-1BAB-B83F-6A330DA905A5}"/>
              </a:ext>
            </a:extLst>
          </p:cNvPr>
          <p:cNvSpPr txBox="1"/>
          <p:nvPr/>
        </p:nvSpPr>
        <p:spPr>
          <a:xfrm>
            <a:off x="6889305" y="3305080"/>
            <a:ext cx="30513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1 m </a:t>
            </a:r>
            <a:r>
              <a:rPr lang="en-US" sz="2800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=          mm</a:t>
            </a:r>
            <a:endParaRPr lang="en-US" sz="2800" dirty="0">
              <a:solidFill>
                <a:schemeClr val="tx1">
                  <a:lumMod val="50000"/>
                </a:schemeClr>
              </a:solidFill>
              <a:latin typeface="UTM Avo" panose="02040603050506020204" pitchFamily="18" charset="0"/>
            </a:endParaRPr>
          </a:p>
        </p:txBody>
      </p:sp>
      <p:sp>
        <p:nvSpPr>
          <p:cNvPr id="13" name="Hộp Văn bản 19">
            <a:extLst>
              <a:ext uri="{FF2B5EF4-FFF2-40B4-BE49-F238E27FC236}">
                <a16:creationId xmlns:a16="http://schemas.microsoft.com/office/drawing/2014/main" id="{A29C2D21-291B-E8AC-E63F-1D77BD8A179F}"/>
              </a:ext>
            </a:extLst>
          </p:cNvPr>
          <p:cNvSpPr txBox="1"/>
          <p:nvPr/>
        </p:nvSpPr>
        <p:spPr>
          <a:xfrm>
            <a:off x="3744652" y="1642425"/>
            <a:ext cx="6604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</a:rPr>
              <a:t>10</a:t>
            </a:r>
          </a:p>
        </p:txBody>
      </p:sp>
      <p:sp>
        <p:nvSpPr>
          <p:cNvPr id="14" name="Hộp Văn bản 20">
            <a:extLst>
              <a:ext uri="{FF2B5EF4-FFF2-40B4-BE49-F238E27FC236}">
                <a16:creationId xmlns:a16="http://schemas.microsoft.com/office/drawing/2014/main" id="{FD11DB6E-868E-B758-4103-9B4B3F9E6485}"/>
              </a:ext>
            </a:extLst>
          </p:cNvPr>
          <p:cNvSpPr txBox="1"/>
          <p:nvPr/>
        </p:nvSpPr>
        <p:spPr>
          <a:xfrm>
            <a:off x="8160832" y="1647070"/>
            <a:ext cx="6604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</a:rPr>
              <a:t>80</a:t>
            </a:r>
          </a:p>
        </p:txBody>
      </p:sp>
      <p:sp>
        <p:nvSpPr>
          <p:cNvPr id="15" name="Hộp Văn bản 21">
            <a:extLst>
              <a:ext uri="{FF2B5EF4-FFF2-40B4-BE49-F238E27FC236}">
                <a16:creationId xmlns:a16="http://schemas.microsoft.com/office/drawing/2014/main" id="{4151BB6A-57F4-AB01-8E44-EF1F77CD3EF8}"/>
              </a:ext>
            </a:extLst>
          </p:cNvPr>
          <p:cNvSpPr txBox="1"/>
          <p:nvPr/>
        </p:nvSpPr>
        <p:spPr>
          <a:xfrm>
            <a:off x="4167215" y="2505624"/>
            <a:ext cx="4344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</a:rPr>
              <a:t>3</a:t>
            </a:r>
          </a:p>
        </p:txBody>
      </p:sp>
      <p:sp>
        <p:nvSpPr>
          <p:cNvPr id="16" name="Hộp Văn bản 22">
            <a:extLst>
              <a:ext uri="{FF2B5EF4-FFF2-40B4-BE49-F238E27FC236}">
                <a16:creationId xmlns:a16="http://schemas.microsoft.com/office/drawing/2014/main" id="{2D03DE8B-B003-211E-BE9E-1D3C5DC94E4C}"/>
              </a:ext>
            </a:extLst>
          </p:cNvPr>
          <p:cNvSpPr txBox="1"/>
          <p:nvPr/>
        </p:nvSpPr>
        <p:spPr>
          <a:xfrm>
            <a:off x="8554520" y="2498584"/>
            <a:ext cx="6604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</a:rPr>
              <a:t>10</a:t>
            </a:r>
          </a:p>
        </p:txBody>
      </p:sp>
      <p:sp>
        <p:nvSpPr>
          <p:cNvPr id="17" name="Hộp Văn bản 23">
            <a:extLst>
              <a:ext uri="{FF2B5EF4-FFF2-40B4-BE49-F238E27FC236}">
                <a16:creationId xmlns:a16="http://schemas.microsoft.com/office/drawing/2014/main" id="{4FF57343-06F0-E007-92FC-FB11AA58BE8B}"/>
              </a:ext>
            </a:extLst>
          </p:cNvPr>
          <p:cNvSpPr txBox="1"/>
          <p:nvPr/>
        </p:nvSpPr>
        <p:spPr>
          <a:xfrm>
            <a:off x="3819477" y="3324130"/>
            <a:ext cx="8865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</a:rPr>
              <a:t>100</a:t>
            </a:r>
          </a:p>
        </p:txBody>
      </p:sp>
      <p:sp>
        <p:nvSpPr>
          <p:cNvPr id="18" name="Hộp Văn bản 24">
            <a:extLst>
              <a:ext uri="{FF2B5EF4-FFF2-40B4-BE49-F238E27FC236}">
                <a16:creationId xmlns:a16="http://schemas.microsoft.com/office/drawing/2014/main" id="{ACD01CF0-A1E4-FA1F-A35F-BBEA4D37BE63}"/>
              </a:ext>
            </a:extLst>
          </p:cNvPr>
          <p:cNvSpPr txBox="1"/>
          <p:nvPr/>
        </p:nvSpPr>
        <p:spPr>
          <a:xfrm>
            <a:off x="7853054" y="3317741"/>
            <a:ext cx="11126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FF0000"/>
                </a:solidFill>
                <a:latin typeface="UTM Avo" panose="02040603050506020204" pitchFamily="18" charset="0"/>
              </a:rPr>
              <a:t>1 000</a:t>
            </a:r>
            <a:endParaRPr lang="en-US" sz="2800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pic>
        <p:nvPicPr>
          <p:cNvPr id="19" name="Picture 6">
            <a:extLst>
              <a:ext uri="{FF2B5EF4-FFF2-40B4-BE49-F238E27FC236}">
                <a16:creationId xmlns:a16="http://schemas.microsoft.com/office/drawing/2014/main" id="{BD808D94-D303-3AD9-1EE1-26A6B328B28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1720769">
            <a:off x="134308" y="4443655"/>
            <a:ext cx="2146641" cy="241195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  <p:bldP spid="6" grpId="0"/>
      <p:bldP spid="7" grpId="0"/>
      <p:bldP spid="9" grpId="0"/>
      <p:bldP spid="10" grpId="0"/>
      <p:bldP spid="12" grpId="0"/>
      <p:bldP spid="14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hlinkClick r:id="rId4"/>
            <a:extLst>
              <a:ext uri="{FF2B5EF4-FFF2-40B4-BE49-F238E27FC236}">
                <a16:creationId xmlns:a16="http://schemas.microsoft.com/office/drawing/2014/main" id="{36294B9A-6F4E-93B8-7B27-778409F4FFEE}"/>
              </a:ext>
            </a:extLst>
          </p:cNvPr>
          <p:cNvSpPr/>
          <p:nvPr/>
        </p:nvSpPr>
        <p:spPr>
          <a:xfrm>
            <a:off x="526010" y="883900"/>
            <a:ext cx="2138167" cy="538500"/>
          </a:xfrm>
          <a:prstGeom prst="roundRect">
            <a:avLst>
              <a:gd name="adj" fmla="val 22233"/>
            </a:avLst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800" b="1" dirty="0">
                <a:latin typeface="UTM Avo" panose="02040603050506020204" pitchFamily="18" charset="0"/>
              </a:rPr>
              <a:t>Bài tập </a:t>
            </a:r>
            <a:r>
              <a:rPr lang="en-US" sz="2800" b="1" dirty="0">
                <a:latin typeface="UTM Avo" panose="02040603050506020204" pitchFamily="18" charset="0"/>
              </a:rPr>
              <a:t>3</a:t>
            </a:r>
          </a:p>
        </p:txBody>
      </p:sp>
      <p:sp>
        <p:nvSpPr>
          <p:cNvPr id="3" name="Hộp Văn bản 19">
            <a:extLst>
              <a:ext uri="{FF2B5EF4-FFF2-40B4-BE49-F238E27FC236}">
                <a16:creationId xmlns:a16="http://schemas.microsoft.com/office/drawing/2014/main" id="{4BCD7358-D122-1891-EA2D-433CAA6C62E3}"/>
              </a:ext>
            </a:extLst>
          </p:cNvPr>
          <p:cNvSpPr txBox="1"/>
          <p:nvPr/>
        </p:nvSpPr>
        <p:spPr>
          <a:xfrm>
            <a:off x="2750890" y="869848"/>
            <a:ext cx="8058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200" b="1" dirty="0">
                <a:latin typeface="UTM Avo" panose="02040603050506020204" pitchFamily="18" charset="0"/>
              </a:rPr>
              <a:t>Chọn đơn vị đo thích hợp?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E35C31C5-214E-69FB-4F51-C31774A8E1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80859" y="1741715"/>
            <a:ext cx="2387798" cy="361955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C766C42-40E4-4D42-5E85-B9A9BD951E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7323" y="1722920"/>
            <a:ext cx="2804822" cy="193234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0E508F1D-0C60-463A-0A34-7BD391D46EB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76496" y="1852345"/>
            <a:ext cx="1001027" cy="913099"/>
          </a:xfrm>
          <a:prstGeom prst="rect">
            <a:avLst/>
          </a:prstGeom>
        </p:spPr>
      </p:pic>
      <p:sp>
        <p:nvSpPr>
          <p:cNvPr id="27" name="Hộp Văn bản 10">
            <a:extLst>
              <a:ext uri="{FF2B5EF4-FFF2-40B4-BE49-F238E27FC236}">
                <a16:creationId xmlns:a16="http://schemas.microsoft.com/office/drawing/2014/main" id="{8A5741C5-C944-A40C-0C01-7995AF1EAE7E}"/>
              </a:ext>
            </a:extLst>
          </p:cNvPr>
          <p:cNvSpPr txBox="1"/>
          <p:nvPr/>
        </p:nvSpPr>
        <p:spPr>
          <a:xfrm>
            <a:off x="486193" y="5383745"/>
            <a:ext cx="396068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Con </a:t>
            </a:r>
            <a:r>
              <a:rPr lang="en-US" sz="22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hươu</a:t>
            </a:r>
            <a:r>
              <a:rPr lang="en-US" sz="22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cao</a:t>
            </a:r>
            <a:r>
              <a:rPr lang="en-US" sz="22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cổ</a:t>
            </a:r>
            <a:r>
              <a:rPr lang="en-US" sz="22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cao</a:t>
            </a:r>
            <a:r>
              <a:rPr lang="en-US" sz="22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 5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41B3AE0B-3114-7364-DCB3-B41C63901E96}"/>
              </a:ext>
            </a:extLst>
          </p:cNvPr>
          <p:cNvSpPr/>
          <p:nvPr/>
        </p:nvSpPr>
        <p:spPr>
          <a:xfrm>
            <a:off x="4016507" y="5330102"/>
            <a:ext cx="773131" cy="552450"/>
          </a:xfrm>
          <a:prstGeom prst="roundRect">
            <a:avLst>
              <a:gd name="adj" fmla="val 14267"/>
            </a:avLst>
          </a:prstGeom>
          <a:solidFill>
            <a:schemeClr val="bg1"/>
          </a:solidFill>
          <a:ln>
            <a:solidFill>
              <a:srgbClr val="E8329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29" name="Hộp Văn bản 10">
            <a:extLst>
              <a:ext uri="{FF2B5EF4-FFF2-40B4-BE49-F238E27FC236}">
                <a16:creationId xmlns:a16="http://schemas.microsoft.com/office/drawing/2014/main" id="{4A767734-63BC-A8E0-1B25-907C4371EC99}"/>
              </a:ext>
            </a:extLst>
          </p:cNvPr>
          <p:cNvSpPr txBox="1"/>
          <p:nvPr/>
        </p:nvSpPr>
        <p:spPr>
          <a:xfrm>
            <a:off x="4079023" y="5364695"/>
            <a:ext cx="6399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m</a:t>
            </a:r>
          </a:p>
        </p:txBody>
      </p:sp>
      <p:sp>
        <p:nvSpPr>
          <p:cNvPr id="31" name="Hộp Văn bản 10">
            <a:extLst>
              <a:ext uri="{FF2B5EF4-FFF2-40B4-BE49-F238E27FC236}">
                <a16:creationId xmlns:a16="http://schemas.microsoft.com/office/drawing/2014/main" id="{C1FC4108-8331-25D2-2FAE-7CB105867E5E}"/>
              </a:ext>
            </a:extLst>
          </p:cNvPr>
          <p:cNvSpPr txBox="1"/>
          <p:nvPr/>
        </p:nvSpPr>
        <p:spPr>
          <a:xfrm>
            <a:off x="4429253" y="3782833"/>
            <a:ext cx="363101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Con </a:t>
            </a:r>
            <a:r>
              <a:rPr lang="en-US" sz="22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cá</a:t>
            </a:r>
            <a:r>
              <a:rPr lang="en-US" sz="22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rô</a:t>
            </a:r>
            <a:r>
              <a:rPr lang="en-US" sz="22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 phi </a:t>
            </a:r>
            <a:r>
              <a:rPr lang="en-US" sz="22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dài</a:t>
            </a:r>
            <a:r>
              <a:rPr lang="en-US" sz="22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 20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E01430ED-042B-CDFE-00F6-8BA00131DC32}"/>
              </a:ext>
            </a:extLst>
          </p:cNvPr>
          <p:cNvSpPr/>
          <p:nvPr/>
        </p:nvSpPr>
        <p:spPr>
          <a:xfrm>
            <a:off x="7390184" y="3720722"/>
            <a:ext cx="752633" cy="552450"/>
          </a:xfrm>
          <a:prstGeom prst="roundRect">
            <a:avLst>
              <a:gd name="adj" fmla="val 14267"/>
            </a:avLst>
          </a:prstGeom>
          <a:solidFill>
            <a:schemeClr val="bg1"/>
          </a:solidFill>
          <a:ln>
            <a:solidFill>
              <a:srgbClr val="E8329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33" name="Hộp Văn bản 10">
            <a:extLst>
              <a:ext uri="{FF2B5EF4-FFF2-40B4-BE49-F238E27FC236}">
                <a16:creationId xmlns:a16="http://schemas.microsoft.com/office/drawing/2014/main" id="{5B24C463-01CF-C7B2-DCF5-DD3FF065D9E5}"/>
              </a:ext>
            </a:extLst>
          </p:cNvPr>
          <p:cNvSpPr txBox="1"/>
          <p:nvPr/>
        </p:nvSpPr>
        <p:spPr>
          <a:xfrm>
            <a:off x="7440000" y="3748965"/>
            <a:ext cx="7843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cm</a:t>
            </a:r>
          </a:p>
        </p:txBody>
      </p:sp>
      <p:sp>
        <p:nvSpPr>
          <p:cNvPr id="34" name="Hộp Văn bản 10">
            <a:extLst>
              <a:ext uri="{FF2B5EF4-FFF2-40B4-BE49-F238E27FC236}">
                <a16:creationId xmlns:a16="http://schemas.microsoft.com/office/drawing/2014/main" id="{6BD81C98-98FC-9EB7-13FC-8494DF4EF871}"/>
              </a:ext>
            </a:extLst>
          </p:cNvPr>
          <p:cNvSpPr txBox="1"/>
          <p:nvPr/>
        </p:nvSpPr>
        <p:spPr>
          <a:xfrm>
            <a:off x="8529616" y="2945436"/>
            <a:ext cx="216405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Con </a:t>
            </a:r>
            <a:r>
              <a:rPr lang="en-US" sz="22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kiến</a:t>
            </a:r>
            <a:r>
              <a:rPr lang="en-US" sz="22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dài</a:t>
            </a:r>
            <a:r>
              <a:rPr lang="en-US" sz="22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 5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911117FC-4C21-3A97-D234-64547F511C7F}"/>
              </a:ext>
            </a:extLst>
          </p:cNvPr>
          <p:cNvSpPr/>
          <p:nvPr/>
        </p:nvSpPr>
        <p:spPr>
          <a:xfrm>
            <a:off x="10662774" y="2883325"/>
            <a:ext cx="752633" cy="552450"/>
          </a:xfrm>
          <a:prstGeom prst="roundRect">
            <a:avLst>
              <a:gd name="adj" fmla="val 14267"/>
            </a:avLst>
          </a:prstGeom>
          <a:solidFill>
            <a:schemeClr val="bg1"/>
          </a:solidFill>
          <a:ln>
            <a:solidFill>
              <a:srgbClr val="E8329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36" name="Hộp Văn bản 10">
            <a:extLst>
              <a:ext uri="{FF2B5EF4-FFF2-40B4-BE49-F238E27FC236}">
                <a16:creationId xmlns:a16="http://schemas.microsoft.com/office/drawing/2014/main" id="{791F75E1-E0F8-016F-8509-E65D98C3705E}"/>
              </a:ext>
            </a:extLst>
          </p:cNvPr>
          <p:cNvSpPr txBox="1"/>
          <p:nvPr/>
        </p:nvSpPr>
        <p:spPr>
          <a:xfrm>
            <a:off x="10683715" y="2911568"/>
            <a:ext cx="7843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mm</a:t>
            </a:r>
          </a:p>
        </p:txBody>
      </p:sp>
    </p:spTree>
    <p:extLst>
      <p:ext uri="{BB962C8B-B14F-4D97-AF65-F5344CB8AC3E}">
        <p14:creationId xmlns:p14="http://schemas.microsoft.com/office/powerpoint/2010/main" val="3997748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27" grpId="0"/>
      <p:bldP spid="28" grpId="0" animBg="1"/>
      <p:bldP spid="29" grpId="0"/>
      <p:bldP spid="31" grpId="0"/>
      <p:bldP spid="32" grpId="0" animBg="1"/>
      <p:bldP spid="33" grpId="0"/>
      <p:bldP spid="34" grpId="0"/>
      <p:bldP spid="35" grpId="0" animBg="1"/>
      <p:bldP spid="3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BE1CE87-C227-8EAD-C084-7AD12D53FCE0}"/>
              </a:ext>
            </a:extLst>
          </p:cNvPr>
          <p:cNvGrpSpPr/>
          <p:nvPr/>
        </p:nvGrpSpPr>
        <p:grpSpPr>
          <a:xfrm>
            <a:off x="4727728" y="2649530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6D328FAC-D4B9-8FF6-7B86-6C9E14C069D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D937B90-F44F-6E58-BF08-983B6FAB464B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hlinkClick r:id="rId4"/>
            <a:extLst>
              <a:ext uri="{FF2B5EF4-FFF2-40B4-BE49-F238E27FC236}">
                <a16:creationId xmlns:a16="http://schemas.microsoft.com/office/drawing/2014/main" id="{F606E070-4FD0-6FB4-4A98-4D077AF4CD78}"/>
              </a:ext>
            </a:extLst>
          </p:cNvPr>
          <p:cNvSpPr/>
          <p:nvPr/>
        </p:nvSpPr>
        <p:spPr>
          <a:xfrm>
            <a:off x="526010" y="883900"/>
            <a:ext cx="2138167" cy="538500"/>
          </a:xfrm>
          <a:prstGeom prst="roundRect">
            <a:avLst>
              <a:gd name="adj" fmla="val 22233"/>
            </a:avLst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800" b="1" dirty="0">
                <a:latin typeface="UTM Avo" panose="02040603050506020204" pitchFamily="18" charset="0"/>
              </a:rPr>
              <a:t>Bài tập </a:t>
            </a:r>
            <a:r>
              <a:rPr lang="en-US" sz="2800" b="1" dirty="0">
                <a:latin typeface="UTM Avo" panose="02040603050506020204" pitchFamily="18" charset="0"/>
              </a:rPr>
              <a:t>4</a:t>
            </a:r>
          </a:p>
        </p:txBody>
      </p:sp>
      <p:sp>
        <p:nvSpPr>
          <p:cNvPr id="3" name="Hộp Văn bản 19">
            <a:extLst>
              <a:ext uri="{FF2B5EF4-FFF2-40B4-BE49-F238E27FC236}">
                <a16:creationId xmlns:a16="http://schemas.microsoft.com/office/drawing/2014/main" id="{AB0531EE-8478-2839-AD65-7B413028E724}"/>
              </a:ext>
            </a:extLst>
          </p:cNvPr>
          <p:cNvSpPr txBox="1"/>
          <p:nvPr/>
        </p:nvSpPr>
        <p:spPr>
          <a:xfrm>
            <a:off x="2750890" y="917975"/>
            <a:ext cx="80586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latin typeface="UTM Avo" panose="02040603050506020204" pitchFamily="18" charset="0"/>
              </a:rPr>
              <a:t>Đo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một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số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đồ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vật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và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nêu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kết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quả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đo</a:t>
            </a:r>
            <a:r>
              <a:rPr lang="en-US" sz="2800" b="1" dirty="0">
                <a:latin typeface="UTM Avo" panose="02040603050506020204" pitchFamily="18" charset="0"/>
              </a:rPr>
              <a:t>:</a:t>
            </a:r>
            <a:endParaRPr lang="vi-VN" sz="2800" b="1" dirty="0">
              <a:latin typeface="UTM Avo" panose="020406030505060202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5E3DAE-F821-43AB-21A4-DE69DF33CF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39276" y="1600200"/>
            <a:ext cx="8246748" cy="479890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ong bóng Ý nghĩ: Hình đám mây 3">
            <a:extLst>
              <a:ext uri="{FF2B5EF4-FFF2-40B4-BE49-F238E27FC236}">
                <a16:creationId xmlns:a16="http://schemas.microsoft.com/office/drawing/2014/main" id="{16329AB8-904C-0DB2-F01C-DB3110E8E098}"/>
              </a:ext>
            </a:extLst>
          </p:cNvPr>
          <p:cNvSpPr/>
          <p:nvPr/>
        </p:nvSpPr>
        <p:spPr>
          <a:xfrm>
            <a:off x="546364" y="1930400"/>
            <a:ext cx="5536936" cy="3053250"/>
          </a:xfrm>
          <a:prstGeom prst="cloudCallou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nl-NL" sz="28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Thực hành đo một số đồ vật và nêu kết quả đo.</a:t>
            </a:r>
            <a:endParaRPr lang="en-US" sz="2800" dirty="0">
              <a:solidFill>
                <a:schemeClr val="tx1"/>
              </a:solidFill>
              <a:effectLst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graphicFrame>
        <p:nvGraphicFramePr>
          <p:cNvPr id="6" name="Bảng 6">
            <a:extLst>
              <a:ext uri="{FF2B5EF4-FFF2-40B4-BE49-F238E27FC236}">
                <a16:creationId xmlns:a16="http://schemas.microsoft.com/office/drawing/2014/main" id="{37FD390F-CA81-7973-B32C-7D9131158C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1234816"/>
              </p:ext>
            </p:extLst>
          </p:nvPr>
        </p:nvGraphicFramePr>
        <p:xfrm>
          <a:off x="6729813" y="1707944"/>
          <a:ext cx="4191000" cy="4114800"/>
        </p:xfrm>
        <a:graphic>
          <a:graphicData uri="http://schemas.openxmlformats.org/drawingml/2006/table">
            <a:tbl>
              <a:tblPr firstRow="1" firstCol="1" bandRow="1">
                <a:tableStyleId>{C4B1156A-380E-4F78-BDF5-A606A8083BF9}</a:tableStyleId>
              </a:tblPr>
              <a:tblGrid>
                <a:gridCol w="2095500">
                  <a:extLst>
                    <a:ext uri="{9D8B030D-6E8A-4147-A177-3AD203B41FA5}">
                      <a16:colId xmlns:a16="http://schemas.microsoft.com/office/drawing/2014/main" val="2354890049"/>
                    </a:ext>
                  </a:extLst>
                </a:gridCol>
                <a:gridCol w="2095500">
                  <a:extLst>
                    <a:ext uri="{9D8B030D-6E8A-4147-A177-3AD203B41FA5}">
                      <a16:colId xmlns:a16="http://schemas.microsoft.com/office/drawing/2014/main" val="1723194358"/>
                    </a:ext>
                  </a:extLst>
                </a:gridCol>
              </a:tblGrid>
              <a:tr h="8229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nl-NL" sz="2400" dirty="0">
                          <a:effectLst/>
                          <a:latin typeface="UTM Avo" panose="02040603050506020204" pitchFamily="18" charset="0"/>
                        </a:rPr>
                        <a:t>Tên đồ vật</a:t>
                      </a:r>
                      <a:endParaRPr lang="en-US" sz="2400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nl-NL" sz="2400" dirty="0">
                          <a:effectLst/>
                          <a:latin typeface="UTM Avo" panose="02040603050506020204" pitchFamily="18" charset="0"/>
                        </a:rPr>
                        <a:t>Độ dài</a:t>
                      </a:r>
                      <a:endParaRPr lang="en-US" sz="2400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1535562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nl-NL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nl-NL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2314945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nl-NL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nl-NL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9808122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nl-NL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nl-NL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2260686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nl-NL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nl-NL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9903134"/>
                  </a:ext>
                </a:extLst>
              </a:tr>
            </a:tbl>
          </a:graphicData>
        </a:graphic>
      </p:graphicFrame>
      <p:sp>
        <p:nvSpPr>
          <p:cNvPr id="9" name="Rectangle: Rounded Corners 8">
            <a:hlinkClick r:id="rId4"/>
            <a:extLst>
              <a:ext uri="{FF2B5EF4-FFF2-40B4-BE49-F238E27FC236}">
                <a16:creationId xmlns:a16="http://schemas.microsoft.com/office/drawing/2014/main" id="{93EABADA-9F9C-F5AA-F3DC-2E5227D1FEC2}"/>
              </a:ext>
            </a:extLst>
          </p:cNvPr>
          <p:cNvSpPr/>
          <p:nvPr/>
        </p:nvSpPr>
        <p:spPr>
          <a:xfrm>
            <a:off x="526010" y="883900"/>
            <a:ext cx="2138167" cy="538500"/>
          </a:xfrm>
          <a:prstGeom prst="roundRect">
            <a:avLst>
              <a:gd name="adj" fmla="val 22233"/>
            </a:avLst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800" b="1" dirty="0">
                <a:latin typeface="UTM Avo" panose="02040603050506020204" pitchFamily="18" charset="0"/>
              </a:rPr>
              <a:t>Bài tập </a:t>
            </a:r>
            <a:r>
              <a:rPr lang="en-US" sz="2800" b="1" dirty="0">
                <a:latin typeface="UTM Avo" panose="02040603050506020204" pitchFamily="18" charset="0"/>
              </a:rPr>
              <a:t>4</a:t>
            </a:r>
          </a:p>
        </p:txBody>
      </p:sp>
      <p:sp>
        <p:nvSpPr>
          <p:cNvPr id="10" name="Hộp Văn bản 19">
            <a:extLst>
              <a:ext uri="{FF2B5EF4-FFF2-40B4-BE49-F238E27FC236}">
                <a16:creationId xmlns:a16="http://schemas.microsoft.com/office/drawing/2014/main" id="{F5991DEF-AF21-1037-9821-C4FD2663D671}"/>
              </a:ext>
            </a:extLst>
          </p:cNvPr>
          <p:cNvSpPr txBox="1"/>
          <p:nvPr/>
        </p:nvSpPr>
        <p:spPr>
          <a:xfrm>
            <a:off x="2750890" y="917975"/>
            <a:ext cx="80586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latin typeface="UTM Avo" panose="02040603050506020204" pitchFamily="18" charset="0"/>
              </a:rPr>
              <a:t>Đo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một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số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đồ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vật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và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nêu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kết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quả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đo</a:t>
            </a:r>
            <a:r>
              <a:rPr lang="en-US" sz="2800" b="1" dirty="0">
                <a:latin typeface="UTM Avo" panose="02040603050506020204" pitchFamily="18" charset="0"/>
              </a:rPr>
              <a:t>:</a:t>
            </a:r>
            <a:endParaRPr lang="vi-VN" sz="2800" b="1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5233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E197741-746C-42B8-A510-FEA0520DB8CF}"/>
              </a:ext>
            </a:extLst>
          </p:cNvPr>
          <p:cNvSpPr/>
          <p:nvPr/>
        </p:nvSpPr>
        <p:spPr>
          <a:xfrm>
            <a:off x="1655111" y="2693862"/>
            <a:ext cx="9056880" cy="7351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vi-VN" sz="32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Hôm nay, em biết thêm được điều gì?</a:t>
            </a:r>
            <a:endParaRPr kumimoji="0" lang="vi-VN" sz="3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48147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7596;p55">
            <a:extLst>
              <a:ext uri="{FF2B5EF4-FFF2-40B4-BE49-F238E27FC236}">
                <a16:creationId xmlns:a16="http://schemas.microsoft.com/office/drawing/2014/main" id="{1D71D36E-E508-47E7-816A-7C807B1DF71A}"/>
              </a:ext>
            </a:extLst>
          </p:cNvPr>
          <p:cNvSpPr txBox="1">
            <a:spLocks/>
          </p:cNvSpPr>
          <p:nvPr/>
        </p:nvSpPr>
        <p:spPr>
          <a:xfrm>
            <a:off x="1594909" y="3117026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01</a:t>
            </a:r>
          </a:p>
        </p:txBody>
      </p:sp>
      <p:sp>
        <p:nvSpPr>
          <p:cNvPr id="94" name="Google Shape;7598;p55">
            <a:extLst>
              <a:ext uri="{FF2B5EF4-FFF2-40B4-BE49-F238E27FC236}">
                <a16:creationId xmlns:a16="http://schemas.microsoft.com/office/drawing/2014/main" id="{23D8401D-E816-406B-B867-B1A267258C00}"/>
              </a:ext>
            </a:extLst>
          </p:cNvPr>
          <p:cNvSpPr txBox="1">
            <a:spLocks/>
          </p:cNvSpPr>
          <p:nvPr/>
        </p:nvSpPr>
        <p:spPr>
          <a:xfrm>
            <a:off x="4120664" y="3131137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02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95" name="Google Shape;7600;p55">
            <a:extLst>
              <a:ext uri="{FF2B5EF4-FFF2-40B4-BE49-F238E27FC236}">
                <a16:creationId xmlns:a16="http://schemas.microsoft.com/office/drawing/2014/main" id="{066E0B1B-2A2D-4FDB-B0C4-A2B75D446B0B}"/>
              </a:ext>
            </a:extLst>
          </p:cNvPr>
          <p:cNvSpPr txBox="1">
            <a:spLocks/>
          </p:cNvSpPr>
          <p:nvPr/>
        </p:nvSpPr>
        <p:spPr>
          <a:xfrm>
            <a:off x="7368910" y="3117026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03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4CAB95C8-25D4-4915-B343-329FB38617FF}"/>
              </a:ext>
            </a:extLst>
          </p:cNvPr>
          <p:cNvSpPr txBox="1"/>
          <p:nvPr/>
        </p:nvSpPr>
        <p:spPr>
          <a:xfrm>
            <a:off x="1514561" y="3589818"/>
            <a:ext cx="2497095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Ôn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tập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lại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kiến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thức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đã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học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A845A9A9-1C64-4DD6-B895-BB6CC577F066}"/>
              </a:ext>
            </a:extLst>
          </p:cNvPr>
          <p:cNvSpPr txBox="1"/>
          <p:nvPr/>
        </p:nvSpPr>
        <p:spPr>
          <a:xfrm>
            <a:off x="4036500" y="3592233"/>
            <a:ext cx="2497095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Hoàn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thành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bài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tập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trong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SBT</a:t>
            </a: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B75F9418-8C74-4E19-93A4-94EFEEF26703}"/>
              </a:ext>
            </a:extLst>
          </p:cNvPr>
          <p:cNvSpPr txBox="1"/>
          <p:nvPr/>
        </p:nvSpPr>
        <p:spPr>
          <a:xfrm>
            <a:off x="6767813" y="3580321"/>
            <a:ext cx="3505077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vi-VN" sz="2000" dirty="0">
                <a:latin typeface="UTM Avo" panose="02040603050506020204" pitchFamily="18" charset="0"/>
              </a:rPr>
              <a:t>Đọc trước bài: Ôn tập về phép nhân, bảng nhân 2, bảng nhân 5.</a:t>
            </a:r>
          </a:p>
        </p:txBody>
      </p:sp>
      <p:sp>
        <p:nvSpPr>
          <p:cNvPr id="261" name="Google Shape;7596;p55">
            <a:extLst>
              <a:ext uri="{FF2B5EF4-FFF2-40B4-BE49-F238E27FC236}">
                <a16:creationId xmlns:a16="http://schemas.microsoft.com/office/drawing/2014/main" id="{96948CBD-F61C-411E-A754-23274D63BB4E}"/>
              </a:ext>
            </a:extLst>
          </p:cNvPr>
          <p:cNvSpPr txBox="1">
            <a:spLocks/>
          </p:cNvSpPr>
          <p:nvPr/>
        </p:nvSpPr>
        <p:spPr>
          <a:xfrm>
            <a:off x="2452866" y="983427"/>
            <a:ext cx="704109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HƯỚNG DẪN VỀ NHÀ</a:t>
            </a:r>
          </a:p>
        </p:txBody>
      </p:sp>
      <p:pic>
        <p:nvPicPr>
          <p:cNvPr id="2" name="Đồ họa 3" descr="Architecture with solid fill">
            <a:extLst>
              <a:ext uri="{FF2B5EF4-FFF2-40B4-BE49-F238E27FC236}">
                <a16:creationId xmlns:a16="http://schemas.microsoft.com/office/drawing/2014/main" id="{F8391069-6513-F693-1FA7-A19C4FA0920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57926" y="2064052"/>
            <a:ext cx="1143000" cy="1143000"/>
          </a:xfrm>
          <a:prstGeom prst="rect">
            <a:avLst/>
          </a:prstGeom>
        </p:spPr>
      </p:pic>
      <p:pic>
        <p:nvPicPr>
          <p:cNvPr id="3" name="Đồ họa 5" descr="Desk with solid fill">
            <a:extLst>
              <a:ext uri="{FF2B5EF4-FFF2-40B4-BE49-F238E27FC236}">
                <a16:creationId xmlns:a16="http://schemas.microsoft.com/office/drawing/2014/main" id="{909FFAA7-8BE0-C28B-AE13-87300D219BA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54617" y="1937757"/>
            <a:ext cx="1295400" cy="1295400"/>
          </a:xfrm>
          <a:prstGeom prst="rect">
            <a:avLst/>
          </a:prstGeom>
        </p:spPr>
      </p:pic>
      <p:pic>
        <p:nvPicPr>
          <p:cNvPr id="4" name="Đồ họa 7" descr="Closed book with solid fill">
            <a:extLst>
              <a:ext uri="{FF2B5EF4-FFF2-40B4-BE49-F238E27FC236}">
                <a16:creationId xmlns:a16="http://schemas.microsoft.com/office/drawing/2014/main" id="{8306F25D-7AFB-B9D8-5984-CBAFE72F982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076399" y="2204314"/>
            <a:ext cx="943148" cy="943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44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/>
      <p:bldP spid="94" grpId="0"/>
      <p:bldP spid="95" grpId="0"/>
      <p:bldP spid="177" grpId="0"/>
      <p:bldP spid="178" grpId="0"/>
      <p:bldP spid="179" grpId="0"/>
      <p:bldP spid="26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4540957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01956" y="3753145"/>
            <a:ext cx="2622541" cy="262254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6" name="Google Shape;86;p1"/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Để kết nối cộng đồng giáo viên và nhận thêm nhiều tài liệu giảng dạy,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mời quý thầy cô tham gia Group Facebook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theo đường link: 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>
            <a:hlinkClick r:id="rId5"/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sng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Hoc10 – Đồng hành cùng giáo viên tiểu học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Hoặc truy cập qua QR code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pic>
        <p:nvPicPr>
          <p:cNvPr id="90" name="Google Shape;90;p1" descr="Ngón Trỏ, ngón tay, Máy tính Biểu tượng Tay - tay png tải về - Miễn phí  trong suốt Tay png Tải về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5400000">
            <a:off x="5444625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412</Words>
  <Application>Microsoft Office PowerPoint</Application>
  <PresentationFormat>Widescreen</PresentationFormat>
  <Paragraphs>82</Paragraphs>
  <Slides>16</Slides>
  <Notes>13</Notes>
  <HiddenSlides>2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Calibri</vt:lpstr>
      <vt:lpstr>Times New Roman</vt:lpstr>
      <vt:lpstr>UTM Avo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đề: Quý trọng thời gian</dc:title>
  <dc:creator>Ziczac</dc:creator>
  <cp:lastModifiedBy>Administrator</cp:lastModifiedBy>
  <cp:revision>12</cp:revision>
  <dcterms:modified xsi:type="dcterms:W3CDTF">2023-08-23T04:19:08Z</dcterms:modified>
</cp:coreProperties>
</file>