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media1.wav" ContentType="audio/x-wav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audio4.wav" ContentType="audio/x-wav"/>
  <Override PartName="/ppt/media/audio5.wav" ContentType="audio/x-wav"/>
  <Override PartName="/ppt/media/audio6.wav" ContentType="audio/x-wav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27"/>
  </p:notesMasterIdLst>
  <p:sldIdLst>
    <p:sldId id="256" r:id="rId6"/>
    <p:sldId id="257" r:id="rId7"/>
    <p:sldId id="272" r:id="rId8"/>
    <p:sldId id="273" r:id="rId9"/>
    <p:sldId id="276" r:id="rId10"/>
    <p:sldId id="259" r:id="rId11"/>
    <p:sldId id="260" r:id="rId12"/>
    <p:sldId id="277" r:id="rId13"/>
    <p:sldId id="279" r:id="rId14"/>
    <p:sldId id="278" r:id="rId15"/>
    <p:sldId id="280" r:id="rId16"/>
    <p:sldId id="281" r:id="rId17"/>
    <p:sldId id="261" r:id="rId18"/>
    <p:sldId id="290" r:id="rId19"/>
    <p:sldId id="294" r:id="rId20"/>
    <p:sldId id="291" r:id="rId21"/>
    <p:sldId id="295" r:id="rId22"/>
    <p:sldId id="296" r:id="rId23"/>
    <p:sldId id="265" r:id="rId24"/>
    <p:sldId id="266" r:id="rId25"/>
    <p:sldId id="297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 snapToGrid="0">
      <p:cViewPr varScale="1">
        <p:scale>
          <a:sx n="79" d="100"/>
          <a:sy n="79" d="100"/>
        </p:scale>
        <p:origin x="3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customschemas.google.com/relationships/presentationmetadata" Target="meta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đầu</a:t>
            </a:r>
            <a:r>
              <a:rPr lang="en-US" baseline="0" dirty="0"/>
              <a:t> </a:t>
            </a:r>
            <a:r>
              <a:rPr lang="en-US" baseline="0" dirty="0" err="1"/>
              <a:t>bếp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đã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món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9242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969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4448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7382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91153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8364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ô </a:t>
            </a:r>
            <a:r>
              <a:rPr lang="en-US" baseline="0" dirty="0" err="1"/>
              <a:t>số</a:t>
            </a:r>
            <a:r>
              <a:rPr lang="en-US" baseline="0" dirty="0"/>
              <a:t> 1-9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</a:p>
          <a:p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PLAY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xoay</a:t>
            </a:r>
            <a:r>
              <a:rPr lang="en-US" baseline="0" dirty="0"/>
              <a:t>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, click </a:t>
            </a:r>
            <a:r>
              <a:rPr lang="en-US" baseline="0" dirty="0" err="1"/>
              <a:t>vào</a:t>
            </a:r>
            <a:r>
              <a:rPr lang="en-US" baseline="0" dirty="0"/>
              <a:t> STOP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dừng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kết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7993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82096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65564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07021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56818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922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57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50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19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40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863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160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73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810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934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8066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23650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68110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91222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7327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34311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05850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60116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9075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0678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4091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22280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56465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8675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5113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92613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2747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06289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055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38331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35104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734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95019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25369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63239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24162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84927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51211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69116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50201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5031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922715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676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3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2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87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597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12083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u-nhien-va-xa-hoi-2/1/16/9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slide" Target="slide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slide" Target="slide6.xml"/><Relationship Id="rId4" Type="http://schemas.openxmlformats.org/officeDocument/2006/relationships/image" Target="../media/image10.pn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png"/><Relationship Id="rId3" Type="http://schemas.openxmlformats.org/officeDocument/2006/relationships/audio" Target="../media/audio1.wav"/><Relationship Id="rId7" Type="http://schemas.openxmlformats.org/officeDocument/2006/relationships/image" Target="../media/image15.png"/><Relationship Id="rId12" Type="http://schemas.openxmlformats.org/officeDocument/2006/relationships/slide" Target="slide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audio" Target="../media/audio3.wav"/><Relationship Id="rId10" Type="http://schemas.openxmlformats.org/officeDocument/2006/relationships/image" Target="../media/image18.png"/><Relationship Id="rId4" Type="http://schemas.openxmlformats.org/officeDocument/2006/relationships/audio" Target="../media/audio2.wav"/><Relationship Id="rId9" Type="http://schemas.openxmlformats.org/officeDocument/2006/relationships/image" Target="../media/image17.png"/><Relationship Id="rId1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2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43.gif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41.png"/><Relationship Id="rId12" Type="http://schemas.openxmlformats.org/officeDocument/2006/relationships/image" Target="../media/image42.gif"/><Relationship Id="rId17" Type="http://schemas.openxmlformats.org/officeDocument/2006/relationships/slide" Target="slide19.xml"/><Relationship Id="rId2" Type="http://schemas.openxmlformats.org/officeDocument/2006/relationships/audio" Target="../media/media1.wav"/><Relationship Id="rId16" Type="http://schemas.openxmlformats.org/officeDocument/2006/relationships/image" Target="../media/image46.jpeg"/><Relationship Id="rId1" Type="http://schemas.microsoft.com/office/2007/relationships/media" Target="../media/media1.wav"/><Relationship Id="rId6" Type="http://schemas.openxmlformats.org/officeDocument/2006/relationships/image" Target="../media/image40.png"/><Relationship Id="rId11" Type="http://schemas.openxmlformats.org/officeDocument/2006/relationships/slide" Target="slide18.xml"/><Relationship Id="rId5" Type="http://schemas.openxmlformats.org/officeDocument/2006/relationships/audio" Target="../media/audio2.wav"/><Relationship Id="rId15" Type="http://schemas.openxmlformats.org/officeDocument/2006/relationships/image" Target="../media/image45.png"/><Relationship Id="rId10" Type="http://schemas.openxmlformats.org/officeDocument/2006/relationships/slide" Target="slide17.xml"/><Relationship Id="rId4" Type="http://schemas.openxmlformats.org/officeDocument/2006/relationships/notesSlide" Target="../notesSlides/notesSlide13.xml"/><Relationship Id="rId9" Type="http://schemas.openxmlformats.org/officeDocument/2006/relationships/slide" Target="slide16.xml"/><Relationship Id="rId14" Type="http://schemas.openxmlformats.org/officeDocument/2006/relationships/image" Target="../media/image44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1.png"/><Relationship Id="rId3" Type="http://schemas.openxmlformats.org/officeDocument/2006/relationships/audio" Target="../media/audio4.wav"/><Relationship Id="rId7" Type="http://schemas.microsoft.com/office/2007/relationships/hdphoto" Target="../media/hdphoto2.wdp"/><Relationship Id="rId12" Type="http://schemas.openxmlformats.org/officeDocument/2006/relationships/image" Target="../media/image50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6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11" Type="http://schemas.microsoft.com/office/2007/relationships/hdphoto" Target="../media/hdphoto4.wdp"/><Relationship Id="rId5" Type="http://schemas.openxmlformats.org/officeDocument/2006/relationships/audio" Target="../media/audio6.wav"/><Relationship Id="rId15" Type="http://schemas.openxmlformats.org/officeDocument/2006/relationships/slide" Target="slide14.xml"/><Relationship Id="rId10" Type="http://schemas.openxmlformats.org/officeDocument/2006/relationships/image" Target="../media/image49.png"/><Relationship Id="rId4" Type="http://schemas.openxmlformats.org/officeDocument/2006/relationships/audio" Target="../media/audio5.wav"/><Relationship Id="rId9" Type="http://schemas.microsoft.com/office/2007/relationships/hdphoto" Target="../media/hdphoto3.wdp"/><Relationship Id="rId14" Type="http://schemas.openxmlformats.org/officeDocument/2006/relationships/slide" Target="slide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1.png"/><Relationship Id="rId3" Type="http://schemas.openxmlformats.org/officeDocument/2006/relationships/audio" Target="../media/audio4.wav"/><Relationship Id="rId7" Type="http://schemas.microsoft.com/office/2007/relationships/hdphoto" Target="../media/hdphoto2.wdp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11" Type="http://schemas.microsoft.com/office/2007/relationships/hdphoto" Target="../media/hdphoto4.wdp"/><Relationship Id="rId5" Type="http://schemas.openxmlformats.org/officeDocument/2006/relationships/audio" Target="../media/audio6.wav"/><Relationship Id="rId15" Type="http://schemas.openxmlformats.org/officeDocument/2006/relationships/image" Target="../media/image46.jpeg"/><Relationship Id="rId10" Type="http://schemas.openxmlformats.org/officeDocument/2006/relationships/image" Target="../media/image49.png"/><Relationship Id="rId4" Type="http://schemas.openxmlformats.org/officeDocument/2006/relationships/audio" Target="../media/audio5.wav"/><Relationship Id="rId9" Type="http://schemas.microsoft.com/office/2007/relationships/hdphoto" Target="../media/hdphoto3.wdp"/><Relationship Id="rId14" Type="http://schemas.openxmlformats.org/officeDocument/2006/relationships/slide" Target="slide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1.png"/><Relationship Id="rId3" Type="http://schemas.openxmlformats.org/officeDocument/2006/relationships/audio" Target="../media/audio4.wav"/><Relationship Id="rId7" Type="http://schemas.microsoft.com/office/2007/relationships/hdphoto" Target="../media/hdphoto2.wdp"/><Relationship Id="rId12" Type="http://schemas.openxmlformats.org/officeDocument/2006/relationships/image" Target="../media/image50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46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11" Type="http://schemas.microsoft.com/office/2007/relationships/hdphoto" Target="../media/hdphoto4.wdp"/><Relationship Id="rId5" Type="http://schemas.openxmlformats.org/officeDocument/2006/relationships/audio" Target="../media/audio6.wav"/><Relationship Id="rId15" Type="http://schemas.openxmlformats.org/officeDocument/2006/relationships/slide" Target="slide14.xml"/><Relationship Id="rId10" Type="http://schemas.openxmlformats.org/officeDocument/2006/relationships/image" Target="../media/image49.png"/><Relationship Id="rId4" Type="http://schemas.openxmlformats.org/officeDocument/2006/relationships/audio" Target="../media/audio5.wav"/><Relationship Id="rId9" Type="http://schemas.microsoft.com/office/2007/relationships/hdphoto" Target="../media/hdphoto3.wdp"/><Relationship Id="rId14" Type="http://schemas.openxmlformats.org/officeDocument/2006/relationships/slide" Target="slide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1.png"/><Relationship Id="rId3" Type="http://schemas.openxmlformats.org/officeDocument/2006/relationships/audio" Target="../media/audio4.wav"/><Relationship Id="rId7" Type="http://schemas.microsoft.com/office/2007/relationships/hdphoto" Target="../media/hdphoto2.wdp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46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7.png"/><Relationship Id="rId11" Type="http://schemas.microsoft.com/office/2007/relationships/hdphoto" Target="../media/hdphoto4.wdp"/><Relationship Id="rId5" Type="http://schemas.openxmlformats.org/officeDocument/2006/relationships/audio" Target="../media/audio6.wav"/><Relationship Id="rId15" Type="http://schemas.openxmlformats.org/officeDocument/2006/relationships/slide" Target="slide14.xml"/><Relationship Id="rId10" Type="http://schemas.openxmlformats.org/officeDocument/2006/relationships/image" Target="../media/image49.png"/><Relationship Id="rId4" Type="http://schemas.openxmlformats.org/officeDocument/2006/relationships/audio" Target="../media/audio5.wav"/><Relationship Id="rId9" Type="http://schemas.microsoft.com/office/2007/relationships/hdphoto" Target="../media/hdphoto3.wdp"/><Relationship Id="rId14" Type="http://schemas.openxmlformats.org/officeDocument/2006/relationships/slide" Target="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60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861237" y="903245"/>
            <a:ext cx="10647589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5: Con </a:t>
            </a:r>
            <a:r>
              <a:rPr lang="en-US" sz="4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sức</a:t>
            </a:r>
            <a:r>
              <a:rPr lang="en-US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khỏe</a:t>
            </a:r>
            <a:endParaRPr sz="44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371089" y="3081092"/>
            <a:ext cx="9449822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15 </a:t>
            </a:r>
            <a:endParaRPr sz="44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Phòng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tránh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cong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vẹo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cột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sống</a:t>
            </a:r>
            <a:endParaRPr lang="en-US" sz="44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(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 2)</a:t>
            </a:r>
            <a:endParaRPr sz="44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sym typeface="Arial"/>
              </a:rPr>
              <a:t>TNXH 2</a:t>
            </a:r>
            <a:endParaRPr sz="3600" b="0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3BF44CC-31F1-84B1-F809-1B97F30E7615}"/>
              </a:ext>
            </a:extLst>
          </p:cNvPr>
          <p:cNvGrpSpPr/>
          <p:nvPr/>
        </p:nvGrpSpPr>
        <p:grpSpPr>
          <a:xfrm>
            <a:off x="2525252" y="54259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66BAC0AD-86A2-810D-80F4-9B7B2B9985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BB1E0B-EB42-DE25-1842-E2F194A3E9F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838200"/>
            <a:ext cx="6110703" cy="60198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8686799" y="0"/>
            <a:ext cx="2971800" cy="18288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bữa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^^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7543800" y="1371600"/>
            <a:ext cx="152400" cy="15240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219200"/>
            <a:ext cx="6858000" cy="6858000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0351" y="2278713"/>
            <a:ext cx="1828800" cy="1981200"/>
          </a:xfrm>
          <a:prstGeom prst="rect">
            <a:avLst/>
          </a:prstGeom>
        </p:spPr>
      </p:pic>
      <p:pic>
        <p:nvPicPr>
          <p:cNvPr id="25" name="Picture 24" descr="43b282e5574b9381f3f2c3655d492a4e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40126" y="543834"/>
            <a:ext cx="990600" cy="990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E340A80-DF64-BA29-6929-633CC9CF110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B6591FC-1E29-B658-6DFA-B8398B90F270}"/>
              </a:ext>
            </a:extLst>
          </p:cNvPr>
          <p:cNvGrpSpPr/>
          <p:nvPr/>
        </p:nvGrpSpPr>
        <p:grpSpPr>
          <a:xfrm>
            <a:off x="7985051" y="1534434"/>
            <a:ext cx="2456121" cy="744279"/>
            <a:chOff x="7985051" y="1534434"/>
            <a:chExt cx="2456121" cy="744279"/>
          </a:xfrm>
        </p:grpSpPr>
        <p:sp>
          <p:nvSpPr>
            <p:cNvPr id="4" name="Rectangle: Rounded Corners 3">
              <a:hlinkClick r:id="rId10" action="ppaction://hlinksldjump"/>
              <a:extLst>
                <a:ext uri="{FF2B5EF4-FFF2-40B4-BE49-F238E27FC236}">
                  <a16:creationId xmlns:a16="http://schemas.microsoft.com/office/drawing/2014/main" id="{E5B76250-AF81-1ED7-3C4D-699B4F885EC5}"/>
                </a:ext>
              </a:extLst>
            </p:cNvPr>
            <p:cNvSpPr/>
            <p:nvPr/>
          </p:nvSpPr>
          <p:spPr>
            <a:xfrm>
              <a:off x="7985051" y="1534434"/>
              <a:ext cx="2456121" cy="744279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3" name="TextBox 2">
              <a:hlinkClick r:id="rId10" action="ppaction://hlinksldjump"/>
              <a:extLst>
                <a:ext uri="{FF2B5EF4-FFF2-40B4-BE49-F238E27FC236}">
                  <a16:creationId xmlns:a16="http://schemas.microsoft.com/office/drawing/2014/main" id="{413D57CF-89DA-1FB1-9370-A4146DAF8D73}"/>
                </a:ext>
              </a:extLst>
            </p:cNvPr>
            <p:cNvSpPr txBox="1"/>
            <p:nvPr/>
          </p:nvSpPr>
          <p:spPr>
            <a:xfrm>
              <a:off x="8133907" y="1672657"/>
              <a:ext cx="210666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Hoàn </a:t>
              </a:r>
              <a:r>
                <a:rPr kumimoji="0" lang="en-US" sz="2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thành</a:t>
              </a:r>
              <a:endPara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25743" y="4271706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3276600"/>
            <a:ext cx="4639340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5105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4114800"/>
            <a:ext cx="4639340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7999" y="5105400"/>
            <a:ext cx="4639339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6019800"/>
            <a:ext cx="4639338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41148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5181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9800" y="601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41910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3276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53600" y="3829933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5305" y="-400542"/>
            <a:ext cx="10843438" cy="3677142"/>
          </a:xfrm>
          <a:prstGeom prst="rect">
            <a:avLst/>
          </a:prstGeom>
        </p:spPr>
      </p:pic>
      <p:pic>
        <p:nvPicPr>
          <p:cNvPr id="32" name="Picture 31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932822" y="4991100"/>
            <a:ext cx="723900" cy="723900"/>
          </a:xfrm>
          <a:prstGeom prst="rect">
            <a:avLst/>
          </a:prstGeom>
        </p:spPr>
      </p:pic>
      <p:pic>
        <p:nvPicPr>
          <p:cNvPr id="33" name="Picture 32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932822" y="3291426"/>
            <a:ext cx="533400" cy="5334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973501" y="4191000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932822" y="5992274"/>
            <a:ext cx="533400" cy="533400"/>
          </a:xfrm>
          <a:prstGeom prst="rect">
            <a:avLst/>
          </a:prstGeom>
        </p:spPr>
      </p:pic>
      <p:sp>
        <p:nvSpPr>
          <p:cNvPr id="37" name="5-Point Star 36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4114800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124200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105400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9436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B7755AC-8434-0FDF-0A8A-D52CAACF436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224590B-2CA5-39D7-41ED-AA7362436CFF}"/>
              </a:ext>
            </a:extLst>
          </p:cNvPr>
          <p:cNvSpPr txBox="1"/>
          <p:nvPr/>
        </p:nvSpPr>
        <p:spPr>
          <a:xfrm>
            <a:off x="3166310" y="5181600"/>
            <a:ext cx="4156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Đeo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hai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vai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5A6DD7-E627-7065-FDE0-4A1583D95583}"/>
              </a:ext>
            </a:extLst>
          </p:cNvPr>
          <p:cNvSpPr txBox="1"/>
          <p:nvPr/>
        </p:nvSpPr>
        <p:spPr>
          <a:xfrm>
            <a:off x="3124199" y="4191000"/>
            <a:ext cx="4318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Đeo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vai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phải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F221996-A739-4693-6ED2-CA47249504E6}"/>
              </a:ext>
            </a:extLst>
          </p:cNvPr>
          <p:cNvSpPr txBox="1"/>
          <p:nvPr/>
        </p:nvSpPr>
        <p:spPr>
          <a:xfrm>
            <a:off x="3124200" y="6019800"/>
            <a:ext cx="4639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Đeo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trên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cổ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ED95D4-3958-F60F-9DDA-9ECABE839499}"/>
              </a:ext>
            </a:extLst>
          </p:cNvPr>
          <p:cNvSpPr txBox="1"/>
          <p:nvPr/>
        </p:nvSpPr>
        <p:spPr>
          <a:xfrm>
            <a:off x="2674088" y="1008846"/>
            <a:ext cx="7231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Để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bị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cong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vẹo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cột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sống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cách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đeo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cặp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sách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nào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sau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đây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là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đúng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4C8E7F-50F7-8999-45CD-9230D4F1937A}"/>
              </a:ext>
            </a:extLst>
          </p:cNvPr>
          <p:cNvSpPr txBox="1"/>
          <p:nvPr/>
        </p:nvSpPr>
        <p:spPr>
          <a:xfrm>
            <a:off x="3200400" y="337891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Đeo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vai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trái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2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30" grpId="0"/>
      <p:bldP spid="36" grpId="0"/>
      <p:bldP spid="42" grpId="0"/>
      <p:bldP spid="42" grpId="1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D7F1D8F-2D54-9406-A1AD-FFF82D509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399" y="3441490"/>
            <a:ext cx="3517840" cy="35122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650AB7-1BF6-BC5A-7266-6E13FC8B6E86}"/>
              </a:ext>
            </a:extLst>
          </p:cNvPr>
          <p:cNvSpPr txBox="1"/>
          <p:nvPr/>
        </p:nvSpPr>
        <p:spPr>
          <a:xfrm>
            <a:off x="997178" y="1534148"/>
            <a:ext cx="10197643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nl-NL" sz="2600" b="1" dirty="0">
                <a:solidFill>
                  <a:schemeClr val="accent2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Thực hành luyện tập phòng tránh cong vẹo cột sống</a:t>
            </a:r>
            <a:endParaRPr lang="en-US" sz="2600" dirty="0">
              <a:solidFill>
                <a:schemeClr val="accent2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362D5F-CB55-9FB4-92B7-918DD5B8FE2B}"/>
              </a:ext>
            </a:extLst>
          </p:cNvPr>
          <p:cNvSpPr txBox="1"/>
          <p:nvPr/>
        </p:nvSpPr>
        <p:spPr>
          <a:xfrm>
            <a:off x="1387751" y="2168705"/>
            <a:ext cx="10286798" cy="1807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v"/>
            </a:pPr>
            <a:r>
              <a:rPr lang="nl-NL" sz="2600" i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nl-NL" sz="2600" i="1" dirty="0">
                <a:solidFill>
                  <a:schemeClr val="bg2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uan sát các hình và phát hiện xem cách đi, đứng, ngồi và đeo cặp sách của bạn nào có thể dẫn đến bị cong vẹo cột sống? Vì sao?</a:t>
            </a:r>
            <a:endParaRPr lang="en-US" sz="2600" dirty="0">
              <a:solidFill>
                <a:schemeClr val="bg2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81227295-38EC-82B4-1B55-242CB93DDE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09733" y="3668319"/>
            <a:ext cx="1940233" cy="314851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1383E6D-3240-CDB9-7140-C6D31EF4682D}"/>
              </a:ext>
            </a:extLst>
          </p:cNvPr>
          <p:cNvSpPr/>
          <p:nvPr/>
        </p:nvSpPr>
        <p:spPr>
          <a:xfrm>
            <a:off x="5523020" y="3407480"/>
            <a:ext cx="923176" cy="177060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19B0EB2-DF84-6F37-0781-971A05FDD5D5}"/>
              </a:ext>
            </a:extLst>
          </p:cNvPr>
          <p:cNvSpPr/>
          <p:nvPr/>
        </p:nvSpPr>
        <p:spPr>
          <a:xfrm>
            <a:off x="7366669" y="3429000"/>
            <a:ext cx="926725" cy="1579501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9CE4AA3-5DFA-B532-BE35-865B2CFF64E0}"/>
              </a:ext>
            </a:extLst>
          </p:cNvPr>
          <p:cNvSpPr/>
          <p:nvPr/>
        </p:nvSpPr>
        <p:spPr>
          <a:xfrm>
            <a:off x="4703445" y="5477135"/>
            <a:ext cx="1093665" cy="133970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FF646E1-E7A2-EA04-1D9F-AC153AE97FEE}"/>
              </a:ext>
            </a:extLst>
          </p:cNvPr>
          <p:cNvSpPr/>
          <p:nvPr/>
        </p:nvSpPr>
        <p:spPr>
          <a:xfrm>
            <a:off x="6616882" y="5252484"/>
            <a:ext cx="1081090" cy="156435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C728E1-F574-B7F6-EA27-5791AC9468CD}"/>
              </a:ext>
            </a:extLst>
          </p:cNvPr>
          <p:cNvSpPr txBox="1"/>
          <p:nvPr/>
        </p:nvSpPr>
        <p:spPr>
          <a:xfrm>
            <a:off x="937588" y="1588470"/>
            <a:ext cx="10236859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nl-NL" sz="2600" b="1" dirty="0">
                <a:solidFill>
                  <a:schemeClr val="accent2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Thực hành luyện tập phòng tránh cong vẹo cột sống</a:t>
            </a:r>
            <a:endParaRPr lang="en-US" sz="2600" dirty="0">
              <a:solidFill>
                <a:schemeClr val="accent2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F5A519-F55F-CBF1-67BE-D9D0F67EA3B0}"/>
              </a:ext>
            </a:extLst>
          </p:cNvPr>
          <p:cNvSpPr txBox="1"/>
          <p:nvPr/>
        </p:nvSpPr>
        <p:spPr>
          <a:xfrm>
            <a:off x="1091171" y="4159724"/>
            <a:ext cx="5088710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2400" i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Đi, đứng, ngồi sai tư thế lâu như cúi gập, ườn, vẹo sang phải hoặc trái sẽ dẫn đến cong lưng; vẹo lưng</a:t>
            </a:r>
            <a:endParaRPr lang="en-US" sz="2400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6E4D2D-20C5-6C1D-ADD5-B04F094FAD9E}"/>
              </a:ext>
            </a:extLst>
          </p:cNvPr>
          <p:cNvSpPr txBox="1"/>
          <p:nvPr/>
        </p:nvSpPr>
        <p:spPr>
          <a:xfrm>
            <a:off x="1074631" y="2074366"/>
            <a:ext cx="10716875" cy="1807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v"/>
            </a:pPr>
            <a:r>
              <a:rPr lang="nl-NL" sz="2600" i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nl-NL" sz="2600" i="1" dirty="0">
                <a:solidFill>
                  <a:schemeClr val="bg2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uan sát các hình và phát hiện xem cách đi, đứng, ngồi và đeo cặp sách của bạn nào có thể dẫn đến bị cong vẹo cột sống? Vì sao?</a:t>
            </a:r>
            <a:endParaRPr lang="en-US" sz="2600" dirty="0">
              <a:solidFill>
                <a:schemeClr val="bg2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AD15FF-C9B1-5413-470C-24237D60BBB5}"/>
              </a:ext>
            </a:extLst>
          </p:cNvPr>
          <p:cNvSpPr/>
          <p:nvPr/>
        </p:nvSpPr>
        <p:spPr>
          <a:xfrm>
            <a:off x="1074631" y="4016064"/>
            <a:ext cx="5284381" cy="2695353"/>
          </a:xfrm>
          <a:prstGeom prst="rect">
            <a:avLst/>
          </a:prstGeom>
          <a:noFill/>
          <a:ln w="127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D557D65-F47A-AFCC-763E-CFE0741EC1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272"/>
          <a:stretch/>
        </p:blipFill>
        <p:spPr>
          <a:xfrm>
            <a:off x="6874099" y="3260366"/>
            <a:ext cx="3667777" cy="357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7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iữ tư thế đúng trong các hoạt động hàng ngày">
            <a:extLst>
              <a:ext uri="{FF2B5EF4-FFF2-40B4-BE49-F238E27FC236}">
                <a16:creationId xmlns:a16="http://schemas.microsoft.com/office/drawing/2014/main" id="{48D2B9BF-0F79-5772-B58D-D9E160208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1" y="3069772"/>
            <a:ext cx="3020618" cy="293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CC0F279-FD13-EDCF-D4C2-95FF3F4D50D3}"/>
              </a:ext>
            </a:extLst>
          </p:cNvPr>
          <p:cNvSpPr/>
          <p:nvPr/>
        </p:nvSpPr>
        <p:spPr>
          <a:xfrm>
            <a:off x="8333182" y="5972680"/>
            <a:ext cx="985282" cy="404037"/>
          </a:xfrm>
          <a:prstGeom prst="rect">
            <a:avLst/>
          </a:prstGeom>
          <a:solidFill>
            <a:srgbClr val="92D050"/>
          </a:solidFill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0070C0"/>
                </a:solidFill>
                <a:latin typeface="UTM Avo" panose="02040603050506020204" pitchFamily="18" charset="0"/>
              </a:rPr>
              <a:t>Đúng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8E8A5E-0E84-A745-6137-211F96EE17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461" y="2754368"/>
            <a:ext cx="3059089" cy="70485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C7E9972-0B67-42A0-C473-AFBDA20F1B21}"/>
              </a:ext>
            </a:extLst>
          </p:cNvPr>
          <p:cNvGrpSpPr/>
          <p:nvPr/>
        </p:nvGrpSpPr>
        <p:grpSpPr>
          <a:xfrm>
            <a:off x="8020184" y="3196738"/>
            <a:ext cx="2686050" cy="2686050"/>
            <a:chOff x="8031126" y="3069772"/>
            <a:chExt cx="2686050" cy="2686050"/>
          </a:xfrm>
        </p:grpSpPr>
        <p:pic>
          <p:nvPicPr>
            <p:cNvPr id="4" name="Picture 6" descr="Đeo balo đúng cách như thế nào">
              <a:extLst>
                <a:ext uri="{FF2B5EF4-FFF2-40B4-BE49-F238E27FC236}">
                  <a16:creationId xmlns:a16="http://schemas.microsoft.com/office/drawing/2014/main" id="{7CCF82FD-C347-5BE1-922E-9E73DD4C74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1126" y="3069772"/>
              <a:ext cx="2686050" cy="2686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4D4FBE-AC6D-D536-6485-8658F3552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00613" y="4381750"/>
              <a:ext cx="675725" cy="137407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11EED82-290E-5BB2-11FB-8F9232CA3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69814" y="4382358"/>
              <a:ext cx="734618" cy="704850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7CB77B8-B4F7-D491-F561-D1F257415608}"/>
              </a:ext>
            </a:extLst>
          </p:cNvPr>
          <p:cNvSpPr/>
          <p:nvPr/>
        </p:nvSpPr>
        <p:spPr>
          <a:xfrm>
            <a:off x="9866597" y="5956828"/>
            <a:ext cx="620335" cy="4040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latin typeface="UTM Avo" panose="02040603050506020204" pitchFamily="18" charset="0"/>
              </a:rPr>
              <a:t>Sai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8CECA5-3F7D-AE69-9A44-5D812611D015}"/>
              </a:ext>
            </a:extLst>
          </p:cNvPr>
          <p:cNvSpPr/>
          <p:nvPr/>
        </p:nvSpPr>
        <p:spPr>
          <a:xfrm>
            <a:off x="6581191" y="5946147"/>
            <a:ext cx="985283" cy="404037"/>
          </a:xfrm>
          <a:prstGeom prst="rect">
            <a:avLst/>
          </a:prstGeom>
          <a:solidFill>
            <a:srgbClr val="92D050"/>
          </a:solidFill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0070C0"/>
                </a:solidFill>
                <a:latin typeface="UTM Avo" panose="02040603050506020204" pitchFamily="18" charset="0"/>
              </a:rPr>
              <a:t>Đúng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60C1BD-C81E-F52A-D082-09AD6A8A4283}"/>
              </a:ext>
            </a:extLst>
          </p:cNvPr>
          <p:cNvSpPr/>
          <p:nvPr/>
        </p:nvSpPr>
        <p:spPr>
          <a:xfrm>
            <a:off x="4761775" y="5946146"/>
            <a:ext cx="648148" cy="4040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latin typeface="UTM Avo" panose="02040603050506020204" pitchFamily="18" charset="0"/>
              </a:rPr>
              <a:t>Sai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B410EF-D6BB-017C-97A1-0FFBA46309B3}"/>
              </a:ext>
            </a:extLst>
          </p:cNvPr>
          <p:cNvSpPr/>
          <p:nvPr/>
        </p:nvSpPr>
        <p:spPr>
          <a:xfrm>
            <a:off x="2082562" y="5946702"/>
            <a:ext cx="871868" cy="404037"/>
          </a:xfrm>
          <a:prstGeom prst="rect">
            <a:avLst/>
          </a:prstGeom>
          <a:solidFill>
            <a:srgbClr val="92D050"/>
          </a:solidFill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Đúng</a:t>
            </a:r>
            <a:endParaRPr lang="en-US" sz="18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B9C06D-537A-7721-0B0F-9C3155FECE33}"/>
              </a:ext>
            </a:extLst>
          </p:cNvPr>
          <p:cNvSpPr/>
          <p:nvPr/>
        </p:nvSpPr>
        <p:spPr>
          <a:xfrm>
            <a:off x="3212174" y="5957334"/>
            <a:ext cx="771841" cy="4040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latin typeface="UTM Avo" panose="02040603050506020204" pitchFamily="18" charset="0"/>
              </a:rPr>
              <a:t>Sai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C408D3-6066-5173-2898-4DE45A37DCA8}"/>
              </a:ext>
            </a:extLst>
          </p:cNvPr>
          <p:cNvSpPr/>
          <p:nvPr/>
        </p:nvSpPr>
        <p:spPr>
          <a:xfrm>
            <a:off x="1094487" y="5956828"/>
            <a:ext cx="771842" cy="4040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latin typeface="UTM Avo" panose="02040603050506020204" pitchFamily="18" charset="0"/>
              </a:rPr>
              <a:t>Sai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9DA55C-4A19-7D74-8B65-E29AABF93DA7}"/>
              </a:ext>
            </a:extLst>
          </p:cNvPr>
          <p:cNvSpPr txBox="1"/>
          <p:nvPr/>
        </p:nvSpPr>
        <p:spPr>
          <a:xfrm>
            <a:off x="1177114" y="1484511"/>
            <a:ext cx="9798881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nl-NL" sz="2600" b="1" dirty="0">
                <a:solidFill>
                  <a:schemeClr val="accent2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Thực hành luyện tập phòng tránh cong vẹo cột sống</a:t>
            </a:r>
            <a:endParaRPr lang="en-US" sz="2600" dirty="0">
              <a:solidFill>
                <a:schemeClr val="accent2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B040C2-E60A-71AD-A02D-06DB50FAA520}"/>
              </a:ext>
            </a:extLst>
          </p:cNvPr>
          <p:cNvSpPr txBox="1"/>
          <p:nvPr/>
        </p:nvSpPr>
        <p:spPr>
          <a:xfrm>
            <a:off x="3858818" y="2201222"/>
            <a:ext cx="44743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Một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số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tư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thế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đúng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cách</a:t>
            </a:r>
            <a:endParaRPr lang="en-US" sz="2600" b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pic>
        <p:nvPicPr>
          <p:cNvPr id="22" name="Picture 2" descr="Cách vẽ gấu con mới nhất 2021 - Vẽ.vn">
            <a:extLst>
              <a:ext uri="{FF2B5EF4-FFF2-40B4-BE49-F238E27FC236}">
                <a16:creationId xmlns:a16="http://schemas.microsoft.com/office/drawing/2014/main" id="{4CE60485-C8E3-80F2-92D7-9EEB12B27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069" y="2005279"/>
            <a:ext cx="1536806" cy="153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èn tư thế ngồi học đúng cách cho con khi học online tại nhà">
            <a:extLst>
              <a:ext uri="{FF2B5EF4-FFF2-40B4-BE49-F238E27FC236}">
                <a16:creationId xmlns:a16="http://schemas.microsoft.com/office/drawing/2014/main" id="{680F3EFC-40EC-04D2-9049-B9E5A2971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807" y="4150399"/>
            <a:ext cx="3591494" cy="179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86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A8DB2E-EFB8-D031-4888-8D12DEFAFC2F}"/>
              </a:ext>
            </a:extLst>
          </p:cNvPr>
          <p:cNvSpPr txBox="1"/>
          <p:nvPr/>
        </p:nvSpPr>
        <p:spPr>
          <a:xfrm>
            <a:off x="1195184" y="1698267"/>
            <a:ext cx="9766983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nl-NL" sz="2600" b="1" dirty="0">
                <a:solidFill>
                  <a:schemeClr val="accent2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Thực hành luyện tập phòng tránh cong vẹo cột sống</a:t>
            </a:r>
            <a:endParaRPr lang="en-US" sz="2600" dirty="0">
              <a:solidFill>
                <a:schemeClr val="accent2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A9D38C2-9BB5-8435-619B-BC4C58FE4B38}"/>
              </a:ext>
            </a:extLst>
          </p:cNvPr>
          <p:cNvSpPr/>
          <p:nvPr/>
        </p:nvSpPr>
        <p:spPr>
          <a:xfrm>
            <a:off x="1477926" y="3010633"/>
            <a:ext cx="8335925" cy="2331388"/>
          </a:xfrm>
          <a:prstGeom prst="roundRect">
            <a:avLst/>
          </a:prstGeom>
          <a:solidFill>
            <a:srgbClr val="D6F0C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155D0-CE98-A2C7-0035-772A23E8BE6B}"/>
              </a:ext>
            </a:extLst>
          </p:cNvPr>
          <p:cNvSpPr txBox="1"/>
          <p:nvPr/>
        </p:nvSpPr>
        <p:spPr>
          <a:xfrm>
            <a:off x="2264645" y="3257372"/>
            <a:ext cx="7549205" cy="1807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Chế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độ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ăn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uống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không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hợp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lí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hoặc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phải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mang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vác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vật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nặng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quá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sức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không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đúng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cách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sẽ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dẫn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đến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bị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cong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vẹo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cột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sống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E4B5828-95D3-CB27-2777-6BB9CDDFFFEB}"/>
              </a:ext>
            </a:extLst>
          </p:cNvPr>
          <p:cNvSpPr/>
          <p:nvPr/>
        </p:nvSpPr>
        <p:spPr>
          <a:xfrm>
            <a:off x="2208891" y="2392326"/>
            <a:ext cx="2252547" cy="865053"/>
          </a:xfrm>
          <a:prstGeom prst="wedgeEllipseCallout">
            <a:avLst>
              <a:gd name="adj1" fmla="val 39290"/>
              <a:gd name="adj2" fmla="val 6601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rgbClr val="FFFFFF"/>
                </a:solidFill>
                <a:latin typeface="UTM Avo" panose="02040603050506020204" pitchFamily="18" charset="0"/>
              </a:rPr>
              <a:t>Em có biết?</a:t>
            </a:r>
          </a:p>
        </p:txBody>
      </p:sp>
      <p:pic>
        <p:nvPicPr>
          <p:cNvPr id="8" name="Picture 2" descr="Hình ảnh Mặt Trời đẹp nhất (ảnh chụp, 3D, hình vẽ)">
            <a:extLst>
              <a:ext uri="{FF2B5EF4-FFF2-40B4-BE49-F238E27FC236}">
                <a16:creationId xmlns:a16="http://schemas.microsoft.com/office/drawing/2014/main" id="{5B8F8AA8-45C6-4AAF-062C-4C23507B6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3596" y="571216"/>
            <a:ext cx="1538404" cy="153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Trẻ Em, Học Tập, Học Bài, Giáo Dục, Mầm Non, Tải hình PNG 118 -  Free.Vector6.com">
            <a:extLst>
              <a:ext uri="{FF2B5EF4-FFF2-40B4-BE49-F238E27FC236}">
                <a16:creationId xmlns:a16="http://schemas.microsoft.com/office/drawing/2014/main" id="{FD69A8E2-0DCA-A2FC-564C-C38F48B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56280"/>
            <a:ext cx="2692937" cy="231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02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8FFC993-23E4-B036-150F-2D4B9AD243F1}"/>
              </a:ext>
            </a:extLst>
          </p:cNvPr>
          <p:cNvSpPr txBox="1"/>
          <p:nvPr/>
        </p:nvSpPr>
        <p:spPr>
          <a:xfrm>
            <a:off x="1204889" y="1468718"/>
            <a:ext cx="9782221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nl-NL" sz="2600" b="1" dirty="0">
                <a:solidFill>
                  <a:schemeClr val="accent2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Thực hành luyện tập phòng tránh cong vẹo cột sống</a:t>
            </a:r>
            <a:endParaRPr lang="en-US" sz="2600" dirty="0">
              <a:solidFill>
                <a:schemeClr val="accent2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F3BB87-1C78-2B76-9231-9930019BA90E}"/>
              </a:ext>
            </a:extLst>
          </p:cNvPr>
          <p:cNvSpPr txBox="1"/>
          <p:nvPr/>
        </p:nvSpPr>
        <p:spPr>
          <a:xfrm>
            <a:off x="1586903" y="2107933"/>
            <a:ext cx="74897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</a:rPr>
              <a:t>Quan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sát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hình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ảnh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em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và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các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bạn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cùng</a:t>
            </a:r>
            <a:endParaRPr lang="en-US" sz="2600" b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CC0C51-9BE2-2C9A-983C-EFB79645E78D}"/>
              </a:ext>
            </a:extLst>
          </p:cNvPr>
          <p:cNvSpPr txBox="1"/>
          <p:nvPr/>
        </p:nvSpPr>
        <p:spPr>
          <a:xfrm>
            <a:off x="705682" y="2600376"/>
            <a:ext cx="5122127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i="0" dirty="0" err="1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Thự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hiện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đi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đúng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cách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theo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mẫu</a:t>
            </a:r>
            <a:endParaRPr lang="en-US" sz="2600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4B5925-7F1D-DB6E-9A67-BAB32BCEFD9A}"/>
              </a:ext>
            </a:extLst>
          </p:cNvPr>
          <p:cNvSpPr txBox="1"/>
          <p:nvPr/>
        </p:nvSpPr>
        <p:spPr>
          <a:xfrm>
            <a:off x="6199588" y="2777969"/>
            <a:ext cx="45720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0" i="0" dirty="0" err="1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Thực</a:t>
            </a:r>
            <a:r>
              <a:rPr lang="en-US" sz="2600" b="0" i="0" dirty="0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hiện</a:t>
            </a:r>
            <a:r>
              <a:rPr lang="en-US" sz="2600" b="0" i="0" dirty="0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ngồi</a:t>
            </a:r>
            <a:r>
              <a:rPr lang="en-US" sz="2600" b="0" i="0" dirty="0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học</a:t>
            </a:r>
            <a:r>
              <a:rPr lang="en-US" sz="2600" b="0" i="0" dirty="0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, </a:t>
            </a:r>
            <a:r>
              <a:rPr lang="en-US" sz="2600" b="0" i="0" dirty="0" err="1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đeo</a:t>
            </a:r>
            <a:r>
              <a:rPr lang="en-US" sz="2600" b="0" i="0" dirty="0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cặp</a:t>
            </a:r>
            <a:r>
              <a:rPr lang="en-US" sz="2600" b="0" i="0" dirty="0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đúng</a:t>
            </a:r>
            <a:r>
              <a:rPr lang="en-US" sz="2600" b="0" i="0" dirty="0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cách</a:t>
            </a:r>
            <a:r>
              <a:rPr lang="en-US" sz="2600" b="0" i="0" dirty="0">
                <a:solidFill>
                  <a:srgbClr val="0070C0"/>
                </a:solidFill>
                <a:effectLst/>
                <a:latin typeface="UTM Avo" panose="02040603050506020204" pitchFamily="18" charset="0"/>
              </a:rPr>
              <a:t> </a:t>
            </a:r>
            <a:endParaRPr lang="en-US" sz="2600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604BE80-C2E4-F665-F954-27F4FCA30FC6}"/>
              </a:ext>
            </a:extLst>
          </p:cNvPr>
          <p:cNvCxnSpPr/>
          <p:nvPr/>
        </p:nvCxnSpPr>
        <p:spPr>
          <a:xfrm>
            <a:off x="5827809" y="2753618"/>
            <a:ext cx="0" cy="3436239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8" descr="LaPorte County Parks">
            <a:extLst>
              <a:ext uri="{FF2B5EF4-FFF2-40B4-BE49-F238E27FC236}">
                <a16:creationId xmlns:a16="http://schemas.microsoft.com/office/drawing/2014/main" id="{7EE0BB4B-1826-1BA1-B73B-D4DEAA90ACE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1544" y="448819"/>
            <a:ext cx="1300456" cy="153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CE3E079-F8AD-5CD3-70F8-4F074C3135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681" y="3808079"/>
            <a:ext cx="4365365" cy="23817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6BCBC87-1A37-7BA6-F281-560AD9760F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7852" y="3848114"/>
            <a:ext cx="5084250" cy="224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36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01BC8C-C0E3-E151-F1BB-E003220D3520}"/>
              </a:ext>
            </a:extLst>
          </p:cNvPr>
          <p:cNvSpPr txBox="1"/>
          <p:nvPr/>
        </p:nvSpPr>
        <p:spPr>
          <a:xfrm>
            <a:off x="946576" y="1451059"/>
            <a:ext cx="10545988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nl-NL" sz="2600" b="1" dirty="0">
                <a:solidFill>
                  <a:schemeClr val="accent2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Thực hành luyện tập phòng tránh cong vẹo cột sống</a:t>
            </a:r>
            <a:endParaRPr lang="en-US" sz="2600" dirty="0">
              <a:solidFill>
                <a:schemeClr val="accent2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0C6BAE-5FEC-6AC7-CE6D-AD1B93E5BE8E}"/>
              </a:ext>
            </a:extLst>
          </p:cNvPr>
          <p:cNvSpPr/>
          <p:nvPr/>
        </p:nvSpPr>
        <p:spPr>
          <a:xfrm>
            <a:off x="1188310" y="2599372"/>
            <a:ext cx="9284760" cy="2117007"/>
          </a:xfrm>
          <a:prstGeom prst="rect">
            <a:avLst/>
          </a:prstGeom>
          <a:solidFill>
            <a:srgbClr val="D6F0CD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E09767-384E-32F0-2DE4-C423628FD61F}"/>
              </a:ext>
            </a:extLst>
          </p:cNvPr>
          <p:cNvSpPr txBox="1"/>
          <p:nvPr/>
        </p:nvSpPr>
        <p:spPr>
          <a:xfrm>
            <a:off x="1864969" y="2685913"/>
            <a:ext cx="7931442" cy="1807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Để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phòng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tránh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cong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vẹo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cột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sống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em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cần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đi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đứng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ngồi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và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đeo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cặp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sách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đúng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cách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;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không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mang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vác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các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vật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nặng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quá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sức</a:t>
            </a:r>
            <a:endParaRPr lang="en-US" sz="2600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447A068-3ED1-A8F6-C261-8643482B9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73" y="2156679"/>
            <a:ext cx="914400" cy="105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Trẻ Em, Học Tập, Học Bài, Giáo Dục, Mầm Non, Tải hình PNG 125 -  Free.Vector6.com">
            <a:extLst>
              <a:ext uri="{FF2B5EF4-FFF2-40B4-BE49-F238E27FC236}">
                <a16:creationId xmlns:a16="http://schemas.microsoft.com/office/drawing/2014/main" id="{6852E7B9-607B-8ABA-617C-BD28956BD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66175"/>
            <a:ext cx="4316819" cy="311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69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6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vong quay"/>
          <p:cNvGrpSpPr/>
          <p:nvPr/>
        </p:nvGrpSpPr>
        <p:grpSpPr>
          <a:xfrm>
            <a:off x="5825983" y="323960"/>
            <a:ext cx="5042125" cy="5036855"/>
            <a:chOff x="5425622" y="113954"/>
            <a:chExt cx="5834378" cy="58282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5622" y="113954"/>
              <a:ext cx="5834378" cy="582828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4949661">
              <a:off x="6674685" y="126928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4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2232592">
              <a:off x="5742637" y="2184872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3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17590276">
              <a:off x="8020996" y="1266361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20155085">
              <a:off x="9037343" y="19914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9501114">
              <a:off x="5685017" y="352466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6703311">
              <a:off x="6660976" y="44929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3829829">
              <a:off x="8019634" y="4485091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rot="1321648">
              <a:off x="8940448" y="355617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3</a:t>
              </a:r>
            </a:p>
          </p:txBody>
        </p:sp>
      </p:grpSp>
      <p:sp>
        <p:nvSpPr>
          <p:cNvPr id="23" name="Isosceles Triangle 2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quay dung"/>
          <p:cNvSpPr/>
          <p:nvPr/>
        </p:nvSpPr>
        <p:spPr>
          <a:xfrm>
            <a:off x="6998072" y="5616411"/>
            <a:ext cx="2704012" cy="849085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PLAY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6" name="Rounded Rectangle 25">
            <a:hlinkClick r:id="rId8" action="ppaction://hlinksldjump"/>
          </p:cNvPr>
          <p:cNvSpPr/>
          <p:nvPr/>
        </p:nvSpPr>
        <p:spPr>
          <a:xfrm>
            <a:off x="1635358" y="235886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1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7" name="Rounded Rectangle 26">
            <a:hlinkClick r:id="rId9" action="ppaction://hlinksldjump"/>
          </p:cNvPr>
          <p:cNvSpPr/>
          <p:nvPr/>
        </p:nvSpPr>
        <p:spPr>
          <a:xfrm>
            <a:off x="3133275" y="235886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2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8" name="Rounded Rectangle 27">
            <a:hlinkClick r:id="rId10" action="ppaction://hlinksldjump"/>
          </p:cNvPr>
          <p:cNvSpPr/>
          <p:nvPr/>
        </p:nvSpPr>
        <p:spPr>
          <a:xfrm>
            <a:off x="1635358" y="383365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3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35" name="Rounded Rectangle 34">
            <a:hlinkClick r:id="rId11" action="ppaction://hlinksldjump"/>
          </p:cNvPr>
          <p:cNvSpPr/>
          <p:nvPr/>
        </p:nvSpPr>
        <p:spPr>
          <a:xfrm>
            <a:off x="3133275" y="383365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4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16740" y="95110"/>
            <a:ext cx="512191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VÒNG QUAY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MAY MẮN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7" y="845531"/>
            <a:ext cx="495300" cy="43815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739" y="1207472"/>
            <a:ext cx="495300" cy="43815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50" y="680278"/>
            <a:ext cx="495300" cy="43815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881" y="66380"/>
            <a:ext cx="1475511" cy="151411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952" y="2255676"/>
            <a:ext cx="1354214" cy="1155064"/>
          </a:xfrm>
          <a:prstGeom prst="rect">
            <a:avLst/>
          </a:prstGeom>
        </p:spPr>
      </p:pic>
      <p:pic>
        <p:nvPicPr>
          <p:cNvPr id="3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714152" y="-693733"/>
            <a:ext cx="609600" cy="609600"/>
          </a:xfrm>
          <a:prstGeom prst="rect">
            <a:avLst/>
          </a:prstGeom>
        </p:spPr>
      </p:pic>
      <p:sp>
        <p:nvSpPr>
          <p:cNvPr id="31" name="Isosceles Triangle 3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2" name="Isosceles Triangle 3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3" name="Isosceles Triangle 3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4" name="Isosceles Triangle 33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Isosceles Triangle 4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3" name="Isosceles Triangle 4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8" name="Isosceles Triangle 47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9" name="Isosceles Triangle 48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0" name="Isosceles Triangle 49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1" name="Isosceles Triangle 5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2" name="Isosceles Triangle 5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3" name="Isosceles Triangle 5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4" name="Isosceles Triangle 53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5" name="Isosceles Triangle 54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6" name="Isosceles Triangle 55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7" name="Isosceles Triangle 56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8" name="Isosceles Triangle 57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60" name="Isosceles Triangle 59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61" name="Isosceles Triangle 6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Heart 23">
            <a:hlinkClick r:id="" action="ppaction://noaction"/>
          </p:cNvPr>
          <p:cNvSpPr/>
          <p:nvPr/>
        </p:nvSpPr>
        <p:spPr>
          <a:xfrm rot="5400000">
            <a:off x="11351621" y="2586449"/>
            <a:ext cx="783772" cy="783770"/>
          </a:xfrm>
          <a:prstGeom prst="hear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253" y="5451628"/>
            <a:ext cx="1242047" cy="105939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0535964" y="5403792"/>
            <a:ext cx="1208625" cy="115506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STOP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9E1F8EB-50A3-2881-636C-C5872072E2F6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sp>
        <p:nvSpPr>
          <p:cNvPr id="7" name="Oval 6">
            <a:hlinkClick r:id="rId17" action="ppaction://hlinksldjump"/>
            <a:extLst>
              <a:ext uri="{FF2B5EF4-FFF2-40B4-BE49-F238E27FC236}">
                <a16:creationId xmlns:a16="http://schemas.microsoft.com/office/drawing/2014/main" id="{C1910BD6-D280-066A-5FD6-56AF6245D8C1}"/>
              </a:ext>
            </a:extLst>
          </p:cNvPr>
          <p:cNvSpPr/>
          <p:nvPr/>
        </p:nvSpPr>
        <p:spPr>
          <a:xfrm>
            <a:off x="972457" y="5394375"/>
            <a:ext cx="3221665" cy="9424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Hoàn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thành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299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125E-6 -2.59259E-6 L 3.125E-6 -0.02407 " pathEditMode="relative" rAng="0" ptsTypes="AA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3" dur="30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>
                      <p:stCondLst>
                        <p:cond delay="0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2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1" grpId="0"/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096000" y="2552595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Không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nên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62008" y="2552595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Nên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076" y="2578070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065" y="2629742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4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5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2003985" y="211122"/>
            <a:ext cx="8210349" cy="2211944"/>
            <a:chOff x="845044" y="211122"/>
            <a:chExt cx="10526728" cy="2211944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845044" y="223790"/>
              <a:ext cx="10526728" cy="2199276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2039629" y="211122"/>
              <a:ext cx="5443570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Quan sát hình sau đây và đưa ra nhận xét hành động đó là "Nên" hay "Không nên" để bảo vệ cột sống</a:t>
              </a:r>
              <a:r>
                <a:rPr kumimoji="0" 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?</a:t>
              </a:r>
              <a:endParaRPr kumimoji="0" lang="vi-VN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75C46-6EDD-6659-2200-9504596360E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24146" y="325621"/>
            <a:ext cx="1125253" cy="201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24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075606" y="2776540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Nên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96000" y="2776540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Không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nên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682" y="2802015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057" y="2853687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4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4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1838424" y="219226"/>
            <a:ext cx="8248852" cy="2264092"/>
            <a:chOff x="867250" y="219226"/>
            <a:chExt cx="10526728" cy="2264092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867250" y="219226"/>
              <a:ext cx="10526728" cy="2264092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575706" y="325621"/>
              <a:ext cx="5074972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Quan sát hình sau đây và đưa ra nhận xét hành động đó là "Nên" hay "Không nên" để bảo vệ cột sống</a:t>
              </a:r>
              <a:r>
                <a:rPr kumimoji="0" 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?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EFF2CC71-6532-BC83-96A7-C6582700BE7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25530" y="325621"/>
            <a:ext cx="1910462" cy="211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38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096000" y="2552595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Không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nên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62008" y="2552595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Nên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549" y="2578070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381" y="2629742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4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5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2003985" y="211122"/>
            <a:ext cx="8210349" cy="2211944"/>
            <a:chOff x="845044" y="211122"/>
            <a:chExt cx="10526728" cy="2211944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845044" y="223790"/>
              <a:ext cx="10526728" cy="2199276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2039629" y="211122"/>
              <a:ext cx="5443570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Quan sát hình sau đây và đưa ra nhận xét hành động đó là "Nên" hay "Không nên" để bảo vệ cột sống</a:t>
              </a:r>
              <a:r>
                <a:rPr kumimoji="0" 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?</a:t>
              </a:r>
              <a:endParaRPr kumimoji="0" lang="vi-VN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36494F8-ED22-C408-2DAB-E5D85ACAE438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74680" t="20089" r="2357" b="46296"/>
          <a:stretch/>
        </p:blipFill>
        <p:spPr>
          <a:xfrm>
            <a:off x="7672705" y="260366"/>
            <a:ext cx="1300607" cy="212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94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096000" y="2552595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Không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nên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62008" y="2552595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Nên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076" y="2578070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065" y="2629742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4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5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2003985" y="211122"/>
            <a:ext cx="8210349" cy="2211944"/>
            <a:chOff x="845044" y="211122"/>
            <a:chExt cx="10526728" cy="2211944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845044" y="223790"/>
              <a:ext cx="10526728" cy="2199276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2039629" y="211122"/>
              <a:ext cx="5443570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Quan sát hình sau đây và đưa ra nhận xét hành động đó là "Nên" hay "Không nên" để bảo vệ cột sống</a:t>
              </a:r>
              <a:r>
                <a:rPr kumimoji="0" 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?</a:t>
              </a:r>
              <a:endParaRPr kumimoji="0" lang="vi-VN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BA3C0A50-7ECC-5AFC-101C-3B5448D7251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49442" y="276987"/>
            <a:ext cx="1059576" cy="209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43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3;p32">
            <a:extLst>
              <a:ext uri="{FF2B5EF4-FFF2-40B4-BE49-F238E27FC236}">
                <a16:creationId xmlns:a16="http://schemas.microsoft.com/office/drawing/2014/main" id="{5BA8216E-ADB4-81E6-9DEA-D616D3D4CE8A}"/>
              </a:ext>
            </a:extLst>
          </p:cNvPr>
          <p:cNvSpPr/>
          <p:nvPr/>
        </p:nvSpPr>
        <p:spPr>
          <a:xfrm rot="-126069" flipH="1">
            <a:off x="1806775" y="1739638"/>
            <a:ext cx="2150129" cy="1109652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latin typeface="UTM Avo" panose="02040603050506020204" pitchFamily="18" charset="0"/>
            </a:endParaRPr>
          </a:p>
        </p:txBody>
      </p:sp>
      <p:sp>
        <p:nvSpPr>
          <p:cNvPr id="3" name="Google Shape;924;p32">
            <a:extLst>
              <a:ext uri="{FF2B5EF4-FFF2-40B4-BE49-F238E27FC236}">
                <a16:creationId xmlns:a16="http://schemas.microsoft.com/office/drawing/2014/main" id="{86C1C9D4-852F-C989-21E8-9DCDED3A5B20}"/>
              </a:ext>
            </a:extLst>
          </p:cNvPr>
          <p:cNvSpPr/>
          <p:nvPr/>
        </p:nvSpPr>
        <p:spPr>
          <a:xfrm rot="-126069" flipH="1">
            <a:off x="5266742" y="1739638"/>
            <a:ext cx="2150129" cy="1109652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latin typeface="UTM Avo" panose="02040603050506020204" pitchFamily="18" charset="0"/>
            </a:endParaRPr>
          </a:p>
        </p:txBody>
      </p:sp>
      <p:sp>
        <p:nvSpPr>
          <p:cNvPr id="5" name="Google Shape;927;p32">
            <a:extLst>
              <a:ext uri="{FF2B5EF4-FFF2-40B4-BE49-F238E27FC236}">
                <a16:creationId xmlns:a16="http://schemas.microsoft.com/office/drawing/2014/main" id="{B0404196-0F38-7D16-36E1-95513F7F702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716789" y="2380508"/>
            <a:ext cx="2330100" cy="7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UTM Avo" panose="02040603050506020204" pitchFamily="18" charset="0"/>
              </a:rPr>
              <a:t>A.</a:t>
            </a:r>
            <a:endParaRPr sz="2600">
              <a:latin typeface="UTM Avo" panose="02040603050506020204" pitchFamily="18" charset="0"/>
            </a:endParaRPr>
          </a:p>
        </p:txBody>
      </p:sp>
      <p:sp>
        <p:nvSpPr>
          <p:cNvPr id="6" name="Google Shape;929;p32">
            <a:extLst>
              <a:ext uri="{FF2B5EF4-FFF2-40B4-BE49-F238E27FC236}">
                <a16:creationId xmlns:a16="http://schemas.microsoft.com/office/drawing/2014/main" id="{60784671-F79C-09E1-2A65-E9A0BC11A637}"/>
              </a:ext>
            </a:extLst>
          </p:cNvPr>
          <p:cNvSpPr txBox="1">
            <a:spLocks/>
          </p:cNvSpPr>
          <p:nvPr/>
        </p:nvSpPr>
        <p:spPr>
          <a:xfrm>
            <a:off x="5176757" y="2380508"/>
            <a:ext cx="2330100" cy="7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600">
                <a:latin typeface="UTM Avo" panose="02040603050506020204" pitchFamily="18" charset="0"/>
              </a:rPr>
              <a:t>B.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0586A9-A177-11BC-8302-EC8CDE35178D}"/>
              </a:ext>
            </a:extLst>
          </p:cNvPr>
          <p:cNvSpPr txBox="1"/>
          <p:nvPr/>
        </p:nvSpPr>
        <p:spPr>
          <a:xfrm>
            <a:off x="1748390" y="3054076"/>
            <a:ext cx="2249914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vở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B797F1-E37F-052B-399E-B9C29ECB89C0}"/>
              </a:ext>
            </a:extLst>
          </p:cNvPr>
          <p:cNvSpPr txBox="1"/>
          <p:nvPr/>
        </p:nvSpPr>
        <p:spPr>
          <a:xfrm>
            <a:off x="5417706" y="3110869"/>
            <a:ext cx="1861185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bị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bài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mới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</a:p>
        </p:txBody>
      </p:sp>
      <p:sp>
        <p:nvSpPr>
          <p:cNvPr id="9" name="Google Shape;3194;p35">
            <a:extLst>
              <a:ext uri="{FF2B5EF4-FFF2-40B4-BE49-F238E27FC236}">
                <a16:creationId xmlns:a16="http://schemas.microsoft.com/office/drawing/2014/main" id="{0E0D9AA2-416C-C133-A00A-D6AB1D9EBC7C}"/>
              </a:ext>
            </a:extLst>
          </p:cNvPr>
          <p:cNvSpPr txBox="1">
            <a:spLocks/>
          </p:cNvSpPr>
          <p:nvPr/>
        </p:nvSpPr>
        <p:spPr>
          <a:xfrm>
            <a:off x="2534674" y="821522"/>
            <a:ext cx="4682714" cy="744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781</Words>
  <Application>Microsoft Office PowerPoint</Application>
  <PresentationFormat>Widescreen</PresentationFormat>
  <Paragraphs>99</Paragraphs>
  <Slides>21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Arial</vt:lpstr>
      <vt:lpstr>Calibri</vt:lpstr>
      <vt:lpstr>Calibri Light</vt:lpstr>
      <vt:lpstr>Concert One</vt:lpstr>
      <vt:lpstr>Courier New</vt:lpstr>
      <vt:lpstr>Tahoma</vt:lpstr>
      <vt:lpstr>Times New Roman</vt:lpstr>
      <vt:lpstr>UTM Avo</vt:lpstr>
      <vt:lpstr>Wingdings</vt:lpstr>
      <vt:lpstr>Office Theme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Administrator</cp:lastModifiedBy>
  <cp:revision>9</cp:revision>
  <dcterms:created xsi:type="dcterms:W3CDTF">2023-04-10T09:01:57Z</dcterms:created>
  <dcterms:modified xsi:type="dcterms:W3CDTF">2023-08-15T10:25:37Z</dcterms:modified>
</cp:coreProperties>
</file>