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87" r:id="rId6"/>
    <p:sldId id="260" r:id="rId7"/>
    <p:sldId id="270" r:id="rId8"/>
    <p:sldId id="271" r:id="rId9"/>
    <p:sldId id="272" r:id="rId10"/>
    <p:sldId id="273" r:id="rId11"/>
    <p:sldId id="274" r:id="rId12"/>
    <p:sldId id="275" r:id="rId13"/>
    <p:sldId id="277" r:id="rId14"/>
    <p:sldId id="276" r:id="rId15"/>
    <p:sldId id="278" r:id="rId16"/>
    <p:sldId id="279" r:id="rId17"/>
    <p:sldId id="280" r:id="rId18"/>
    <p:sldId id="261" r:id="rId19"/>
    <p:sldId id="262" r:id="rId20"/>
    <p:sldId id="281" r:id="rId21"/>
    <p:sldId id="282" r:id="rId22"/>
    <p:sldId id="283" r:id="rId23"/>
    <p:sldId id="284" r:id="rId24"/>
    <p:sldId id="285" r:id="rId25"/>
    <p:sldId id="263" r:id="rId26"/>
    <p:sldId id="264" r:id="rId27"/>
    <p:sldId id="286" r:id="rId28"/>
    <p:sldId id="268" r:id="rId29"/>
    <p:sldId id="267" r:id="rId30"/>
    <p:sldId id="288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1037" autoAdjust="0"/>
  </p:normalViewPr>
  <p:slideViewPr>
    <p:cSldViewPr snapToGrid="0">
      <p:cViewPr varScale="1">
        <p:scale>
          <a:sx n="66" d="100"/>
          <a:sy n="66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4084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/>
              <a:t>Hướng dẫn chung:</a:t>
            </a:r>
          </a:p>
          <a:p>
            <a:r>
              <a:rPr lang="en-US"/>
              <a:t>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Hướng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hướng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err="1"/>
              <a:t>trò</a:t>
            </a:r>
            <a:r>
              <a:rPr lang="en-US"/>
              <a:t> chơi.</a:t>
            </a:r>
            <a:endParaRPr lang="en-US" dirty="0"/>
          </a:p>
          <a:p>
            <a:r>
              <a:rPr lang="en-US" dirty="0"/>
              <a:t>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err="1"/>
              <a:t>trò</a:t>
            </a:r>
            <a:r>
              <a:rPr lang="en-US"/>
              <a:t> chơi.</a:t>
            </a:r>
            <a:endParaRPr lang="en-US" dirty="0"/>
          </a:p>
          <a:p>
            <a:r>
              <a:rPr lang="en-US" baseline="0"/>
              <a:t>GV click vào </a:t>
            </a:r>
            <a:r>
              <a:rPr lang="en-US" b="1" baseline="0"/>
              <a:t>hàng rào theo số thứ tự </a:t>
            </a:r>
            <a:r>
              <a:rPr lang="en-US" baseline="0"/>
              <a:t>để hiện câu hỏi.</a:t>
            </a:r>
          </a:p>
          <a:p>
            <a:r>
              <a:rPr lang="en-US" baseline="0"/>
              <a:t>Sau khi HS trả lời đúng, GV click vào </a:t>
            </a:r>
            <a:r>
              <a:rPr lang="en-US" b="1" baseline="0"/>
              <a:t>Trở về </a:t>
            </a:r>
            <a:r>
              <a:rPr lang="en-US" baseline="0"/>
              <a:t>để về màn hình giải cứu.</a:t>
            </a:r>
          </a:p>
          <a:p>
            <a:r>
              <a:rPr lang="en-US" baseline="0"/>
              <a:t>Sau khi giải cứu hết thú cưng, click vào </a:t>
            </a:r>
            <a:r>
              <a:rPr lang="en-US" b="1" baseline="0"/>
              <a:t>Tiếp tục bài học </a:t>
            </a:r>
            <a:r>
              <a:rPr lang="en-US" baseline="0"/>
              <a:t>để chuyển slide tiếp theo.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218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309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/>
              <a:t>: </a:t>
            </a:r>
          </a:p>
          <a:p>
            <a:r>
              <a:rPr lang="en-US" baseline="0"/>
              <a:t>GV </a:t>
            </a:r>
            <a:r>
              <a:rPr lang="en-US" baseline="0" dirty="0"/>
              <a:t>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hàng</a:t>
            </a:r>
            <a:r>
              <a:rPr lang="en-US" baseline="0" dirty="0"/>
              <a:t> </a:t>
            </a:r>
            <a:r>
              <a:rPr lang="en-US" baseline="0" dirty="0" err="1"/>
              <a:t>rào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err="1"/>
              <a:t>hỏi</a:t>
            </a:r>
            <a:r>
              <a:rPr lang="en-US" baseline="0"/>
              <a:t>.</a:t>
            </a:r>
          </a:p>
          <a:p>
            <a:r>
              <a:rPr lang="en-US" baseline="0"/>
              <a:t>Sau khi giải cứu hết thú cưng, click vào </a:t>
            </a:r>
            <a:r>
              <a:rPr lang="en-US" b="1" baseline="0"/>
              <a:t>Tiếp tục bài học </a:t>
            </a:r>
            <a:r>
              <a:rPr lang="en-US" baseline="0"/>
              <a:t>để chuyển slide tiếp theo.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110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935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484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786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6269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1307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27801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1851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4534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8527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29147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80462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47484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85637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43959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youtu.be/AWtf-lnikMQ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5.wdp"/><Relationship Id="rId18" Type="http://schemas.openxmlformats.org/officeDocument/2006/relationships/image" Target="../media/image20.png"/><Relationship Id="rId26" Type="http://schemas.openxmlformats.org/officeDocument/2006/relationships/image" Target="../media/image23.png"/><Relationship Id="rId3" Type="http://schemas.openxmlformats.org/officeDocument/2006/relationships/image" Target="../media/image11.jpeg"/><Relationship Id="rId21" Type="http://schemas.microsoft.com/office/2007/relationships/hdphoto" Target="../media/hdphoto8.wdp"/><Relationship Id="rId7" Type="http://schemas.openxmlformats.org/officeDocument/2006/relationships/slide" Target="slide25.xml"/><Relationship Id="rId12" Type="http://schemas.openxmlformats.org/officeDocument/2006/relationships/image" Target="../media/image16.png"/><Relationship Id="rId17" Type="http://schemas.openxmlformats.org/officeDocument/2006/relationships/image" Target="../media/image19.png"/><Relationship Id="rId25" Type="http://schemas.openxmlformats.org/officeDocument/2006/relationships/slide" Target="slide8.xml"/><Relationship Id="rId2" Type="http://schemas.openxmlformats.org/officeDocument/2006/relationships/notesSlide" Target="../notesSlides/notesSlide7.xml"/><Relationship Id="rId16" Type="http://schemas.microsoft.com/office/2007/relationships/hdphoto" Target="../media/hdphoto6.wdp"/><Relationship Id="rId20" Type="http://schemas.openxmlformats.org/officeDocument/2006/relationships/image" Target="../media/image21.png"/><Relationship Id="rId29" Type="http://schemas.microsoft.com/office/2007/relationships/hdphoto" Target="../media/hdphoto11.wdp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15.png"/><Relationship Id="rId24" Type="http://schemas.microsoft.com/office/2007/relationships/hdphoto" Target="../media/hdphoto9.wdp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23" Type="http://schemas.openxmlformats.org/officeDocument/2006/relationships/image" Target="../media/image22.png"/><Relationship Id="rId28" Type="http://schemas.openxmlformats.org/officeDocument/2006/relationships/image" Target="../media/image24.png"/><Relationship Id="rId10" Type="http://schemas.microsoft.com/office/2007/relationships/hdphoto" Target="../media/hdphoto4.wdp"/><Relationship Id="rId19" Type="http://schemas.microsoft.com/office/2007/relationships/hdphoto" Target="../media/hdphoto7.wdp"/><Relationship Id="rId4" Type="http://schemas.microsoft.com/office/2007/relationships/hdphoto" Target="../media/hdphoto2.wdp"/><Relationship Id="rId9" Type="http://schemas.openxmlformats.org/officeDocument/2006/relationships/image" Target="../media/image14.png"/><Relationship Id="rId14" Type="http://schemas.openxmlformats.org/officeDocument/2006/relationships/image" Target="../media/image17.png"/><Relationship Id="rId22" Type="http://schemas.openxmlformats.org/officeDocument/2006/relationships/slide" Target="slide9.xml"/><Relationship Id="rId27" Type="http://schemas.microsoft.com/office/2007/relationships/hdphoto" Target="../media/hdphoto10.wdp"/><Relationship Id="rId30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microsoft.com/office/2007/relationships/hdphoto" Target="../media/hdphoto5.wdp"/><Relationship Id="rId18" Type="http://schemas.microsoft.com/office/2007/relationships/hdphoto" Target="../media/hdphoto7.wdp"/><Relationship Id="rId26" Type="http://schemas.openxmlformats.org/officeDocument/2006/relationships/image" Target="../media/image25.jpeg"/><Relationship Id="rId3" Type="http://schemas.openxmlformats.org/officeDocument/2006/relationships/image" Target="../media/image11.jpeg"/><Relationship Id="rId21" Type="http://schemas.openxmlformats.org/officeDocument/2006/relationships/image" Target="../media/image29.png"/><Relationship Id="rId7" Type="http://schemas.openxmlformats.org/officeDocument/2006/relationships/slide" Target="slide25.xml"/><Relationship Id="rId12" Type="http://schemas.openxmlformats.org/officeDocument/2006/relationships/image" Target="../media/image16.png"/><Relationship Id="rId17" Type="http://schemas.openxmlformats.org/officeDocument/2006/relationships/image" Target="../media/image20.png"/><Relationship Id="rId25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3.png"/><Relationship Id="rId20" Type="http://schemas.microsoft.com/office/2007/relationships/hdphoto" Target="../media/hdphoto8.wdp"/><Relationship Id="rId29" Type="http://schemas.microsoft.com/office/2007/relationships/hdphoto" Target="../media/hdphoto9.wdp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11" Type="http://schemas.openxmlformats.org/officeDocument/2006/relationships/image" Target="../media/image28.png"/><Relationship Id="rId24" Type="http://schemas.microsoft.com/office/2007/relationships/hdphoto" Target="../media/hdphoto14.wdp"/><Relationship Id="rId5" Type="http://schemas.openxmlformats.org/officeDocument/2006/relationships/image" Target="../media/image26.png"/><Relationship Id="rId15" Type="http://schemas.microsoft.com/office/2007/relationships/hdphoto" Target="../media/hdphoto6.wdp"/><Relationship Id="rId23" Type="http://schemas.openxmlformats.org/officeDocument/2006/relationships/image" Target="../media/image30.png"/><Relationship Id="rId28" Type="http://schemas.openxmlformats.org/officeDocument/2006/relationships/image" Target="../media/image22.png"/><Relationship Id="rId10" Type="http://schemas.microsoft.com/office/2007/relationships/hdphoto" Target="../media/hdphoto4.wdp"/><Relationship Id="rId19" Type="http://schemas.openxmlformats.org/officeDocument/2006/relationships/image" Target="../media/image21.png"/><Relationship Id="rId4" Type="http://schemas.microsoft.com/office/2007/relationships/hdphoto" Target="../media/hdphoto2.wdp"/><Relationship Id="rId9" Type="http://schemas.openxmlformats.org/officeDocument/2006/relationships/image" Target="../media/image14.png"/><Relationship Id="rId14" Type="http://schemas.openxmlformats.org/officeDocument/2006/relationships/image" Target="../media/image18.png"/><Relationship Id="rId22" Type="http://schemas.microsoft.com/office/2007/relationships/hdphoto" Target="../media/hdphoto13.wdp"/><Relationship Id="rId27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16.png"/><Relationship Id="rId18" Type="http://schemas.microsoft.com/office/2007/relationships/hdphoto" Target="../media/hdphoto14.wdp"/><Relationship Id="rId3" Type="http://schemas.openxmlformats.org/officeDocument/2006/relationships/slideLayout" Target="../slideLayouts/slideLayout1.xml"/><Relationship Id="rId21" Type="http://schemas.openxmlformats.org/officeDocument/2006/relationships/slide" Target="slide13.xml"/><Relationship Id="rId7" Type="http://schemas.microsoft.com/office/2007/relationships/hdphoto" Target="../media/hdphoto15.wdp"/><Relationship Id="rId12" Type="http://schemas.openxmlformats.org/officeDocument/2006/relationships/slide" Target="slide10.xml"/><Relationship Id="rId17" Type="http://schemas.openxmlformats.org/officeDocument/2006/relationships/image" Target="../media/image30.png"/><Relationship Id="rId2" Type="http://schemas.openxmlformats.org/officeDocument/2006/relationships/audio" Target="../media/media1.mp3"/><Relationship Id="rId16" Type="http://schemas.openxmlformats.org/officeDocument/2006/relationships/image" Target="../media/image34.png"/><Relationship Id="rId20" Type="http://schemas.openxmlformats.org/officeDocument/2006/relationships/image" Target="../media/image35.png"/><Relationship Id="rId1" Type="http://schemas.microsoft.com/office/2007/relationships/media" Target="../media/media1.mp3"/><Relationship Id="rId6" Type="http://schemas.openxmlformats.org/officeDocument/2006/relationships/image" Target="../media/image33.png"/><Relationship Id="rId11" Type="http://schemas.microsoft.com/office/2007/relationships/hdphoto" Target="../media/hdphoto4.wdp"/><Relationship Id="rId5" Type="http://schemas.openxmlformats.org/officeDocument/2006/relationships/image" Target="../media/image32.jpeg"/><Relationship Id="rId15" Type="http://schemas.openxmlformats.org/officeDocument/2006/relationships/slide" Target="slide11.xml"/><Relationship Id="rId10" Type="http://schemas.openxmlformats.org/officeDocument/2006/relationships/image" Target="../media/image14.png"/><Relationship Id="rId19" Type="http://schemas.openxmlformats.org/officeDocument/2006/relationships/image" Target="../media/image25.jpe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5.png"/><Relationship Id="rId1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2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6.wdp"/><Relationship Id="rId5" Type="http://schemas.openxmlformats.org/officeDocument/2006/relationships/image" Target="../media/image36.png"/><Relationship Id="rId10" Type="http://schemas.openxmlformats.org/officeDocument/2006/relationships/image" Target="../media/image38.png"/><Relationship Id="rId4" Type="http://schemas.openxmlformats.org/officeDocument/2006/relationships/slide" Target="slide9.xml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microsoft.com/office/2007/relationships/hdphoto" Target="../media/hdphoto16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slide" Target="slide9.xml"/><Relationship Id="rId10" Type="http://schemas.openxmlformats.org/officeDocument/2006/relationships/image" Target="../media/image38.png"/><Relationship Id="rId4" Type="http://schemas.openxmlformats.org/officeDocument/2006/relationships/image" Target="../media/image25.jpeg"/><Relationship Id="rId9" Type="http://schemas.microsoft.com/office/2007/relationships/hdphoto" Target="../media/hdphoto17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microsoft.com/office/2007/relationships/hdphoto" Target="../media/hdphoto16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slide" Target="slide9.xml"/><Relationship Id="rId10" Type="http://schemas.openxmlformats.org/officeDocument/2006/relationships/image" Target="../media/image38.png"/><Relationship Id="rId4" Type="http://schemas.openxmlformats.org/officeDocument/2006/relationships/image" Target="../media/image25.jpeg"/><Relationship Id="rId9" Type="http://schemas.microsoft.com/office/2007/relationships/hdphoto" Target="../media/hdphoto1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8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9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gif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268730" y="1734049"/>
            <a:ext cx="9909809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4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4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Thể</a:t>
            </a:r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hiện</a:t>
            </a:r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cảm</a:t>
            </a:r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xúc</a:t>
            </a:r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bản</a:t>
            </a:r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thân</a:t>
            </a:r>
            <a:endParaRPr sz="4000"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165860" y="3070276"/>
            <a:ext cx="9864125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11: </a:t>
            </a: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Kiềm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chế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cảm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xúc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tiêu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cực</a:t>
            </a:r>
            <a:endParaRPr sz="48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EA87D96-5550-A1F6-62F2-E36EF43F99D4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21321B2-5CDD-ECEA-0B57-3C3F71456E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E857B-E360-E685-937B-320E166F9A8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CA0D75-049C-E01C-4E3F-CA9911887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5640" y="3025443"/>
            <a:ext cx="7150626" cy="350951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E0E236-B575-D139-BFD6-321F98842710}"/>
              </a:ext>
            </a:extLst>
          </p:cNvPr>
          <p:cNvGrpSpPr/>
          <p:nvPr/>
        </p:nvGrpSpPr>
        <p:grpSpPr>
          <a:xfrm>
            <a:off x="1729740" y="1644747"/>
            <a:ext cx="8817677" cy="1211098"/>
            <a:chOff x="1543250" y="1272637"/>
            <a:chExt cx="8277727" cy="121109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72E533C-9971-3406-F411-8E6918E50AB9}"/>
                </a:ext>
              </a:extLst>
            </p:cNvPr>
            <p:cNvSpPr/>
            <p:nvPr/>
          </p:nvSpPr>
          <p:spPr>
            <a:xfrm>
              <a:off x="1543250" y="1272637"/>
              <a:ext cx="8277727" cy="12110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DAFF9-8245-7D58-68CC-0859E5564419}"/>
                </a:ext>
              </a:extLst>
            </p:cNvPr>
            <p:cNvSpPr txBox="1"/>
            <p:nvPr/>
          </p:nvSpPr>
          <p:spPr>
            <a:xfrm>
              <a:off x="1833044" y="1363217"/>
              <a:ext cx="7987933" cy="10048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20000"/>
                </a:lnSpc>
                <a:spcBef>
                  <a:spcPts val="600"/>
                </a:spcBef>
              </a:pP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3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lên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bảng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thể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hiện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loại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cảm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khác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nhau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  <a:p>
              <a:pPr marL="0" marR="0">
                <a:lnSpc>
                  <a:spcPct val="120000"/>
                </a:lnSpc>
                <a:spcBef>
                  <a:spcPts val="600"/>
                </a:spcBef>
              </a:pP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ngồi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dưới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đoán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đang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thể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hiện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cảm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5D5027F-36FA-A8B7-8BDE-F7F2FE786734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E9EA6494-7A41-7573-0FD4-F5A1992411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7456843-D86F-0C67-78D6-F33B8E4CE6E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5163079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4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  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Tác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hại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của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cảm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xúc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tiêu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cực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3D984BE-FCB3-8FB0-7931-958116CEA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445" y="2598822"/>
            <a:ext cx="4097040" cy="395598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A7A76BD-4E1D-9DFB-7658-375ECEA1500D}"/>
              </a:ext>
            </a:extLst>
          </p:cNvPr>
          <p:cNvSpPr/>
          <p:nvPr/>
        </p:nvSpPr>
        <p:spPr>
          <a:xfrm>
            <a:off x="6892888" y="1769023"/>
            <a:ext cx="2964581" cy="67543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 BIN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EF81E75-0F2C-0681-8E97-9FE67A936780}"/>
              </a:ext>
            </a:extLst>
          </p:cNvPr>
          <p:cNvSpPr/>
          <p:nvPr/>
        </p:nvSpPr>
        <p:spPr>
          <a:xfrm>
            <a:off x="2176513" y="2206234"/>
            <a:ext cx="3444641" cy="4468886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34880-9BCF-E70A-99D0-938D9850754B}"/>
              </a:ext>
            </a:extLst>
          </p:cNvPr>
          <p:cNvSpPr txBox="1"/>
          <p:nvPr/>
        </p:nvSpPr>
        <p:spPr>
          <a:xfrm>
            <a:off x="2344443" y="2320139"/>
            <a:ext cx="301682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18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 khi Bin giận dữ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18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Cậu hít thở thật sâu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18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Khả đếm ở trong đầu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18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vi-VN" sz="1800" i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h</a:t>
            </a:r>
            <a:r>
              <a:rPr lang="en-US" sz="1800" i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vi-VN" sz="1800" i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vi-VN" sz="18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ba... thật chậm.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US" sz="1800" i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18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 bao cơn tức giận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18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Tan biến tự bao giờ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18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Bin vui vẻ hơn xưa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vi-VN" sz="18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 bè thêm yêu quý.</a:t>
            </a:r>
          </a:p>
          <a:p>
            <a:pPr algn="r">
              <a:spcBef>
                <a:spcPts val="600"/>
              </a:spcBef>
              <a:spcAft>
                <a:spcPts val="600"/>
              </a:spcAft>
            </a:pPr>
            <a:r>
              <a:rPr lang="vi-VN" sz="18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Lan Chi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553FB4-CF87-8004-6B1D-757B3D9EC88C}"/>
              </a:ext>
            </a:extLst>
          </p:cNvPr>
          <p:cNvGrpSpPr/>
          <p:nvPr/>
        </p:nvGrpSpPr>
        <p:grpSpPr>
          <a:xfrm>
            <a:off x="10015487" y="718245"/>
            <a:ext cx="2052286" cy="2065733"/>
            <a:chOff x="6734456" y="1026165"/>
            <a:chExt cx="2052286" cy="1905000"/>
          </a:xfrm>
        </p:grpSpPr>
        <p:pic>
          <p:nvPicPr>
            <p:cNvPr id="11" name="Picture 10" descr="Youtube PNG Free Images with Transparent Background - (410 Free Downloads)">
              <a:hlinkClick r:id="rId5"/>
              <a:extLst>
                <a:ext uri="{FF2B5EF4-FFF2-40B4-BE49-F238E27FC236}">
                  <a16:creationId xmlns:a16="http://schemas.microsoft.com/office/drawing/2014/main" id="{E71DE223-2350-FDE0-766B-70760CA012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BC35ECA-292F-22E1-C0C6-1D4F775DC5B3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599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5163079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4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  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Tác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hại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của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cảm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xúc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tiêu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cực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C376234-E233-9702-728D-9BAFC089B5B6}"/>
              </a:ext>
            </a:extLst>
          </p:cNvPr>
          <p:cNvSpPr/>
          <p:nvPr/>
        </p:nvSpPr>
        <p:spPr>
          <a:xfrm>
            <a:off x="827773" y="3006334"/>
            <a:ext cx="7998593" cy="2942079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2830F8-A38E-B249-F49B-E4FFC26A64A2}"/>
              </a:ext>
            </a:extLst>
          </p:cNvPr>
          <p:cNvSpPr txBox="1"/>
          <p:nvPr/>
        </p:nvSpPr>
        <p:spPr>
          <a:xfrm>
            <a:off x="995702" y="3120239"/>
            <a:ext cx="7772913" cy="272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400" b="1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Sau khi đọc bài thơ, em hãy cho biết:</a:t>
            </a:r>
          </a:p>
          <a:p>
            <a:pPr marL="457200" indent="-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 sao các bạn xa lánh Bin?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Mẹ đã khuyên Bin điều gì?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 kiềm chế được cơn nóng giận đã mang lại cho Bin điều gì?</a:t>
            </a:r>
            <a:endParaRPr lang="en-US" sz="2400" b="1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59EEC51E-CE74-2314-C976-ED4DAAA44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937" y="2707183"/>
            <a:ext cx="2800812" cy="2800812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3FDDB7D-9FB6-4DC4-FF43-AE979FBBAD7E}"/>
              </a:ext>
            </a:extLst>
          </p:cNvPr>
          <p:cNvSpPr/>
          <p:nvPr/>
        </p:nvSpPr>
        <p:spPr>
          <a:xfrm>
            <a:off x="6358282" y="2300509"/>
            <a:ext cx="2477710" cy="4448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5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lang="en-US" sz="1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6984CC-9618-77CA-0B0D-4E396B859E89}"/>
              </a:ext>
            </a:extLst>
          </p:cNvPr>
          <p:cNvSpPr txBox="1"/>
          <p:nvPr/>
        </p:nvSpPr>
        <p:spPr>
          <a:xfrm>
            <a:off x="725103" y="2168965"/>
            <a:ext cx="60542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2921000"/>
            <a:ext cx="1157813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2616200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6" y="2514601"/>
            <a:ext cx="2075363" cy="179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2209801"/>
            <a:ext cx="2324284" cy="220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4" y="5009808"/>
            <a:ext cx="1407525" cy="14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Picture1 (2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5" y="4971624"/>
            <a:ext cx="1727200" cy="150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4749801"/>
            <a:ext cx="1683824" cy="13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435" y="4445001"/>
            <a:ext cx="1957965" cy="170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2934527"/>
            <a:ext cx="2739264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3763404"/>
            <a:ext cx="2032000" cy="197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choi.png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Tai nguyen thiet ke tro choi\Bảng gỗ\Huong dan 3.png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30139" y1="79636" x2="73416" y2="79636"/>
                        <a14:foregroundMark x1="73107" y1="78182" x2="85162" y2="92727"/>
                        <a14:foregroundMark x1="87017" y1="93455" x2="95981" y2="92000"/>
                        <a14:foregroundMark x1="3864" y1="57818" x2="19320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5867400"/>
            <a:ext cx="2189279" cy="93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1" y="519573"/>
            <a:ext cx="1783097" cy="169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68647" y="922101"/>
            <a:ext cx="1475083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buClrTx/>
            </a:pPr>
            <a:r>
              <a:rPr lang="en-US" sz="1867" b="1" kern="1200" dirty="0">
                <a:solidFill>
                  <a:srgbClr val="99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 CỨU</a:t>
            </a:r>
          </a:p>
          <a:p>
            <a:pPr algn="ctr" defTabSz="1219170">
              <a:buClrTx/>
            </a:pPr>
            <a:r>
              <a:rPr lang="en-US" sz="1867" b="1" kern="1200" dirty="0">
                <a:solidFill>
                  <a:srgbClr val="99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THÚ CƯNG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818A6D7-BF9D-2391-5BF5-AF8E44C73F60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-1041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7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3718061"/>
            <a:ext cx="996367" cy="96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3462316"/>
            <a:ext cx="1450824" cy="12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7" y="3406664"/>
            <a:ext cx="1785972" cy="15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3158293"/>
            <a:ext cx="2000183" cy="18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3" y="5519194"/>
            <a:ext cx="1211259" cy="126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5244318"/>
            <a:ext cx="1449029" cy="117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5089358"/>
            <a:ext cx="1684944" cy="14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3481941"/>
            <a:ext cx="2357299" cy="149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4343108"/>
            <a:ext cx="1748656" cy="16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540000" y="-2565400"/>
            <a:ext cx="8675733" cy="5237564"/>
            <a:chOff x="1905000" y="-1924050"/>
            <a:chExt cx="6506800" cy="3928173"/>
          </a:xfrm>
        </p:grpSpPr>
        <p:pic>
          <p:nvPicPr>
            <p:cNvPr id="3074" name="Picture 2" descr="C:\Users\ADMIN\Desktop\Tai nguyen thiet ke tro choi\Bảng gỗ\wooden-blank-sign-clipart-1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harpenSoften amount="25000"/>
                      </a14:imgEffect>
                      <a14:imgEffect>
                        <a14:colorTemperature colorTemp="53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-1924050"/>
              <a:ext cx="6506800" cy="3928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51047" y="504678"/>
              <a:ext cx="5553213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Tx/>
              </a:pP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chú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cún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đã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bắt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cóc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nhốt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</a:p>
            <a:p>
              <a:pPr algn="ctr" defTabSz="1219170">
                <a:buClrTx/>
              </a:pP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những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chiếc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chuồng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.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lúc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kẻ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xấu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đang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say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ngủ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hãy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cố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gắng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trả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lời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đúng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</a:p>
            <a:p>
              <a:pPr algn="ctr" defTabSz="1219170">
                <a:buClrTx/>
              </a:pP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hỏi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giúp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chú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cún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trốn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thoát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pic>
        <p:nvPicPr>
          <p:cNvPr id="1026" name="Picture 2" descr="C:\Users\ADMIN\Desktop\Untitleda (2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2211" y="371806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6" y="5384733"/>
            <a:ext cx="1486359" cy="129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BC698662-7398-768D-5609-6B47FE995BCC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-1041"/>
            <a:ext cx="797560" cy="890041"/>
          </a:xfrm>
          <a:prstGeom prst="rect">
            <a:avLst/>
          </a:prstGeom>
        </p:spPr>
      </p:pic>
      <p:pic>
        <p:nvPicPr>
          <p:cNvPr id="19" name="Picture 5" descr="C:\Users\ADMIN\Desktop\Tai nguyen thiet ke tro choi\Bảng gỗ\choi.png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82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ình ảnh có liên qua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362" y1="7489" x2="28936" y2="61674"/>
                        <a14:foregroundMark x1="24255" y1="5286" x2="25106" y2="19824"/>
                        <a14:foregroundMark x1="11489" y1="27753" x2="8085" y2="33921"/>
                        <a14:foregroundMark x1="32340" y1="55947" x2="29362" y2="87225"/>
                        <a14:foregroundMark x1="68085" y1="55507" x2="83404" y2="85463"/>
                        <a14:foregroundMark x1="95745" y1="63877" x2="83404" y2="70925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89388" y="4648201"/>
            <a:ext cx="1524000" cy="162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 descr="C:\Users\ADMIN\Desktop\Picture1 (2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1" y="444500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1789" y="881691"/>
            <a:ext cx="1631951" cy="141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68580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76979" y="1426263"/>
            <a:ext cx="1309245" cy="136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3" descr="C:\Users\ADMIN\Desktop\Picture1 (2)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1193801"/>
            <a:ext cx="1879005" cy="163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Untitleda (2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8920" y="75549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/>
          <p:cNvSpPr/>
          <p:nvPr/>
        </p:nvSpPr>
        <p:spPr>
          <a:xfrm>
            <a:off x="4064001" y="584200"/>
            <a:ext cx="553455" cy="538960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7" name="Oval 26"/>
          <p:cNvSpPr/>
          <p:nvPr/>
        </p:nvSpPr>
        <p:spPr>
          <a:xfrm>
            <a:off x="6705600" y="1092201"/>
            <a:ext cx="561768" cy="547055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9" name="Oval 28"/>
          <p:cNvSpPr/>
          <p:nvPr/>
        </p:nvSpPr>
        <p:spPr>
          <a:xfrm>
            <a:off x="5400588" y="4343400"/>
            <a:ext cx="508000" cy="508000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3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E6B3E594-334C-F99B-5A27-5CD8241388D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-1041"/>
            <a:ext cx="797560" cy="890041"/>
          </a:xfrm>
          <a:prstGeom prst="rect">
            <a:avLst/>
          </a:prstGeom>
        </p:spPr>
      </p:pic>
      <p:pic>
        <p:nvPicPr>
          <p:cNvPr id="8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17987" y="7593541"/>
            <a:ext cx="541867" cy="541867"/>
          </a:xfrm>
          <a:prstGeom prst="rect">
            <a:avLst/>
          </a:prstGeom>
        </p:spPr>
      </p:pic>
      <p:pic>
        <p:nvPicPr>
          <p:cNvPr id="30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21187" y="7796741"/>
            <a:ext cx="541867" cy="541867"/>
          </a:xfrm>
          <a:prstGeom prst="rect">
            <a:avLst/>
          </a:prstGeom>
        </p:spPr>
      </p:pic>
      <p:pic>
        <p:nvPicPr>
          <p:cNvPr id="31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24387" y="7999941"/>
            <a:ext cx="541867" cy="541867"/>
          </a:xfrm>
          <a:prstGeom prst="rect">
            <a:avLst/>
          </a:prstGeom>
        </p:spPr>
      </p:pic>
      <p:pic>
        <p:nvPicPr>
          <p:cNvPr id="32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27587" y="8203141"/>
            <a:ext cx="541867" cy="541867"/>
          </a:xfrm>
          <a:prstGeom prst="rect">
            <a:avLst/>
          </a:prstGeom>
        </p:spPr>
      </p:pic>
      <p:pic>
        <p:nvPicPr>
          <p:cNvPr id="33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930787" y="8406341"/>
            <a:ext cx="541867" cy="541867"/>
          </a:xfrm>
          <a:prstGeom prst="rect">
            <a:avLst/>
          </a:prstGeom>
        </p:spPr>
      </p:pic>
      <p:pic>
        <p:nvPicPr>
          <p:cNvPr id="34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133987" y="8609541"/>
            <a:ext cx="541867" cy="541867"/>
          </a:xfrm>
          <a:prstGeom prst="rect">
            <a:avLst/>
          </a:prstGeom>
        </p:spPr>
      </p:pic>
      <p:sp>
        <p:nvSpPr>
          <p:cNvPr id="4" name="Arrow: Right 3">
            <a:hlinkClick r:id="rId21" action="ppaction://hlinksldjump"/>
            <a:extLst>
              <a:ext uri="{FF2B5EF4-FFF2-40B4-BE49-F238E27FC236}">
                <a16:creationId xmlns:a16="http://schemas.microsoft.com/office/drawing/2014/main" id="{7A257619-DC33-1261-A976-051A02675CB8}"/>
              </a:ext>
            </a:extLst>
          </p:cNvPr>
          <p:cNvSpPr/>
          <p:nvPr/>
        </p:nvSpPr>
        <p:spPr>
          <a:xfrm>
            <a:off x="9434969" y="61684"/>
            <a:ext cx="2306891" cy="79199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  <a:latin typeface="UTM Avo" panose="02040603050506020204" pitchFamily="18" charset="0"/>
              </a:rPr>
              <a:t>Tiếp tục bài học</a:t>
            </a:r>
          </a:p>
        </p:txBody>
      </p:sp>
    </p:spTree>
    <p:extLst>
      <p:ext uri="{BB962C8B-B14F-4D97-AF65-F5344CB8AC3E}">
        <p14:creationId xmlns:p14="http://schemas.microsoft.com/office/powerpoint/2010/main" val="41810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1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6 L 0.17795 3.7037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914"/>
                            </p:stCondLst>
                            <p:childTnLst>
                              <p:par>
                                <p:cTn id="17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795 3.7037E-6 L 0.24687 -0.15432 C 0.26128 -0.18858 0.28316 -0.20741 0.30573 -0.20741 C 0.3316 -0.20741 0.35226 -0.18858 0.36667 -0.15432 L 0.43628 3.7037E-6 " pathEditMode="relative" rAng="0" ptsTypes="AAAAA">
                                      <p:cBhvr>
                                        <p:cTn id="1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-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414"/>
                            </p:stCondLst>
                            <p:childTnLst>
                              <p:par>
                                <p:cTn id="2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628 3.7037E-6 L 0.66962 3.7037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41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2222E-6 L 0.32483 0.01204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33" y="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14"/>
                            </p:stCondLst>
                            <p:childTnLst>
                              <p:par>
                                <p:cTn id="37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483 0.01204 L 0.37605 -0.11975 C 0.38698 -0.14907 0.40296 -0.16481 0.4198 -0.16481 C 0.43889 -0.16481 0.45417 -0.14907 0.46511 -0.11975 L 0.5165 0.01204 " pathEditMode="relative" rAng="0" ptsTypes="FffFF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914"/>
                            </p:stCondLst>
                            <p:childTnLst>
                              <p:par>
                                <p:cTn id="4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816 -2.22222E-6 L 0.75816 -2.22222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41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07066 -0.14815 C 0.08559 -0.18148 0.10764 -0.19908 0.13073 -0.19908 C 0.15712 -0.19908 0.17812 -0.18148 0.19305 -0.14815 L 0.26406 3.33333E-6 " pathEditMode="relative" rAng="0" ptsTypes="FffFF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4" y="-9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14"/>
                            </p:stCondLst>
                            <p:childTnLst>
                              <p:par>
                                <p:cTn id="5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73 2.71605E-6 L 0.50573 2.71605E-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21" grpId="0" animBg="1"/>
      <p:bldP spid="27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2CAEFF88-AC25-AE90-A73F-41BDD99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369083"/>
            <a:ext cx="8178800" cy="291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BEBF7-3C04-3EC3-0B74-26CC9B5CAF84}"/>
              </a:ext>
            </a:extLst>
          </p:cNvPr>
          <p:cNvSpPr txBox="1"/>
          <p:nvPr/>
        </p:nvSpPr>
        <p:spPr>
          <a:xfrm>
            <a:off x="1625599" y="1092201"/>
            <a:ext cx="8894813" cy="139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25000"/>
              </a:lnSpc>
              <a:buClrTx/>
            </a:pPr>
            <a:r>
              <a:rPr lang="en-US" sz="36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1 </a:t>
            </a:r>
          </a:p>
          <a:p>
            <a:pPr algn="ctr" defTabSz="1219170">
              <a:lnSpc>
                <a:spcPct val="125000"/>
              </a:lnSpc>
              <a:buClrTx/>
            </a:pP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Vì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sao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xa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lánh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Bin?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FE0FF24-9C42-53D0-64A6-AB75590E77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-1041"/>
            <a:ext cx="797560" cy="8900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053AFC-6971-D1DF-F4FE-9CDC8BF54F7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9" b="33111"/>
          <a:stretch/>
        </p:blipFill>
        <p:spPr>
          <a:xfrm>
            <a:off x="2451100" y="3797301"/>
            <a:ext cx="7112000" cy="16058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C0B636-ED6A-04F9-20F2-BD9A52ACAC0F}"/>
              </a:ext>
            </a:extLst>
          </p:cNvPr>
          <p:cNvSpPr txBox="1"/>
          <p:nvPr/>
        </p:nvSpPr>
        <p:spPr>
          <a:xfrm>
            <a:off x="1955800" y="40005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Các bạn xa lánh Bin vì Bin </a:t>
            </a:r>
            <a:endParaRPr lang="en-US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  <a:p>
            <a:pPr algn="ctr" defTabSz="1219170">
              <a:buClrTx/>
            </a:pPr>
            <a:r>
              <a:rPr lang="vi-VN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hay nổi nóng, cáu giận.</a:t>
            </a:r>
            <a:endParaRPr lang="en-US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64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14048808-FA2D-D6F4-C9FF-A6E715328B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-1041"/>
            <a:ext cx="797560" cy="890041"/>
          </a:xfrm>
          <a:prstGeom prst="rect">
            <a:avLst/>
          </a:prstGeom>
        </p:spPr>
      </p:pic>
      <p:pic>
        <p:nvPicPr>
          <p:cNvPr id="7" name="Picture 3" descr="C:\Users\ADMIN\Desktop\Tai nguyen thiet ke tro choi\Bảng gỗ\1a.png">
            <a:hlinkClick r:id="rId5" action="ppaction://hlinksldjump"/>
            <a:extLst>
              <a:ext uri="{FF2B5EF4-FFF2-40B4-BE49-F238E27FC236}">
                <a16:creationId xmlns:a16="http://schemas.microsoft.com/office/drawing/2014/main" id="{204EAB6B-630D-09F4-3C23-715296A0E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A6DAC22D-6756-B694-510E-FB96ACF4A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369083"/>
            <a:ext cx="8178800" cy="291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6A7A48-0C34-DE90-B047-F8623856AA95}"/>
              </a:ext>
            </a:extLst>
          </p:cNvPr>
          <p:cNvSpPr txBox="1"/>
          <p:nvPr/>
        </p:nvSpPr>
        <p:spPr>
          <a:xfrm>
            <a:off x="1625599" y="1092201"/>
            <a:ext cx="8894813" cy="139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25000"/>
              </a:lnSpc>
              <a:buClrTx/>
            </a:pPr>
            <a:r>
              <a:rPr lang="en-US" sz="36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2 </a:t>
            </a:r>
          </a:p>
          <a:p>
            <a:pPr algn="ctr" defTabSz="1219170">
              <a:lnSpc>
                <a:spcPct val="125000"/>
              </a:lnSpc>
              <a:buClrTx/>
            </a:pP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Mẹ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đã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khuyên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Bin </a:t>
            </a: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điều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lang="en-US" sz="36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910633-6F34-B245-E66B-D7CD348FBFA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9" b="33111"/>
          <a:stretch/>
        </p:blipFill>
        <p:spPr>
          <a:xfrm>
            <a:off x="2362200" y="3822701"/>
            <a:ext cx="7480300" cy="16058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00CE5E-9E94-4F41-2380-4CD86A2931D7}"/>
              </a:ext>
            </a:extLst>
          </p:cNvPr>
          <p:cNvSpPr txBox="1"/>
          <p:nvPr/>
        </p:nvSpPr>
        <p:spPr>
          <a:xfrm>
            <a:off x="2667000" y="4025900"/>
            <a:ext cx="706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Mẹ khuyên Bin nên hít sâu, đếm chậm 1,2,3,... mỗi khi giận dữ.</a:t>
            </a:r>
            <a:endParaRPr lang="en-US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59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FA5308A-D437-F464-1828-28949CD55D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-1041"/>
            <a:ext cx="797560" cy="890041"/>
          </a:xfrm>
          <a:prstGeom prst="rect">
            <a:avLst/>
          </a:prstGeom>
        </p:spPr>
      </p:pic>
      <p:pic>
        <p:nvPicPr>
          <p:cNvPr id="3" name="Picture 3" descr="C:\Users\ADMIN\Desktop\Tai nguyen thiet ke tro choi\Bảng gỗ\1a.png">
            <a:hlinkClick r:id="rId5" action="ppaction://hlinksldjump"/>
            <a:extLst>
              <a:ext uri="{FF2B5EF4-FFF2-40B4-BE49-F238E27FC236}">
                <a16:creationId xmlns:a16="http://schemas.microsoft.com/office/drawing/2014/main" id="{BADD8E29-27CF-4B6C-B85D-9D6E5CDD1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ình ảnh có liên quan">
            <a:extLst>
              <a:ext uri="{FF2B5EF4-FFF2-40B4-BE49-F238E27FC236}">
                <a16:creationId xmlns:a16="http://schemas.microsoft.com/office/drawing/2014/main" id="{CE7F897F-BDE3-BA79-6F17-0A10361B6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369083"/>
            <a:ext cx="8864600" cy="291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273FA-CCB7-71EE-2990-F59B0EFEFE40}"/>
              </a:ext>
            </a:extLst>
          </p:cNvPr>
          <p:cNvSpPr txBox="1"/>
          <p:nvPr/>
        </p:nvSpPr>
        <p:spPr>
          <a:xfrm>
            <a:off x="2260599" y="863601"/>
            <a:ext cx="7569201" cy="1865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25000"/>
              </a:lnSpc>
              <a:buClrTx/>
            </a:pP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3 </a:t>
            </a:r>
          </a:p>
          <a:p>
            <a:pPr algn="ctr" defTabSz="1219170">
              <a:lnSpc>
                <a:spcPct val="125000"/>
              </a:lnSpc>
              <a:buClrTx/>
            </a:pPr>
            <a:r>
              <a:rPr lang="vi-VN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Việc kiềm chế được cơn nóng giận đã mang lại cho Bin điều gì?</a:t>
            </a:r>
            <a:endParaRPr lang="en-US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1357B9-24AA-4569-B710-BB0E06D2067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9" b="33111"/>
          <a:stretch/>
        </p:blipFill>
        <p:spPr>
          <a:xfrm>
            <a:off x="2463800" y="3822701"/>
            <a:ext cx="7137400" cy="16058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716723-492B-D672-CAEE-1B2CFEDF01F4}"/>
              </a:ext>
            </a:extLst>
          </p:cNvPr>
          <p:cNvSpPr txBox="1"/>
          <p:nvPr/>
        </p:nvSpPr>
        <p:spPr>
          <a:xfrm>
            <a:off x="2070100" y="40259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Làm như vậy Bin vui vẻ hơn,</a:t>
            </a:r>
            <a:endParaRPr lang="en-US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  <a:p>
            <a:pPr algn="ctr" defTabSz="1219170">
              <a:buClrTx/>
            </a:pPr>
            <a:r>
              <a:rPr lang="vi-VN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được bạn bè yêu quý.</a:t>
            </a:r>
            <a:endParaRPr lang="en-US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04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5163079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3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  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Tác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hại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của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cảm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xúc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tiêu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cực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C594287-670E-DC30-1EFC-A164CE18E9E3}"/>
              </a:ext>
            </a:extLst>
          </p:cNvPr>
          <p:cNvGrpSpPr/>
          <p:nvPr/>
        </p:nvGrpSpPr>
        <p:grpSpPr>
          <a:xfrm>
            <a:off x="1318190" y="2241293"/>
            <a:ext cx="2306891" cy="2306891"/>
            <a:chOff x="1087183" y="2241293"/>
            <a:chExt cx="2306891" cy="230689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52A5731-8DB5-55D6-EDB3-B95C52FAED92}"/>
                </a:ext>
              </a:extLst>
            </p:cNvPr>
            <p:cNvSpPr/>
            <p:nvPr/>
          </p:nvSpPr>
          <p:spPr>
            <a:xfrm>
              <a:off x="1087183" y="2241293"/>
              <a:ext cx="2306891" cy="2306891"/>
            </a:xfrm>
            <a:prstGeom prst="ellipse">
              <a:avLst/>
            </a:prstGeom>
            <a:solidFill>
              <a:srgbClr val="FFEBEB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latin typeface="UTM Avo" panose="02040603050506020204" pitchFamily="18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C02D041-D235-FC32-F8A9-3F80BD2A8104}"/>
                </a:ext>
              </a:extLst>
            </p:cNvPr>
            <p:cNvSpPr txBox="1"/>
            <p:nvPr/>
          </p:nvSpPr>
          <p:spPr>
            <a:xfrm>
              <a:off x="1178583" y="2937359"/>
              <a:ext cx="2084382" cy="7941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000" b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Ảnh hưởng đến sức khoẻ</a:t>
              </a:r>
              <a:endPara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E6EB224-02FB-C9DD-1714-A0E9B39495E9}"/>
              </a:ext>
            </a:extLst>
          </p:cNvPr>
          <p:cNvGrpSpPr/>
          <p:nvPr/>
        </p:nvGrpSpPr>
        <p:grpSpPr>
          <a:xfrm>
            <a:off x="4734640" y="2241293"/>
            <a:ext cx="2306891" cy="2306891"/>
            <a:chOff x="4946396" y="2241293"/>
            <a:chExt cx="2306891" cy="2306891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7464EBC-3AEB-BECE-4CD3-C94F404FBC51}"/>
                </a:ext>
              </a:extLst>
            </p:cNvPr>
            <p:cNvSpPr/>
            <p:nvPr/>
          </p:nvSpPr>
          <p:spPr>
            <a:xfrm>
              <a:off x="4946396" y="2241293"/>
              <a:ext cx="2306891" cy="2306891"/>
            </a:xfrm>
            <a:prstGeom prst="ellipse">
              <a:avLst/>
            </a:prstGeom>
            <a:solidFill>
              <a:srgbClr val="FFEBEB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>
                <a:latin typeface="UTM Avo" panose="02040603050506020204" pitchFamily="18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18AF5EB-A6B2-4816-CCCE-E09FFD3E0F3B}"/>
                </a:ext>
              </a:extLst>
            </p:cNvPr>
            <p:cNvSpPr txBox="1"/>
            <p:nvPr/>
          </p:nvSpPr>
          <p:spPr>
            <a:xfrm>
              <a:off x="5076815" y="2937359"/>
              <a:ext cx="2084382" cy="7941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0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Ảnh hưởng đến </a:t>
              </a:r>
              <a:r>
                <a:rPr lang="en-US" sz="20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0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tập</a:t>
              </a:r>
              <a:endPara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A7E32F3-94F7-F3BD-5E90-F4E8AC30F9B9}"/>
              </a:ext>
            </a:extLst>
          </p:cNvPr>
          <p:cNvGrpSpPr/>
          <p:nvPr/>
        </p:nvGrpSpPr>
        <p:grpSpPr>
          <a:xfrm>
            <a:off x="3008520" y="4212101"/>
            <a:ext cx="2306891" cy="2306891"/>
            <a:chOff x="3008520" y="4212101"/>
            <a:chExt cx="2306891" cy="2306891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34BFF9-2768-9970-9EE7-CC890483715F}"/>
                </a:ext>
              </a:extLst>
            </p:cNvPr>
            <p:cNvSpPr/>
            <p:nvPr/>
          </p:nvSpPr>
          <p:spPr>
            <a:xfrm>
              <a:off x="3008520" y="4212101"/>
              <a:ext cx="2306891" cy="2306891"/>
            </a:xfrm>
            <a:prstGeom prst="ellipse">
              <a:avLst/>
            </a:prstGeom>
            <a:solidFill>
              <a:srgbClr val="FFEBEB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>
                <a:latin typeface="UTM Avo" panose="02040603050506020204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A249644-AB95-3BBE-DFE6-B8DC7C18C214}"/>
                </a:ext>
              </a:extLst>
            </p:cNvPr>
            <p:cNvSpPr txBox="1"/>
            <p:nvPr/>
          </p:nvSpPr>
          <p:spPr>
            <a:xfrm>
              <a:off x="3103635" y="4939414"/>
              <a:ext cx="2084382" cy="7941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0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Ảnh hưởng đến </a:t>
              </a:r>
              <a:r>
                <a:rPr lang="en-US" sz="20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0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endPara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FFC26D8-E137-72E5-D688-6EB814AE4612}"/>
              </a:ext>
            </a:extLst>
          </p:cNvPr>
          <p:cNvGrpSpPr/>
          <p:nvPr/>
        </p:nvGrpSpPr>
        <p:grpSpPr>
          <a:xfrm>
            <a:off x="6501628" y="4217315"/>
            <a:ext cx="2306891" cy="2306891"/>
            <a:chOff x="6944390" y="4217315"/>
            <a:chExt cx="2306891" cy="2306891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AB12BFD-0F36-632D-12D6-E290F5FBC10D}"/>
                </a:ext>
              </a:extLst>
            </p:cNvPr>
            <p:cNvSpPr/>
            <p:nvPr/>
          </p:nvSpPr>
          <p:spPr>
            <a:xfrm>
              <a:off x="6944390" y="4217315"/>
              <a:ext cx="2306891" cy="2306891"/>
            </a:xfrm>
            <a:prstGeom prst="ellipse">
              <a:avLst/>
            </a:prstGeom>
            <a:solidFill>
              <a:srgbClr val="FFEBEB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>
                <a:latin typeface="UTM Avo" panose="02040603050506020204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A9CF5F5-9BE4-3F92-0CF9-B30E4041C759}"/>
                </a:ext>
              </a:extLst>
            </p:cNvPr>
            <p:cNvSpPr txBox="1"/>
            <p:nvPr/>
          </p:nvSpPr>
          <p:spPr>
            <a:xfrm>
              <a:off x="7069243" y="4795035"/>
              <a:ext cx="2084382" cy="11635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0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Ảnh hưởng đến </a:t>
              </a:r>
              <a:r>
                <a:rPr lang="en-US" sz="20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tiết</a:t>
              </a:r>
              <a:r>
                <a:rPr lang="en-US" sz="20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chế</a:t>
              </a:r>
              <a:r>
                <a:rPr lang="en-US" sz="20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cảm</a:t>
              </a:r>
              <a:r>
                <a:rPr lang="en-US" sz="20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endPara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1187401-95A0-967D-DCDE-AD647CDB5BB5}"/>
              </a:ext>
            </a:extLst>
          </p:cNvPr>
          <p:cNvGrpSpPr/>
          <p:nvPr/>
        </p:nvGrpSpPr>
        <p:grpSpPr>
          <a:xfrm>
            <a:off x="8295470" y="2241293"/>
            <a:ext cx="2306891" cy="2306891"/>
            <a:chOff x="8805609" y="2241293"/>
            <a:chExt cx="2306891" cy="2306891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294FDDF-EDF4-D747-160D-963EE453A29F}"/>
                </a:ext>
              </a:extLst>
            </p:cNvPr>
            <p:cNvSpPr/>
            <p:nvPr/>
          </p:nvSpPr>
          <p:spPr>
            <a:xfrm>
              <a:off x="8805609" y="2241293"/>
              <a:ext cx="2306891" cy="2306891"/>
            </a:xfrm>
            <a:prstGeom prst="ellipse">
              <a:avLst/>
            </a:prstGeom>
            <a:solidFill>
              <a:srgbClr val="FFEBEB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>
                <a:latin typeface="UTM Avo" panose="020406030505060202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E83E230-865E-6B9A-435B-EA61974D48B8}"/>
                </a:ext>
              </a:extLst>
            </p:cNvPr>
            <p:cNvSpPr txBox="1"/>
            <p:nvPr/>
          </p:nvSpPr>
          <p:spPr>
            <a:xfrm>
              <a:off x="8936546" y="2937359"/>
              <a:ext cx="2084382" cy="7941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0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Ảnh hưởng đến </a:t>
              </a:r>
              <a:r>
                <a:rPr lang="en-US" sz="20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tâm</a:t>
              </a:r>
              <a:r>
                <a:rPr lang="en-US" sz="20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lý</a:t>
              </a:r>
              <a:endPara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215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5163079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4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  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Tác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hại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của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cảm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xúc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tiêu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cực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F4F9A3-417D-58FA-BAAA-27AEFAD33818}"/>
              </a:ext>
            </a:extLst>
          </p:cNvPr>
          <p:cNvGrpSpPr/>
          <p:nvPr/>
        </p:nvGrpSpPr>
        <p:grpSpPr>
          <a:xfrm>
            <a:off x="1473200" y="2311100"/>
            <a:ext cx="8153400" cy="3480099"/>
            <a:chOff x="748480" y="2260301"/>
            <a:chExt cx="9517626" cy="2800812"/>
          </a:xfrm>
          <a:solidFill>
            <a:schemeClr val="accent2"/>
          </a:solidFill>
        </p:grpSpPr>
        <p:sp>
          <p:nvSpPr>
            <p:cNvPr id="11" name="Cloud 10">
              <a:extLst>
                <a:ext uri="{FF2B5EF4-FFF2-40B4-BE49-F238E27FC236}">
                  <a16:creationId xmlns:a16="http://schemas.microsoft.com/office/drawing/2014/main" id="{FC509E7F-4967-C890-3056-6BEDC8236087}"/>
                </a:ext>
              </a:extLst>
            </p:cNvPr>
            <p:cNvSpPr/>
            <p:nvPr/>
          </p:nvSpPr>
          <p:spPr>
            <a:xfrm>
              <a:off x="748480" y="2260301"/>
              <a:ext cx="9517626" cy="2800812"/>
            </a:xfrm>
            <a:prstGeom prst="cloud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C609ABD-2698-FE69-E6CB-5B1C99010F03}"/>
                </a:ext>
              </a:extLst>
            </p:cNvPr>
            <p:cNvSpPr txBox="1"/>
            <p:nvPr/>
          </p:nvSpPr>
          <p:spPr>
            <a:xfrm>
              <a:off x="2070100" y="2857570"/>
              <a:ext cx="6680200" cy="128448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b="1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ùng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chia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thêm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tác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hại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khác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cảm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tiêu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cực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mà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biết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ngoài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điều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GV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đã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nhắc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ở </a:t>
              </a:r>
              <a:r>
                <a:rPr lang="en-US" sz="28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trên</a:t>
              </a:r>
              <a:r>
                <a:rPr lang="en-US" sz="2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800" b="1" dirty="0"/>
            </a:p>
          </p:txBody>
        </p:sp>
      </p:grp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3619510F-548B-3597-177B-0D6D77C7E1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282" y="1361426"/>
            <a:ext cx="2800812" cy="280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8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614213" y="1592537"/>
            <a:ext cx="5261504" cy="469943"/>
            <a:chOff x="-269380" y="116374"/>
            <a:chExt cx="6466062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3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  Cách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kiềm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chế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cảm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xúc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tiêu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cực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269380" y="358127"/>
              <a:ext cx="1387940" cy="28743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02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14F41A9-DE5F-D583-E466-46308519E3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962" b="50523"/>
          <a:stretch/>
        </p:blipFill>
        <p:spPr>
          <a:xfrm>
            <a:off x="3081297" y="4641662"/>
            <a:ext cx="3072064" cy="20586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44A5B7-C8B0-4D4F-0B5F-A76E28C24E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962" b="50523"/>
          <a:stretch/>
        </p:blipFill>
        <p:spPr>
          <a:xfrm>
            <a:off x="9233" y="4641663"/>
            <a:ext cx="3072064" cy="20586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186A05-5771-00DE-9E92-56A11A4310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962" t="50523"/>
          <a:stretch/>
        </p:blipFill>
        <p:spPr>
          <a:xfrm>
            <a:off x="9098670" y="4633372"/>
            <a:ext cx="3072064" cy="20586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3F2AD8-EE42-0C61-BA53-94CF72A458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5" t="50523" r="54962"/>
          <a:stretch/>
        </p:blipFill>
        <p:spPr>
          <a:xfrm>
            <a:off x="6117266" y="4641661"/>
            <a:ext cx="2987841" cy="2058623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D773D1B-B4FB-FC7B-6049-41FF27E93A10}"/>
              </a:ext>
            </a:extLst>
          </p:cNvPr>
          <p:cNvSpPr/>
          <p:nvPr/>
        </p:nvSpPr>
        <p:spPr>
          <a:xfrm>
            <a:off x="426899" y="2230937"/>
            <a:ext cx="11427325" cy="2384923"/>
          </a:xfrm>
          <a:prstGeom prst="roundRect">
            <a:avLst>
              <a:gd name="adj" fmla="val 5058"/>
            </a:avLst>
          </a:prstGeom>
          <a:solidFill>
            <a:srgbClr val="FFFAF7"/>
          </a:solidFill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1A9B41-479E-C8ED-5346-8DC7F74917C8}"/>
              </a:ext>
            </a:extLst>
          </p:cNvPr>
          <p:cNvGrpSpPr/>
          <p:nvPr/>
        </p:nvGrpSpPr>
        <p:grpSpPr>
          <a:xfrm>
            <a:off x="646760" y="3404721"/>
            <a:ext cx="4032347" cy="1031971"/>
            <a:chOff x="3303594" y="1258107"/>
            <a:chExt cx="5607549" cy="86519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75ADC4-42E4-6D43-A6BE-D61429E6C803}"/>
                </a:ext>
              </a:extLst>
            </p:cNvPr>
            <p:cNvSpPr txBox="1"/>
            <p:nvPr/>
          </p:nvSpPr>
          <p:spPr>
            <a:xfrm>
              <a:off x="3303594" y="1258107"/>
              <a:ext cx="5607549" cy="438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HOẠT ĐỘNG NHÓM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D4585E0-1669-D306-C411-860788761F2A}"/>
                </a:ext>
              </a:extLst>
            </p:cNvPr>
            <p:cNvSpPr/>
            <p:nvPr/>
          </p:nvSpPr>
          <p:spPr>
            <a:xfrm>
              <a:off x="4335296" y="1739769"/>
              <a:ext cx="3026840" cy="38352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Thời</a:t>
              </a:r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gian</a:t>
              </a:r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: 3 </a:t>
              </a:r>
              <a:r>
                <a:rPr lang="en-US" sz="1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phút</a:t>
              </a:r>
              <a:endParaRPr lang="en-US" sz="16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176B9C1-CE9E-3723-46DF-86ACAD454749}"/>
              </a:ext>
            </a:extLst>
          </p:cNvPr>
          <p:cNvCxnSpPr>
            <a:cxnSpLocks/>
          </p:cNvCxnSpPr>
          <p:nvPr/>
        </p:nvCxnSpPr>
        <p:spPr>
          <a:xfrm>
            <a:off x="4577234" y="2377583"/>
            <a:ext cx="0" cy="20884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ABF7E89-0412-2878-4FC2-3F54A12784C5}"/>
              </a:ext>
            </a:extLst>
          </p:cNvPr>
          <p:cNvSpPr txBox="1"/>
          <p:nvPr/>
        </p:nvSpPr>
        <p:spPr>
          <a:xfrm>
            <a:off x="4643114" y="2355753"/>
            <a:ext cx="7281346" cy="1835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20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0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0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kiềm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chế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tiêu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000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2" name="Picture 21" descr="A picture containing icon&#10;&#10;Description automatically generated">
            <a:extLst>
              <a:ext uri="{FF2B5EF4-FFF2-40B4-BE49-F238E27FC236}">
                <a16:creationId xmlns:a16="http://schemas.microsoft.com/office/drawing/2014/main" id="{0067954B-DF2C-D7D1-A8B2-65AC30050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133" y="2275707"/>
            <a:ext cx="11049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22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614213" y="1592537"/>
            <a:ext cx="5261504" cy="469943"/>
            <a:chOff x="-269380" y="116374"/>
            <a:chExt cx="6466062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3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  Cách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kiềm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chế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cảm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xúc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tiêu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cực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269380" y="358127"/>
              <a:ext cx="1387940" cy="28743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02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EB7686F-527F-E7EC-2995-9C3C167C7D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962" b="50523"/>
          <a:stretch/>
        </p:blipFill>
        <p:spPr>
          <a:xfrm>
            <a:off x="6459670" y="2200195"/>
            <a:ext cx="4659072" cy="31220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0C3F55-D99D-CA8F-F389-F2FAD144C3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962" b="50523"/>
          <a:stretch/>
        </p:blipFill>
        <p:spPr>
          <a:xfrm>
            <a:off x="997525" y="2253642"/>
            <a:ext cx="4585128" cy="3072543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397D53E-59B7-E269-1CD4-C3FAACC4519F}"/>
              </a:ext>
            </a:extLst>
          </p:cNvPr>
          <p:cNvSpPr/>
          <p:nvPr/>
        </p:nvSpPr>
        <p:spPr>
          <a:xfrm>
            <a:off x="1798235" y="5513817"/>
            <a:ext cx="2957712" cy="6641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Nghe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nhạc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215CA81-B860-1E9F-84F9-4AA173D3315C}"/>
              </a:ext>
            </a:extLst>
          </p:cNvPr>
          <p:cNvSpPr/>
          <p:nvPr/>
        </p:nvSpPr>
        <p:spPr>
          <a:xfrm>
            <a:off x="7380955" y="5501117"/>
            <a:ext cx="2957712" cy="6641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kí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13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614213" y="1592537"/>
            <a:ext cx="5261504" cy="469943"/>
            <a:chOff x="-269380" y="116374"/>
            <a:chExt cx="6466062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3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  Cách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kiềm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chế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cảm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xúc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tiêu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800" b="1" dirty="0" err="1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cực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269380" y="358127"/>
              <a:ext cx="1387940" cy="28743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02</a:t>
              </a:r>
            </a:p>
          </p:txBody>
        </p: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EADC78D-4A66-7945-B6E3-FE94BA883FAE}"/>
              </a:ext>
            </a:extLst>
          </p:cNvPr>
          <p:cNvSpPr/>
          <p:nvPr/>
        </p:nvSpPr>
        <p:spPr>
          <a:xfrm>
            <a:off x="1627211" y="5487347"/>
            <a:ext cx="3205375" cy="6422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thao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C516E7D-2039-6A63-A6FA-C93A1A92519B}"/>
              </a:ext>
            </a:extLst>
          </p:cNvPr>
          <p:cNvSpPr/>
          <p:nvPr/>
        </p:nvSpPr>
        <p:spPr>
          <a:xfrm>
            <a:off x="7074568" y="5487347"/>
            <a:ext cx="3594983" cy="6422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Tâm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698B44-FD2B-2A64-7917-B60F3CB975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962" t="50523"/>
          <a:stretch/>
        </p:blipFill>
        <p:spPr>
          <a:xfrm>
            <a:off x="6480564" y="2176255"/>
            <a:ext cx="4724758" cy="31661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90B9C1-1CA1-9E4C-DFC7-D02B4656EE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5" t="50523" r="54962"/>
          <a:stretch/>
        </p:blipFill>
        <p:spPr>
          <a:xfrm>
            <a:off x="958551" y="2179075"/>
            <a:ext cx="4595225" cy="316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7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BF904D1-3550-9097-8CCA-DD170BD9C9FF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46E1812-705E-3635-FBE6-1D998129F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3D94163-228F-5FEC-5C89-AA0FB1F4C36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82F7235-791B-FD32-F8AD-B701D5852B0B}"/>
              </a:ext>
            </a:extLst>
          </p:cNvPr>
          <p:cNvSpPr/>
          <p:nvPr/>
        </p:nvSpPr>
        <p:spPr>
          <a:xfrm>
            <a:off x="1414701" y="1624490"/>
            <a:ext cx="9202499" cy="221386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0324B4-A4CF-7D43-F8B5-9AD05F7DB53E}"/>
              </a:ext>
            </a:extLst>
          </p:cNvPr>
          <p:cNvSpPr txBox="1"/>
          <p:nvPr/>
        </p:nvSpPr>
        <p:spPr>
          <a:xfrm>
            <a:off x="251604" y="1875775"/>
            <a:ext cx="3101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4FF460-E247-F48D-72D0-177B3DFEC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5" y="4191668"/>
            <a:ext cx="4122998" cy="26663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35D7E0-27DC-1BF2-9B8E-D1B03DF37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8501" y="4238416"/>
            <a:ext cx="3666107" cy="25761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30A578-21DF-2149-D612-7F5E95F13F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5528" y="4312721"/>
            <a:ext cx="4606418" cy="24328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416461-E607-1833-0F8C-6EC63CFC5095}"/>
              </a:ext>
            </a:extLst>
          </p:cNvPr>
          <p:cNvSpPr txBox="1"/>
          <p:nvPr/>
        </p:nvSpPr>
        <p:spPr>
          <a:xfrm>
            <a:off x="3066647" y="1717031"/>
            <a:ext cx="6134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054AC38-A980-E4AA-1F12-F902BDC8A7CC}"/>
              </a:ext>
            </a:extLst>
          </p:cNvPr>
          <p:cNvSpPr/>
          <p:nvPr/>
        </p:nvSpPr>
        <p:spPr>
          <a:xfrm>
            <a:off x="7709550" y="1377448"/>
            <a:ext cx="3068940" cy="63423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3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417BC77-D101-728A-5B76-00E7D422AD91}"/>
              </a:ext>
            </a:extLst>
          </p:cNvPr>
          <p:cNvSpPr/>
          <p:nvPr/>
        </p:nvSpPr>
        <p:spPr>
          <a:xfrm>
            <a:off x="1623137" y="3984064"/>
            <a:ext cx="927234" cy="47866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N1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85454E8-DE4F-79E1-644A-00DC74419877}"/>
              </a:ext>
            </a:extLst>
          </p:cNvPr>
          <p:cNvSpPr/>
          <p:nvPr/>
        </p:nvSpPr>
        <p:spPr>
          <a:xfrm>
            <a:off x="5345091" y="3983157"/>
            <a:ext cx="927234" cy="47866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N2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C1A9D67-3AF4-32FD-5AC7-F729BD3678D9}"/>
              </a:ext>
            </a:extLst>
          </p:cNvPr>
          <p:cNvSpPr/>
          <p:nvPr/>
        </p:nvSpPr>
        <p:spPr>
          <a:xfrm>
            <a:off x="9417997" y="3990939"/>
            <a:ext cx="927234" cy="47866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608B3F-81D4-7F2F-548C-7D690340371E}"/>
              </a:ext>
            </a:extLst>
          </p:cNvPr>
          <p:cNvSpPr txBox="1"/>
          <p:nvPr/>
        </p:nvSpPr>
        <p:spPr>
          <a:xfrm>
            <a:off x="1376701" y="2247458"/>
            <a:ext cx="7772913" cy="39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1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 luận và sắm vai xử lí tình huống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B73765-E8D6-3BF7-7DC3-E478932EF9B4}"/>
              </a:ext>
            </a:extLst>
          </p:cNvPr>
          <p:cNvSpPr txBox="1"/>
          <p:nvPr/>
        </p:nvSpPr>
        <p:spPr>
          <a:xfrm>
            <a:off x="2253001" y="2655974"/>
            <a:ext cx="7915466" cy="109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vi-VN" sz="1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 trong mỗi tình huống trên có cảm xúc gì? Cảm xúc đó đã</a:t>
            </a:r>
            <a:r>
              <a:rPr lang="en-US" sz="1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 hưởng như thế nào đến bản thân và người xung quanh?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vi-VN" sz="1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sẽ khuyên bạn kiểm chế cảm xúc đó như thế nào?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E84EFD8-2187-F5C7-82DD-3A429B2B3B81}"/>
              </a:ext>
            </a:extLst>
          </p:cNvPr>
          <p:cNvGrpSpPr/>
          <p:nvPr/>
        </p:nvGrpSpPr>
        <p:grpSpPr>
          <a:xfrm>
            <a:off x="372138" y="1620034"/>
            <a:ext cx="2645605" cy="612803"/>
            <a:chOff x="50054" y="82857"/>
            <a:chExt cx="2964582" cy="104888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581DC8F2-86A5-47C4-395A-8AEE11514D56}"/>
                </a:ext>
              </a:extLst>
            </p:cNvPr>
            <p:cNvSpPr/>
            <p:nvPr/>
          </p:nvSpPr>
          <p:spPr>
            <a:xfrm>
              <a:off x="502807" y="82857"/>
              <a:ext cx="2037382" cy="1048883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B4A4089-D74F-C647-0608-7C75F66A31F9}"/>
                </a:ext>
              </a:extLst>
            </p:cNvPr>
            <p:cNvSpPr txBox="1"/>
            <p:nvPr/>
          </p:nvSpPr>
          <p:spPr>
            <a:xfrm>
              <a:off x="50054" y="288670"/>
              <a:ext cx="2964582" cy="684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1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2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C3F2EFC-C990-36F4-F285-62E8386291B1}"/>
              </a:ext>
            </a:extLst>
          </p:cNvPr>
          <p:cNvGrpSpPr/>
          <p:nvPr/>
        </p:nvGrpSpPr>
        <p:grpSpPr>
          <a:xfrm>
            <a:off x="372138" y="1620034"/>
            <a:ext cx="2645605" cy="612803"/>
            <a:chOff x="50054" y="82857"/>
            <a:chExt cx="2964582" cy="104888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4E15171-DCA1-1DAD-A577-333252FAFBE5}"/>
                </a:ext>
              </a:extLst>
            </p:cNvPr>
            <p:cNvSpPr/>
            <p:nvPr/>
          </p:nvSpPr>
          <p:spPr>
            <a:xfrm>
              <a:off x="502807" y="82857"/>
              <a:ext cx="2037382" cy="1048883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AE1649-4F03-435C-0823-64221F0A192A}"/>
                </a:ext>
              </a:extLst>
            </p:cNvPr>
            <p:cNvSpPr txBox="1"/>
            <p:nvPr/>
          </p:nvSpPr>
          <p:spPr>
            <a:xfrm>
              <a:off x="50054" y="288670"/>
              <a:ext cx="2964582" cy="684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1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5F28052-DDB0-2AB3-5B80-856CA2F6C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872" y="1300006"/>
            <a:ext cx="5210703" cy="336974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60903E6-4C12-EA60-B9EB-B4DA1E7F9815}"/>
              </a:ext>
            </a:extLst>
          </p:cNvPr>
          <p:cNvSpPr txBox="1"/>
          <p:nvPr/>
        </p:nvSpPr>
        <p:spPr>
          <a:xfrm>
            <a:off x="2183142" y="4780807"/>
            <a:ext cx="7829303" cy="1399178"/>
          </a:xfrm>
          <a:prstGeom prst="roundRect">
            <a:avLst/>
          </a:prstGeom>
          <a:solidFill>
            <a:srgbClr val="FFFAF7"/>
          </a:solidFill>
          <a:ln w="28575">
            <a:solidFill>
              <a:schemeClr val="accent2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Long đang chơi cùng các bạn. Tiến vô tình va phải, khiến Long bị ngã. Mặc dù Tiến đã xin lỗi nhưng </a:t>
            </a:r>
            <a:r>
              <a:rPr lang="vi-VN" sz="2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Long v</a:t>
            </a:r>
            <a:r>
              <a:rPr lang="en-US" sz="2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ẫ</a:t>
            </a:r>
            <a:r>
              <a:rPr lang="vi-VN" sz="2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 </a:t>
            </a: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giận dữ, làm cho các bạn mất vui.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D995A1-A6EC-EC7F-6404-2A0657455742}"/>
              </a:ext>
            </a:extLst>
          </p:cNvPr>
          <p:cNvSpPr/>
          <p:nvPr/>
        </p:nvSpPr>
        <p:spPr>
          <a:xfrm>
            <a:off x="4824222" y="4345918"/>
            <a:ext cx="2290813" cy="54332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05535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8E9AA3-55F2-B05A-C01E-FD7E67083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1284" y="1560317"/>
            <a:ext cx="4893070" cy="343837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C3F2EFC-C990-36F4-F285-62E8386291B1}"/>
              </a:ext>
            </a:extLst>
          </p:cNvPr>
          <p:cNvGrpSpPr/>
          <p:nvPr/>
        </p:nvGrpSpPr>
        <p:grpSpPr>
          <a:xfrm>
            <a:off x="372138" y="1620034"/>
            <a:ext cx="2645605" cy="612803"/>
            <a:chOff x="50054" y="82857"/>
            <a:chExt cx="2964582" cy="104888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4E15171-DCA1-1DAD-A577-333252FAFBE5}"/>
                </a:ext>
              </a:extLst>
            </p:cNvPr>
            <p:cNvSpPr/>
            <p:nvPr/>
          </p:nvSpPr>
          <p:spPr>
            <a:xfrm>
              <a:off x="502807" y="82857"/>
              <a:ext cx="2037382" cy="1048883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AE1649-4F03-435C-0823-64221F0A192A}"/>
                </a:ext>
              </a:extLst>
            </p:cNvPr>
            <p:cNvSpPr txBox="1"/>
            <p:nvPr/>
          </p:nvSpPr>
          <p:spPr>
            <a:xfrm>
              <a:off x="50054" y="288670"/>
              <a:ext cx="2964582" cy="684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1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60903E6-4C12-EA60-B9EB-B4DA1E7F9815}"/>
              </a:ext>
            </a:extLst>
          </p:cNvPr>
          <p:cNvSpPr txBox="1"/>
          <p:nvPr/>
        </p:nvSpPr>
        <p:spPr>
          <a:xfrm>
            <a:off x="2183142" y="5300571"/>
            <a:ext cx="7829303" cy="949693"/>
          </a:xfrm>
          <a:prstGeom prst="roundRect">
            <a:avLst/>
          </a:prstGeom>
          <a:solidFill>
            <a:srgbClr val="FFFAF7"/>
          </a:solidFill>
          <a:ln w="28575">
            <a:solidFill>
              <a:schemeClr val="accent2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Hoa chơi ô ăn quan cùng c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á</a:t>
            </a: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 bạn. Chờ mãi chưa đến lượt nên Hoa giận dỗi, không chơi cùng các bạn nữa.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D995A1-A6EC-EC7F-6404-2A0657455742}"/>
              </a:ext>
            </a:extLst>
          </p:cNvPr>
          <p:cNvSpPr/>
          <p:nvPr/>
        </p:nvSpPr>
        <p:spPr>
          <a:xfrm>
            <a:off x="4824222" y="4788680"/>
            <a:ext cx="2290813" cy="54332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55725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681E01-7679-1A93-ED79-528038405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340" y="1565147"/>
            <a:ext cx="5922030" cy="312773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C3F2EFC-C990-36F4-F285-62E8386291B1}"/>
              </a:ext>
            </a:extLst>
          </p:cNvPr>
          <p:cNvGrpSpPr/>
          <p:nvPr/>
        </p:nvGrpSpPr>
        <p:grpSpPr>
          <a:xfrm>
            <a:off x="372138" y="1620034"/>
            <a:ext cx="2645605" cy="612803"/>
            <a:chOff x="50054" y="82857"/>
            <a:chExt cx="2964582" cy="104888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4E15171-DCA1-1DAD-A577-333252FAFBE5}"/>
                </a:ext>
              </a:extLst>
            </p:cNvPr>
            <p:cNvSpPr/>
            <p:nvPr/>
          </p:nvSpPr>
          <p:spPr>
            <a:xfrm>
              <a:off x="502807" y="82857"/>
              <a:ext cx="2037382" cy="1048883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AE1649-4F03-435C-0823-64221F0A192A}"/>
                </a:ext>
              </a:extLst>
            </p:cNvPr>
            <p:cNvSpPr txBox="1"/>
            <p:nvPr/>
          </p:nvSpPr>
          <p:spPr>
            <a:xfrm>
              <a:off x="50054" y="288670"/>
              <a:ext cx="2964582" cy="684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1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60903E6-4C12-EA60-B9EB-B4DA1E7F9815}"/>
              </a:ext>
            </a:extLst>
          </p:cNvPr>
          <p:cNvSpPr txBox="1"/>
          <p:nvPr/>
        </p:nvSpPr>
        <p:spPr>
          <a:xfrm>
            <a:off x="2298645" y="5088815"/>
            <a:ext cx="7829303" cy="1399178"/>
          </a:xfrm>
          <a:prstGeom prst="roundRect">
            <a:avLst/>
          </a:prstGeom>
          <a:solidFill>
            <a:srgbClr val="FFFAF7"/>
          </a:solidFill>
          <a:ln w="28575">
            <a:solidFill>
              <a:schemeClr val="accent2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Vân vừa được tặng cuốn truyện rất đẹp. </a:t>
            </a:r>
            <a:r>
              <a:rPr lang="vi-VN" sz="2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 tr</a:t>
            </a:r>
            <a:r>
              <a: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vi-VN" sz="2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Vân mượn đọc và vô tình làm rách trang bìa. Vân rất tức giận, khóc ầm lên và bắt đền anh.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CD995A1-A6EC-EC7F-6404-2A0657455742}"/>
              </a:ext>
            </a:extLst>
          </p:cNvPr>
          <p:cNvSpPr/>
          <p:nvPr/>
        </p:nvSpPr>
        <p:spPr>
          <a:xfrm>
            <a:off x="4939725" y="4653926"/>
            <a:ext cx="2290813" cy="54332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294700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CDC0E8-5E16-0673-64A8-2C12F06D1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318" y="718873"/>
            <a:ext cx="3360433" cy="21731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8402CF-E7B7-FEBB-BAD7-D902E86BF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7943" y="2283948"/>
            <a:ext cx="3225813" cy="2266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8777AA-CB5E-A6D4-1698-42215B6CE2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8257" y="4506049"/>
            <a:ext cx="3527108" cy="1862853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F42D65D-3332-7868-07F6-F3891E0D01F9}"/>
              </a:ext>
            </a:extLst>
          </p:cNvPr>
          <p:cNvSpPr/>
          <p:nvPr/>
        </p:nvSpPr>
        <p:spPr>
          <a:xfrm>
            <a:off x="831295" y="5363807"/>
            <a:ext cx="1021886" cy="60821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84F537-5902-D514-33BD-C40AE1E406C5}"/>
              </a:ext>
            </a:extLst>
          </p:cNvPr>
          <p:cNvSpPr txBox="1"/>
          <p:nvPr/>
        </p:nvSpPr>
        <p:spPr>
          <a:xfrm>
            <a:off x="693129" y="2441306"/>
            <a:ext cx="5165411" cy="2298147"/>
          </a:xfrm>
          <a:prstGeom prst="roundRect">
            <a:avLst/>
          </a:prstGeom>
          <a:solidFill>
            <a:srgbClr val="FFFAF7"/>
          </a:solidFill>
          <a:ln w="28575">
            <a:solidFill>
              <a:schemeClr val="accent2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bạn trong các tình huống trên đều có cảm xúc </a:t>
            </a:r>
            <a:r>
              <a:rPr lang="vi-VN" sz="2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giận </a:t>
            </a:r>
            <a:r>
              <a:rPr lang="en-US" sz="2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vi-VN" sz="2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ữ</a:t>
            </a: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Cảm xúc đó đã ảnh hướng đến tâm trạng của bản thân và sự khó xử của mọi người.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6705ED-0A7D-8881-C849-C79435601946}"/>
              </a:ext>
            </a:extLst>
          </p:cNvPr>
          <p:cNvSpPr txBox="1"/>
          <p:nvPr/>
        </p:nvSpPr>
        <p:spPr>
          <a:xfrm>
            <a:off x="2032831" y="4939957"/>
            <a:ext cx="3761913" cy="1399178"/>
          </a:xfrm>
          <a:prstGeom prst="roundRect">
            <a:avLst/>
          </a:prstGeom>
          <a:solidFill>
            <a:schemeClr val="accent2"/>
          </a:solidFill>
          <a:ln w="28575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200" dirty="0">
                <a:solidFill>
                  <a:schemeClr val="bg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Khuyên bạn hãy bình tĩnh và hít thở sâu để tâm trạng được tốt hơn.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F7AFC78-C7A6-80D0-F7B5-89D78FDFAF8D}"/>
              </a:ext>
            </a:extLst>
          </p:cNvPr>
          <p:cNvGrpSpPr/>
          <p:nvPr/>
        </p:nvGrpSpPr>
        <p:grpSpPr>
          <a:xfrm>
            <a:off x="372138" y="1620034"/>
            <a:ext cx="2645605" cy="612803"/>
            <a:chOff x="50054" y="82857"/>
            <a:chExt cx="2964582" cy="104888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9E61ADA-D853-1B13-D8E1-2FBEACFEE510}"/>
                </a:ext>
              </a:extLst>
            </p:cNvPr>
            <p:cNvSpPr/>
            <p:nvPr/>
          </p:nvSpPr>
          <p:spPr>
            <a:xfrm>
              <a:off x="502807" y="82857"/>
              <a:ext cx="2037382" cy="1048883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A49350-A66B-2FB7-BA07-BE1D02D46D7E}"/>
                </a:ext>
              </a:extLst>
            </p:cNvPr>
            <p:cNvSpPr txBox="1"/>
            <p:nvPr/>
          </p:nvSpPr>
          <p:spPr>
            <a:xfrm>
              <a:off x="50054" y="288670"/>
              <a:ext cx="2964582" cy="684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877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0A6307E-2572-3A18-B850-9D4015E945D2}"/>
              </a:ext>
            </a:extLst>
          </p:cNvPr>
          <p:cNvGrpSpPr/>
          <p:nvPr/>
        </p:nvGrpSpPr>
        <p:grpSpPr>
          <a:xfrm>
            <a:off x="372138" y="1620034"/>
            <a:ext cx="2645605" cy="612803"/>
            <a:chOff x="50054" y="82857"/>
            <a:chExt cx="2964582" cy="104888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F94FB59-C2CC-787C-BCEF-513AA2352AAA}"/>
                </a:ext>
              </a:extLst>
            </p:cNvPr>
            <p:cNvSpPr/>
            <p:nvPr/>
          </p:nvSpPr>
          <p:spPr>
            <a:xfrm>
              <a:off x="502807" y="82857"/>
              <a:ext cx="2037382" cy="1048883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4FD159-8EE2-589C-3BD7-9CA7BD564935}"/>
                </a:ext>
              </a:extLst>
            </p:cNvPr>
            <p:cNvSpPr txBox="1"/>
            <p:nvPr/>
          </p:nvSpPr>
          <p:spPr>
            <a:xfrm>
              <a:off x="50054" y="288670"/>
              <a:ext cx="2964582" cy="684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2</a:t>
              </a:r>
            </a:p>
          </p:txBody>
        </p:sp>
      </p:grpSp>
      <p:pic>
        <p:nvPicPr>
          <p:cNvPr id="11" name="Picture 2" descr="Youkai Nhật Bản – “Oni” | WAppuri">
            <a:extLst>
              <a:ext uri="{FF2B5EF4-FFF2-40B4-BE49-F238E27FC236}">
                <a16:creationId xmlns:a16="http://schemas.microsoft.com/office/drawing/2014/main" id="{F68956EB-1FD2-12A6-E396-6DF2F1CAC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26" y="2456121"/>
            <a:ext cx="3385242" cy="376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2351D63-E449-5C6D-B9D2-A3C24486129E}"/>
              </a:ext>
            </a:extLst>
          </p:cNvPr>
          <p:cNvGrpSpPr/>
          <p:nvPr/>
        </p:nvGrpSpPr>
        <p:grpSpPr>
          <a:xfrm>
            <a:off x="4271092" y="2471184"/>
            <a:ext cx="7360927" cy="2983318"/>
            <a:chOff x="-793912" y="491068"/>
            <a:chExt cx="9490797" cy="3315935"/>
          </a:xfrm>
        </p:grpSpPr>
        <p:sp>
          <p:nvSpPr>
            <p:cNvPr id="13" name="Cloud 12">
              <a:extLst>
                <a:ext uri="{FF2B5EF4-FFF2-40B4-BE49-F238E27FC236}">
                  <a16:creationId xmlns:a16="http://schemas.microsoft.com/office/drawing/2014/main" id="{5B323D14-03AC-164A-2EA3-8E25EA40D048}"/>
                </a:ext>
              </a:extLst>
            </p:cNvPr>
            <p:cNvSpPr/>
            <p:nvPr/>
          </p:nvSpPr>
          <p:spPr>
            <a:xfrm>
              <a:off x="-793912" y="491068"/>
              <a:ext cx="9490797" cy="3315935"/>
            </a:xfrm>
            <a:prstGeom prst="cloud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7966F99-05DE-E040-25C5-E2F8EC4F0F33}"/>
                </a:ext>
              </a:extLst>
            </p:cNvPr>
            <p:cNvSpPr txBox="1"/>
            <p:nvPr/>
          </p:nvSpPr>
          <p:spPr>
            <a:xfrm>
              <a:off x="869007" y="1236156"/>
              <a:ext cx="5744100" cy="18638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l-NL" sz="22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Chia sẻ một tình huống  mà em đã có cảm xúc tiêu cực và cho biết khi đó em đã xử lí như thế nào.</a:t>
              </a:r>
              <a:endParaRPr lang="en-US" sz="2200" b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5B7C998E-8062-4E59-39CB-360CB7DA7E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813" y="1228021"/>
            <a:ext cx="1997739" cy="199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3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5C68887-EFC7-CCC2-E619-1C6CFFE3B417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5" name="Picture 4">
              <a:hlinkClick r:id="rId4"/>
              <a:extLst>
                <a:ext uri="{FF2B5EF4-FFF2-40B4-BE49-F238E27FC236}">
                  <a16:creationId xmlns:a16="http://schemas.microsoft.com/office/drawing/2014/main" id="{AB81D83D-E319-3BF2-70C6-A9BD26011B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B131A6-F28D-76CD-4D8C-BEE268EF262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5E78B52-C375-554B-C0E5-2F7B185472C7}"/>
              </a:ext>
            </a:extLst>
          </p:cNvPr>
          <p:cNvGrpSpPr/>
          <p:nvPr/>
        </p:nvGrpSpPr>
        <p:grpSpPr>
          <a:xfrm>
            <a:off x="372138" y="1620034"/>
            <a:ext cx="2645605" cy="612803"/>
            <a:chOff x="50054" y="82857"/>
            <a:chExt cx="2964582" cy="104888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542E4D0-A279-2ABC-550F-6424F825E214}"/>
                </a:ext>
              </a:extLst>
            </p:cNvPr>
            <p:cNvSpPr/>
            <p:nvPr/>
          </p:nvSpPr>
          <p:spPr>
            <a:xfrm>
              <a:off x="502807" y="82857"/>
              <a:ext cx="2037382" cy="1048883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EBB9EBD-7616-D3FA-22AE-036DBA163B39}"/>
                </a:ext>
              </a:extLst>
            </p:cNvPr>
            <p:cNvSpPr txBox="1"/>
            <p:nvPr/>
          </p:nvSpPr>
          <p:spPr>
            <a:xfrm>
              <a:off x="50054" y="288670"/>
              <a:ext cx="2964582" cy="684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VẬN DỤNG 1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92C6DCC-3533-9315-B65A-E5FE2B662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0019" y="2787201"/>
            <a:ext cx="7780219" cy="386921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A708513-2C59-BF9F-6B46-ADC8DE31B161}"/>
              </a:ext>
            </a:extLst>
          </p:cNvPr>
          <p:cNvGrpSpPr/>
          <p:nvPr/>
        </p:nvGrpSpPr>
        <p:grpSpPr>
          <a:xfrm>
            <a:off x="2936605" y="1608875"/>
            <a:ext cx="7883795" cy="1049265"/>
            <a:chOff x="2011573" y="411986"/>
            <a:chExt cx="7883795" cy="147462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017323B-BCD6-9171-AFDF-4174EADFB6AE}"/>
                </a:ext>
              </a:extLst>
            </p:cNvPr>
            <p:cNvSpPr/>
            <p:nvPr/>
          </p:nvSpPr>
          <p:spPr>
            <a:xfrm>
              <a:off x="2011573" y="411986"/>
              <a:ext cx="7756795" cy="147462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5CF3A44-AD0E-F73A-2CC2-7B17783C1D1D}"/>
                </a:ext>
              </a:extLst>
            </p:cNvPr>
            <p:cNvSpPr txBox="1"/>
            <p:nvPr/>
          </p:nvSpPr>
          <p:spPr>
            <a:xfrm>
              <a:off x="2160602" y="491757"/>
              <a:ext cx="7734766" cy="13041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Aft>
                  <a:spcPts val="1000"/>
                </a:spcAft>
              </a:pPr>
              <a:r>
                <a:rPr lang="nl-NL" sz="24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Thực hiện giãn cơ thể, thả lỏng cơ thể để cơ thể thoải mái, nhẹ nhàng, dễ chịu.</a:t>
              </a:r>
              <a:endParaRPr lang="en-US" sz="18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5E78B52-C375-554B-C0E5-2F7B185472C7}"/>
              </a:ext>
            </a:extLst>
          </p:cNvPr>
          <p:cNvGrpSpPr/>
          <p:nvPr/>
        </p:nvGrpSpPr>
        <p:grpSpPr>
          <a:xfrm>
            <a:off x="372138" y="1620034"/>
            <a:ext cx="2645605" cy="612803"/>
            <a:chOff x="50054" y="82857"/>
            <a:chExt cx="2964582" cy="104888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542E4D0-A279-2ABC-550F-6424F825E214}"/>
                </a:ext>
              </a:extLst>
            </p:cNvPr>
            <p:cNvSpPr/>
            <p:nvPr/>
          </p:nvSpPr>
          <p:spPr>
            <a:xfrm>
              <a:off x="502807" y="82857"/>
              <a:ext cx="2037382" cy="1048883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EBB9EBD-7616-D3FA-22AE-036DBA163B39}"/>
                </a:ext>
              </a:extLst>
            </p:cNvPr>
            <p:cNvSpPr txBox="1"/>
            <p:nvPr/>
          </p:nvSpPr>
          <p:spPr>
            <a:xfrm>
              <a:off x="50054" y="288670"/>
              <a:ext cx="2964582" cy="6848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VẬN DỤNG 2</a:t>
              </a:r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C09D37C-674E-5583-9A98-F67BA91E8F8A}"/>
              </a:ext>
            </a:extLst>
          </p:cNvPr>
          <p:cNvSpPr/>
          <p:nvPr/>
        </p:nvSpPr>
        <p:spPr>
          <a:xfrm>
            <a:off x="748412" y="2367815"/>
            <a:ext cx="7028802" cy="10202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EDDB5D-3A5D-098B-64BB-C6D935338C92}"/>
              </a:ext>
            </a:extLst>
          </p:cNvPr>
          <p:cNvSpPr txBox="1"/>
          <p:nvPr/>
        </p:nvSpPr>
        <p:spPr>
          <a:xfrm>
            <a:off x="921700" y="2461672"/>
            <a:ext cx="6566755" cy="847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xúc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tiêu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cực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trải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kiềm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chế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xúc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000" i="0" dirty="0">
                <a:solidFill>
                  <a:srgbClr val="000000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Picture 2" descr="Tâm Nóng Giận Làm Hại Đời Chúng Ta">
            <a:extLst>
              <a:ext uri="{FF2B5EF4-FFF2-40B4-BE49-F238E27FC236}">
                <a16:creationId xmlns:a16="http://schemas.microsoft.com/office/drawing/2014/main" id="{0625D6CC-0A8D-5741-38E0-FB3CBA7C6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965" y="3603471"/>
            <a:ext cx="4519205" cy="262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Writing Gif - IceGif">
            <a:extLst>
              <a:ext uri="{FF2B5EF4-FFF2-40B4-BE49-F238E27FC236}">
                <a16:creationId xmlns:a16="http://schemas.microsoft.com/office/drawing/2014/main" id="{E6766777-C82E-C876-BC5A-4D5E5DF582A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190" y="2859688"/>
            <a:ext cx="2810429" cy="210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03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CE809A-D07C-6E69-C7AB-262302284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549" y="996997"/>
            <a:ext cx="7796463" cy="309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0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4;p1">
            <a:extLst>
              <a:ext uri="{FF2B5EF4-FFF2-40B4-BE49-F238E27FC236}">
                <a16:creationId xmlns:a16="http://schemas.microsoft.com/office/drawing/2014/main" id="{CA747C58-BA5B-7491-6575-E53549E8B11A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85;p1">
            <a:extLst>
              <a:ext uri="{FF2B5EF4-FFF2-40B4-BE49-F238E27FC236}">
                <a16:creationId xmlns:a16="http://schemas.microsoft.com/office/drawing/2014/main" id="{8D243095-B90A-996C-614E-11B4AC7C32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2ACFE812-CEA5-2868-33D2-56149C7829AB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79E7D458-0270-DE0B-7A28-436B683BEAF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4"/>
            <a:extLst>
              <a:ext uri="{FF2B5EF4-FFF2-40B4-BE49-F238E27FC236}">
                <a16:creationId xmlns:a16="http://schemas.microsoft.com/office/drawing/2014/main" id="{3768293A-FE85-5FD7-1043-C2C6B7FC496E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F3295B95-5079-A093-4B6D-26A748AF3A4E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6C9BB81C-A49B-71E0-C430-7E6B5B4F84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11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1027</Words>
  <Application>Microsoft Office PowerPoint</Application>
  <PresentationFormat>Widescreen</PresentationFormat>
  <Paragraphs>126</Paragraphs>
  <Slides>30</Slides>
  <Notes>28</Notes>
  <HiddenSlides>3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UTM Avo</vt:lpstr>
      <vt:lpstr>Wingdings</vt:lpstr>
      <vt:lpstr>Office Theme</vt:lpstr>
      <vt:lpstr>Chủ đề: Thể hiện cảm xúc bản thân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10</cp:revision>
  <dcterms:modified xsi:type="dcterms:W3CDTF">2023-08-15T06:49:33Z</dcterms:modified>
</cp:coreProperties>
</file>