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6"/>
  </p:notesMasterIdLst>
  <p:sldIdLst>
    <p:sldId id="256" r:id="rId3"/>
    <p:sldId id="257" r:id="rId4"/>
    <p:sldId id="258" r:id="rId5"/>
    <p:sldId id="270" r:id="rId6"/>
    <p:sldId id="259" r:id="rId7"/>
    <p:sldId id="260" r:id="rId8"/>
    <p:sldId id="271" r:id="rId9"/>
    <p:sldId id="273" r:id="rId10"/>
    <p:sldId id="272" r:id="rId11"/>
    <p:sldId id="265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61" r:id="rId21"/>
    <p:sldId id="266" r:id="rId22"/>
    <p:sldId id="282" r:id="rId23"/>
    <p:sldId id="283" r:id="rId24"/>
    <p:sldId id="284" r:id="rId25"/>
    <p:sldId id="285" r:id="rId26"/>
    <p:sldId id="262" r:id="rId27"/>
    <p:sldId id="286" r:id="rId28"/>
    <p:sldId id="263" r:id="rId29"/>
    <p:sldId id="264" r:id="rId30"/>
    <p:sldId id="287" r:id="rId31"/>
    <p:sldId id="288" r:id="rId32"/>
    <p:sldId id="268" r:id="rId33"/>
    <p:sldId id="267" r:id="rId34"/>
    <p:sldId id="289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21" autoAdjust="0"/>
    <p:restoredTop sz="93871" autoAdjust="0"/>
  </p:normalViewPr>
  <p:slideViewPr>
    <p:cSldViewPr snapToGrid="0">
      <p:cViewPr varScale="1">
        <p:scale>
          <a:sx n="77" d="100"/>
          <a:sy n="77" d="100"/>
        </p:scale>
        <p:origin x="11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5026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97256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02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390015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76998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con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7563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con </a:t>
            </a:r>
            <a:r>
              <a:rPr lang="en-US" dirty="0" err="1"/>
              <a:t>ong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5473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67987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91615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10471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05632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97316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646844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PLAY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4438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ô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</a:t>
            </a:r>
            <a:r>
              <a:rPr lang="en-US" dirty="0" err="1"/>
              <a:t>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3972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ô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</a:t>
            </a:r>
            <a:r>
              <a:rPr lang="en-US" dirty="0" err="1"/>
              <a:t>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750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ô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</a:t>
            </a:r>
            <a:r>
              <a:rPr lang="en-US" dirty="0" err="1"/>
              <a:t>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7309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ô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</a:t>
            </a:r>
            <a:r>
              <a:rPr lang="en-US" dirty="0" err="1"/>
              <a:t>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2638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51932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162557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23157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99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17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3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7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66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2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8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8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41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75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86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129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65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65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5.jpe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9.jpeg"/><Relationship Id="rId12" Type="http://schemas.openxmlformats.org/officeDocument/2006/relationships/image" Target="../media/image23.jpe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8.jpg"/><Relationship Id="rId11" Type="http://schemas.openxmlformats.org/officeDocument/2006/relationships/image" Target="../media/image22.png"/><Relationship Id="rId5" Type="http://schemas.openxmlformats.org/officeDocument/2006/relationships/image" Target="../media/image17.jpg"/><Relationship Id="rId10" Type="http://schemas.openxmlformats.org/officeDocument/2006/relationships/slide" Target="slide11.xml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1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audio" Target="../media/audio1.wav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gif"/><Relationship Id="rId5" Type="http://schemas.openxmlformats.org/officeDocument/2006/relationships/image" Target="../media/image24.jpg"/><Relationship Id="rId4" Type="http://schemas.openxmlformats.org/officeDocument/2006/relationships/audio" Target="../media/audio2.wav"/><Relationship Id="rId9" Type="http://schemas.openxmlformats.org/officeDocument/2006/relationships/image" Target="../media/image21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audio" Target="../media/audio2.wav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gif"/><Relationship Id="rId5" Type="http://schemas.openxmlformats.org/officeDocument/2006/relationships/image" Target="../media/image24.jpg"/><Relationship Id="rId4" Type="http://schemas.openxmlformats.org/officeDocument/2006/relationships/audio" Target="../media/audio1.wav"/><Relationship Id="rId9" Type="http://schemas.openxmlformats.org/officeDocument/2006/relationships/image" Target="../media/image2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67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4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slide" Target="slide21.xml"/><Relationship Id="rId4" Type="http://schemas.openxmlformats.org/officeDocument/2006/relationships/image" Target="../media/image35.png"/><Relationship Id="rId9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13" Type="http://schemas.openxmlformats.org/officeDocument/2006/relationships/image" Target="../media/image42.png"/><Relationship Id="rId18" Type="http://schemas.openxmlformats.org/officeDocument/2006/relationships/image" Target="../media/image44.png"/><Relationship Id="rId3" Type="http://schemas.microsoft.com/office/2007/relationships/media" Target="../media/media4.mp3"/><Relationship Id="rId21" Type="http://schemas.openxmlformats.org/officeDocument/2006/relationships/image" Target="../media/image39.jpeg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41.png"/><Relationship Id="rId17" Type="http://schemas.openxmlformats.org/officeDocument/2006/relationships/image" Target="../media/image22.png"/><Relationship Id="rId2" Type="http://schemas.openxmlformats.org/officeDocument/2006/relationships/audio" Target="../media/media3.mp3"/><Relationship Id="rId16" Type="http://schemas.microsoft.com/office/2007/relationships/hdphoto" Target="../media/hdphoto3.wdp"/><Relationship Id="rId20" Type="http://schemas.openxmlformats.org/officeDocument/2006/relationships/image" Target="../media/image38.jpe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35.png"/><Relationship Id="rId5" Type="http://schemas.microsoft.com/office/2007/relationships/media" Target="../media/media5.mp3"/><Relationship Id="rId15" Type="http://schemas.openxmlformats.org/officeDocument/2006/relationships/image" Target="../media/image43.png"/><Relationship Id="rId10" Type="http://schemas.openxmlformats.org/officeDocument/2006/relationships/image" Target="../media/image40.png"/><Relationship Id="rId19" Type="http://schemas.openxmlformats.org/officeDocument/2006/relationships/image" Target="../media/image5.png"/><Relationship Id="rId4" Type="http://schemas.openxmlformats.org/officeDocument/2006/relationships/audio" Target="../media/media4.mp3"/><Relationship Id="rId9" Type="http://schemas.openxmlformats.org/officeDocument/2006/relationships/image" Target="../media/image34.jpeg"/><Relationship Id="rId1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13" Type="http://schemas.openxmlformats.org/officeDocument/2006/relationships/image" Target="../media/image42.png"/><Relationship Id="rId18" Type="http://schemas.openxmlformats.org/officeDocument/2006/relationships/image" Target="../media/image44.png"/><Relationship Id="rId3" Type="http://schemas.microsoft.com/office/2007/relationships/media" Target="../media/media4.mp3"/><Relationship Id="rId21" Type="http://schemas.openxmlformats.org/officeDocument/2006/relationships/image" Target="../media/image39.jpeg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41.png"/><Relationship Id="rId17" Type="http://schemas.openxmlformats.org/officeDocument/2006/relationships/image" Target="../media/image22.png"/><Relationship Id="rId2" Type="http://schemas.openxmlformats.org/officeDocument/2006/relationships/audio" Target="../media/media3.mp3"/><Relationship Id="rId16" Type="http://schemas.microsoft.com/office/2007/relationships/hdphoto" Target="../media/hdphoto3.wdp"/><Relationship Id="rId20" Type="http://schemas.openxmlformats.org/officeDocument/2006/relationships/image" Target="../media/image38.jpe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35.png"/><Relationship Id="rId5" Type="http://schemas.microsoft.com/office/2007/relationships/media" Target="../media/media5.mp3"/><Relationship Id="rId15" Type="http://schemas.openxmlformats.org/officeDocument/2006/relationships/image" Target="../media/image43.png"/><Relationship Id="rId10" Type="http://schemas.openxmlformats.org/officeDocument/2006/relationships/image" Target="../media/image40.png"/><Relationship Id="rId19" Type="http://schemas.openxmlformats.org/officeDocument/2006/relationships/image" Target="../media/image5.png"/><Relationship Id="rId4" Type="http://schemas.openxmlformats.org/officeDocument/2006/relationships/audio" Target="../media/media4.mp3"/><Relationship Id="rId9" Type="http://schemas.openxmlformats.org/officeDocument/2006/relationships/image" Target="../media/image34.jpeg"/><Relationship Id="rId1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13" Type="http://schemas.openxmlformats.org/officeDocument/2006/relationships/image" Target="../media/image45.png"/><Relationship Id="rId18" Type="http://schemas.openxmlformats.org/officeDocument/2006/relationships/image" Target="../media/image44.png"/><Relationship Id="rId3" Type="http://schemas.microsoft.com/office/2007/relationships/media" Target="../media/media4.mp3"/><Relationship Id="rId21" Type="http://schemas.openxmlformats.org/officeDocument/2006/relationships/image" Target="../media/image39.jpeg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41.png"/><Relationship Id="rId17" Type="http://schemas.openxmlformats.org/officeDocument/2006/relationships/image" Target="../media/image22.png"/><Relationship Id="rId2" Type="http://schemas.openxmlformats.org/officeDocument/2006/relationships/audio" Target="../media/media3.mp3"/><Relationship Id="rId16" Type="http://schemas.microsoft.com/office/2007/relationships/hdphoto" Target="../media/hdphoto5.wdp"/><Relationship Id="rId20" Type="http://schemas.openxmlformats.org/officeDocument/2006/relationships/image" Target="../media/image38.jpe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35.png"/><Relationship Id="rId5" Type="http://schemas.microsoft.com/office/2007/relationships/media" Target="../media/media5.mp3"/><Relationship Id="rId15" Type="http://schemas.openxmlformats.org/officeDocument/2006/relationships/image" Target="../media/image46.png"/><Relationship Id="rId10" Type="http://schemas.openxmlformats.org/officeDocument/2006/relationships/image" Target="../media/image40.png"/><Relationship Id="rId19" Type="http://schemas.openxmlformats.org/officeDocument/2006/relationships/image" Target="../media/image5.png"/><Relationship Id="rId4" Type="http://schemas.openxmlformats.org/officeDocument/2006/relationships/audio" Target="../media/media4.mp3"/><Relationship Id="rId9" Type="http://schemas.openxmlformats.org/officeDocument/2006/relationships/image" Target="../media/image34.jpeg"/><Relationship Id="rId14" Type="http://schemas.microsoft.com/office/2007/relationships/hdphoto" Target="../media/hdphoto4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13" Type="http://schemas.openxmlformats.org/officeDocument/2006/relationships/image" Target="../media/image42.png"/><Relationship Id="rId18" Type="http://schemas.openxmlformats.org/officeDocument/2006/relationships/image" Target="../media/image44.png"/><Relationship Id="rId3" Type="http://schemas.microsoft.com/office/2007/relationships/media" Target="../media/media4.mp3"/><Relationship Id="rId21" Type="http://schemas.openxmlformats.org/officeDocument/2006/relationships/image" Target="../media/image39.jpeg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41.png"/><Relationship Id="rId17" Type="http://schemas.openxmlformats.org/officeDocument/2006/relationships/image" Target="../media/image22.png"/><Relationship Id="rId2" Type="http://schemas.openxmlformats.org/officeDocument/2006/relationships/audio" Target="../media/media3.mp3"/><Relationship Id="rId16" Type="http://schemas.microsoft.com/office/2007/relationships/hdphoto" Target="../media/hdphoto3.wdp"/><Relationship Id="rId20" Type="http://schemas.openxmlformats.org/officeDocument/2006/relationships/image" Target="../media/image38.jpeg"/><Relationship Id="rId1" Type="http://schemas.microsoft.com/office/2007/relationships/media" Target="../media/media3.mp3"/><Relationship Id="rId6" Type="http://schemas.openxmlformats.org/officeDocument/2006/relationships/audio" Target="../media/media5.mp3"/><Relationship Id="rId11" Type="http://schemas.openxmlformats.org/officeDocument/2006/relationships/image" Target="../media/image35.png"/><Relationship Id="rId5" Type="http://schemas.microsoft.com/office/2007/relationships/media" Target="../media/media5.mp3"/><Relationship Id="rId15" Type="http://schemas.openxmlformats.org/officeDocument/2006/relationships/image" Target="../media/image43.png"/><Relationship Id="rId10" Type="http://schemas.openxmlformats.org/officeDocument/2006/relationships/image" Target="../media/image40.png"/><Relationship Id="rId19" Type="http://schemas.openxmlformats.org/officeDocument/2006/relationships/image" Target="../media/image5.png"/><Relationship Id="rId4" Type="http://schemas.openxmlformats.org/officeDocument/2006/relationships/audio" Target="../media/media4.mp3"/><Relationship Id="rId9" Type="http://schemas.openxmlformats.org/officeDocument/2006/relationships/image" Target="../media/image34.jpeg"/><Relationship Id="rId1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gif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gif"/><Relationship Id="rId4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69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gif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268730" y="1734049"/>
            <a:ext cx="9909809" cy="1112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Chủ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đề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  <a:r>
              <a:rPr lang="vi-VN" sz="48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Quê hương em</a:t>
            </a:r>
            <a:endParaRPr sz="4800" b="1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165860" y="2910256"/>
            <a:ext cx="9864125" cy="1023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13: </a:t>
            </a:r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 yêu quê hương</a:t>
            </a:r>
            <a:endParaRPr sz="5400" b="1" dirty="0">
              <a:solidFill>
                <a:srgbClr val="FF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đức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402A1BA-BF68-00CB-2B05-76FB09C11B92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3C67730C-6546-A75C-DF3A-58D62B71E9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55CF214-79BE-12B0-25CB-82561275FACE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251D00C-1B02-E693-9248-2D65C2281167}"/>
              </a:ext>
            </a:extLst>
          </p:cNvPr>
          <p:cNvSpPr/>
          <p:nvPr/>
        </p:nvSpPr>
        <p:spPr>
          <a:xfrm>
            <a:off x="3018795" y="1190297"/>
            <a:ext cx="7833802" cy="71491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HÁT “QUÊ HƯƠNG TƯƠI ĐẸP”</a:t>
            </a:r>
          </a:p>
        </p:txBody>
      </p:sp>
      <p:pic>
        <p:nvPicPr>
          <p:cNvPr id="3" name="QueHuongTuoiDep-BeYen_k3uv">
            <a:hlinkClick r:id="" action="ppaction://media"/>
            <a:extLst>
              <a:ext uri="{FF2B5EF4-FFF2-40B4-BE49-F238E27FC236}">
                <a16:creationId xmlns:a16="http://schemas.microsoft.com/office/drawing/2014/main" id="{7383FDA1-DC74-337D-151D-5156022ED4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18146" y="2046301"/>
            <a:ext cx="1042011" cy="1042011"/>
          </a:xfrm>
          <a:prstGeom prst="rect">
            <a:avLst/>
          </a:prstGeom>
        </p:spPr>
      </p:pic>
      <p:pic>
        <p:nvPicPr>
          <p:cNvPr id="4" name="Picture 4" descr="Tiếng quê hương">
            <a:extLst>
              <a:ext uri="{FF2B5EF4-FFF2-40B4-BE49-F238E27FC236}">
                <a16:creationId xmlns:a16="http://schemas.microsoft.com/office/drawing/2014/main" id="{1FEB2499-016D-9B40-B969-122C6603CE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048" y="2064362"/>
            <a:ext cx="6146388" cy="433320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Tả cảnh mấy bạn nhỏ chăn trâu dẫn trâu về nhà khi chiều xuống">
            <a:extLst>
              <a:ext uri="{FF2B5EF4-FFF2-40B4-BE49-F238E27FC236}">
                <a16:creationId xmlns:a16="http://schemas.microsoft.com/office/drawing/2014/main" id="{3A9B189A-6FD5-9223-5FBF-BC47907DC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034" y="2251349"/>
            <a:ext cx="7686483" cy="40189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8" descr="Khung cảnh đồng quê ở Quảng Ngãi - VnExpress Du lịch">
            <a:extLst>
              <a:ext uri="{FF2B5EF4-FFF2-40B4-BE49-F238E27FC236}">
                <a16:creationId xmlns:a16="http://schemas.microsoft.com/office/drawing/2014/main" id="{7A87C03A-DD3F-64B4-4167-4F4E8C18F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789" y="2393780"/>
            <a:ext cx="6481489" cy="38029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0" descr="Thơ Về Tây Bắc - Chùm Thơ Hay Viết Về Vẻ Đẹp Của Núi Rừng Tây Bắc">
            <a:extLst>
              <a:ext uri="{FF2B5EF4-FFF2-40B4-BE49-F238E27FC236}">
                <a16:creationId xmlns:a16="http://schemas.microsoft.com/office/drawing/2014/main" id="{DED0A238-7155-5B7D-E21F-09D9226B8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768" y="2436184"/>
            <a:ext cx="6060486" cy="39117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366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天才地久图片-天才地久素材-天才地久插画-摄图新视界">
            <a:extLst>
              <a:ext uri="{FF2B5EF4-FFF2-40B4-BE49-F238E27FC236}">
                <a16:creationId xmlns:a16="http://schemas.microsoft.com/office/drawing/2014/main" id="{33A1308F-0430-66ED-1C38-90A3BD980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907" y="2133951"/>
            <a:ext cx="3428441" cy="385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834F166-9924-E9FC-361D-F9D5544DBF21}"/>
              </a:ext>
            </a:extLst>
          </p:cNvPr>
          <p:cNvGrpSpPr/>
          <p:nvPr/>
        </p:nvGrpSpPr>
        <p:grpSpPr>
          <a:xfrm>
            <a:off x="2184552" y="1804341"/>
            <a:ext cx="9264445" cy="2104103"/>
            <a:chOff x="3323303" y="501886"/>
            <a:chExt cx="8436077" cy="2104103"/>
          </a:xfrm>
        </p:grpSpPr>
        <p:sp>
          <p:nvSpPr>
            <p:cNvPr id="8" name="Cloud 7">
              <a:extLst>
                <a:ext uri="{FF2B5EF4-FFF2-40B4-BE49-F238E27FC236}">
                  <a16:creationId xmlns:a16="http://schemas.microsoft.com/office/drawing/2014/main" id="{4678B214-7F86-E0A0-7837-3726E2C3729A}"/>
                </a:ext>
              </a:extLst>
            </p:cNvPr>
            <p:cNvSpPr/>
            <p:nvPr/>
          </p:nvSpPr>
          <p:spPr>
            <a:xfrm>
              <a:off x="3323303" y="501886"/>
              <a:ext cx="8436077" cy="2104103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88263D-4828-B8C1-EE34-0748281CC919}"/>
                </a:ext>
              </a:extLst>
            </p:cNvPr>
            <p:cNvSpPr txBox="1"/>
            <p:nvPr/>
          </p:nvSpPr>
          <p:spPr>
            <a:xfrm>
              <a:off x="4773677" y="1065383"/>
              <a:ext cx="5690398" cy="9491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4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Hãy</a:t>
              </a:r>
              <a:r>
                <a:rPr lang="en-US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chia </a:t>
              </a:r>
              <a:r>
                <a:rPr lang="en-US" sz="24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sẻ</a:t>
              </a:r>
              <a:r>
                <a:rPr lang="en-US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cảm</a:t>
              </a:r>
              <a:r>
                <a:rPr lang="en-US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en-US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nghe</a:t>
              </a:r>
              <a:r>
                <a:rPr lang="en-US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bài</a:t>
              </a:r>
              <a:r>
                <a:rPr lang="en-US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hát</a:t>
              </a:r>
              <a:r>
                <a:rPr lang="en-US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“</a:t>
              </a:r>
              <a:r>
                <a:rPr lang="en-US" sz="24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Quê</a:t>
              </a:r>
              <a:r>
                <a:rPr lang="en-US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hương</a:t>
              </a:r>
              <a:r>
                <a:rPr lang="en-US" sz="2400" b="1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tươi</a:t>
              </a:r>
              <a:r>
                <a:rPr lang="en-US" sz="2400" b="1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đẹp</a:t>
              </a:r>
              <a:r>
                <a:rPr lang="en-US" sz="2400" b="1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”</a:t>
              </a:r>
              <a:r>
                <a:rPr lang="en-US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  <a:endParaRPr lang="en-US" sz="2400" b="1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718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60AD1B4-333A-1C1C-3631-70BC06618DB1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821275F0-3BD9-36AA-F47E-EF6C27AC15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6B1063F-8F63-C834-1C8D-B4DEC39035A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712638" y="1592537"/>
            <a:ext cx="5163079" cy="469943"/>
            <a:chOff x="-148422" y="116374"/>
            <a:chExt cx="6345104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-1" y="142239"/>
                  <a:ext cx="9359664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  </a:t>
                  </a:r>
                  <a:r>
                    <a:rPr lang="vi-VN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Thể hiện tình yêu quê hương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148422" y="358126"/>
              <a:ext cx="1387940" cy="287439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01</a:t>
              </a:r>
            </a:p>
          </p:txBody>
        </p:sp>
      </p:grpSp>
      <p:pic>
        <p:nvPicPr>
          <p:cNvPr id="13" name="Picture 4" descr="Mùa hạ đã gõ cửa - Câu lạc bộ Đọc sách cùng con">
            <a:extLst>
              <a:ext uri="{FF2B5EF4-FFF2-40B4-BE49-F238E27FC236}">
                <a16:creationId xmlns:a16="http://schemas.microsoft.com/office/drawing/2014/main" id="{97A1011D-5924-A37E-958F-72CD193F8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911" y="2122973"/>
            <a:ext cx="6433786" cy="42832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362F053-D21F-0F83-A927-AC65C27A1115}"/>
              </a:ext>
            </a:extLst>
          </p:cNvPr>
          <p:cNvSpPr/>
          <p:nvPr/>
        </p:nvSpPr>
        <p:spPr>
          <a:xfrm>
            <a:off x="785762" y="2215064"/>
            <a:ext cx="4785306" cy="1558039"/>
          </a:xfrm>
          <a:prstGeom prst="roundRect">
            <a:avLst>
              <a:gd name="adj" fmla="val 11747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solidFill>
                  <a:srgbClr val="002060"/>
                </a:solidFill>
                <a:latin typeface="UTM Avo" panose="02040603050506020204" pitchFamily="18" charset="0"/>
              </a:rPr>
              <a:t>Quê hương là một tiếng ve</a:t>
            </a:r>
          </a:p>
          <a:p>
            <a:r>
              <a:rPr lang="vi-VN" sz="2000" dirty="0">
                <a:solidFill>
                  <a:srgbClr val="002060"/>
                </a:solidFill>
                <a:latin typeface="UTM Avo" panose="02040603050506020204" pitchFamily="18" charset="0"/>
              </a:rPr>
              <a:t>Lời ru của mẹ trưa hè à ơi</a:t>
            </a:r>
          </a:p>
          <a:p>
            <a:r>
              <a:rPr lang="vi-VN" sz="2000" dirty="0">
                <a:solidFill>
                  <a:srgbClr val="002060"/>
                </a:solidFill>
                <a:latin typeface="UTM Avo" panose="02040603050506020204" pitchFamily="18" charset="0"/>
              </a:rPr>
              <a:t>Dòng sông con </a:t>
            </a:r>
            <a:r>
              <a:rPr lang="vi-VN" sz="2000">
                <a:solidFill>
                  <a:srgbClr val="002060"/>
                </a:solidFill>
                <a:latin typeface="UTM Avo" panose="02040603050506020204" pitchFamily="18" charset="0"/>
              </a:rPr>
              <a:t>nước đ</a:t>
            </a:r>
            <a:r>
              <a:rPr lang="en-US" sz="2000">
                <a:solidFill>
                  <a:srgbClr val="002060"/>
                </a:solidFill>
                <a:latin typeface="UTM Avo" panose="02040603050506020204" pitchFamily="18" charset="0"/>
              </a:rPr>
              <a:t>ầ</a:t>
            </a:r>
            <a:r>
              <a:rPr lang="vi-VN" sz="2000">
                <a:solidFill>
                  <a:srgbClr val="002060"/>
                </a:solidFill>
                <a:latin typeface="UTM Avo" panose="02040603050506020204" pitchFamily="18" charset="0"/>
              </a:rPr>
              <a:t>y </a:t>
            </a:r>
            <a:r>
              <a:rPr lang="vi-VN" sz="2000" dirty="0">
                <a:solidFill>
                  <a:srgbClr val="002060"/>
                </a:solidFill>
                <a:latin typeface="UTM Avo" panose="02040603050506020204" pitchFamily="18" charset="0"/>
              </a:rPr>
              <a:t>vơi</a:t>
            </a:r>
          </a:p>
          <a:p>
            <a:r>
              <a:rPr lang="vi-VN" sz="2000" dirty="0">
                <a:solidFill>
                  <a:srgbClr val="002060"/>
                </a:solidFill>
                <a:latin typeface="UTM Avo" panose="02040603050506020204" pitchFamily="18" charset="0"/>
              </a:rPr>
              <a:t>Quê hương là một góc trời tuổi thơ.</a:t>
            </a:r>
            <a:endParaRPr lang="en-US" sz="20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712638" y="1592537"/>
            <a:ext cx="5163079" cy="469943"/>
            <a:chOff x="-148422" y="116374"/>
            <a:chExt cx="6345104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-1" y="142239"/>
                  <a:ext cx="9359664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  </a:t>
                  </a:r>
                  <a:r>
                    <a:rPr lang="vi-VN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Thể hiện tình yêu quê hương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148422" y="358126"/>
              <a:ext cx="1387940" cy="287439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01</a:t>
              </a:r>
            </a:p>
          </p:txBody>
        </p:sp>
      </p:grpSp>
      <p:pic>
        <p:nvPicPr>
          <p:cNvPr id="9" name="Picture 2" descr="Cánh đồng lúa xanh mướt thẳng cánh cò bay | Mekong delta, Travel, Vietnam">
            <a:extLst>
              <a:ext uri="{FF2B5EF4-FFF2-40B4-BE49-F238E27FC236}">
                <a16:creationId xmlns:a16="http://schemas.microsoft.com/office/drawing/2014/main" id="{FAABB303-4E31-2D2F-4EB9-7F28E855D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119" y="2079307"/>
            <a:ext cx="7143750" cy="452437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C4B2D66-D5A1-B161-54B4-1EF090F8D3C9}"/>
              </a:ext>
            </a:extLst>
          </p:cNvPr>
          <p:cNvSpPr/>
          <p:nvPr/>
        </p:nvSpPr>
        <p:spPr>
          <a:xfrm>
            <a:off x="805012" y="2243939"/>
            <a:ext cx="5807544" cy="1712043"/>
          </a:xfrm>
          <a:prstGeom prst="roundRect">
            <a:avLst>
              <a:gd name="adj" fmla="val 11747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solidFill>
                  <a:srgbClr val="002060"/>
                </a:solidFill>
                <a:latin typeface="UTM Avo" panose="02040603050506020204" pitchFamily="18" charset="0"/>
              </a:rPr>
              <a:t>Quê hương là cánh đồng vàng</a:t>
            </a:r>
          </a:p>
          <a:p>
            <a:r>
              <a:rPr lang="vi-VN" sz="2000" dirty="0">
                <a:solidFill>
                  <a:srgbClr val="002060"/>
                </a:solidFill>
                <a:latin typeface="UTM Avo" panose="02040603050506020204" pitchFamily="18" charset="0"/>
              </a:rPr>
              <a:t>Hương thơm lúa chín mênh mang trời chiều</a:t>
            </a:r>
          </a:p>
          <a:p>
            <a:r>
              <a:rPr lang="vi-VN" sz="2000" dirty="0">
                <a:solidFill>
                  <a:srgbClr val="002060"/>
                </a:solidFill>
                <a:latin typeface="UTM Avo" panose="02040603050506020204" pitchFamily="18" charset="0"/>
              </a:rPr>
              <a:t>Quê hương là dáng mẹ yêu</a:t>
            </a:r>
          </a:p>
          <a:p>
            <a:r>
              <a:rPr lang="vi-VN" sz="2000" dirty="0">
                <a:solidFill>
                  <a:srgbClr val="002060"/>
                </a:solidFill>
                <a:latin typeface="UTM Avo" panose="02040603050506020204" pitchFamily="18" charset="0"/>
              </a:rPr>
              <a:t>Áo nâu </a:t>
            </a:r>
            <a:r>
              <a:rPr lang="vi-VN" sz="2000">
                <a:solidFill>
                  <a:srgbClr val="002060"/>
                </a:solidFill>
                <a:latin typeface="UTM Avo" panose="02040603050506020204" pitchFamily="18" charset="0"/>
              </a:rPr>
              <a:t>nón l</a:t>
            </a:r>
            <a:r>
              <a:rPr lang="en-US" sz="2000">
                <a:solidFill>
                  <a:srgbClr val="002060"/>
                </a:solidFill>
                <a:latin typeface="UTM Avo" panose="02040603050506020204" pitchFamily="18" charset="0"/>
              </a:rPr>
              <a:t>á</a:t>
            </a:r>
            <a:r>
              <a:rPr lang="vi-VN" sz="200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vi-VN" sz="2000" dirty="0">
                <a:solidFill>
                  <a:srgbClr val="002060"/>
                </a:solidFill>
                <a:latin typeface="UTM Avo" panose="02040603050506020204" pitchFamily="18" charset="0"/>
              </a:rPr>
              <a:t>liêu xiêu đi về.</a:t>
            </a:r>
            <a:endParaRPr lang="en-US" sz="20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33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4 địa điểm ngắm đồng lúa chín vàng đẹp như tranh vẽ ở Việt Nam">
            <a:extLst>
              <a:ext uri="{FF2B5EF4-FFF2-40B4-BE49-F238E27FC236}">
                <a16:creationId xmlns:a16="http://schemas.microsoft.com/office/drawing/2014/main" id="{3B7B6071-83D2-3062-5913-D3E037796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498" y="2198571"/>
            <a:ext cx="6466202" cy="430810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712638" y="1592537"/>
            <a:ext cx="5163079" cy="469943"/>
            <a:chOff x="-148422" y="116374"/>
            <a:chExt cx="6345104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-1" y="142239"/>
                  <a:ext cx="9359664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  </a:t>
                  </a:r>
                  <a:r>
                    <a:rPr lang="vi-VN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Thể hiện tình yêu quê hương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148422" y="358126"/>
              <a:ext cx="1387940" cy="287439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01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C4B2D66-D5A1-B161-54B4-1EF090F8D3C9}"/>
              </a:ext>
            </a:extLst>
          </p:cNvPr>
          <p:cNvSpPr/>
          <p:nvPr/>
        </p:nvSpPr>
        <p:spPr>
          <a:xfrm>
            <a:off x="805012" y="2243939"/>
            <a:ext cx="5807544" cy="1991177"/>
          </a:xfrm>
          <a:prstGeom prst="roundRect">
            <a:avLst>
              <a:gd name="adj" fmla="val 11747"/>
            </a:avLst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000" dirty="0">
                <a:solidFill>
                  <a:srgbClr val="002060"/>
                </a:solidFill>
                <a:latin typeface="UTM Avo" panose="02040603050506020204" pitchFamily="18" charset="0"/>
              </a:rPr>
              <a:t>Quê hương mang nặng nghĩa tình</a:t>
            </a:r>
          </a:p>
          <a:p>
            <a:r>
              <a:rPr lang="vi-VN" sz="2000" dirty="0">
                <a:solidFill>
                  <a:srgbClr val="002060"/>
                </a:solidFill>
                <a:latin typeface="UTM Avo" panose="02040603050506020204" pitchFamily="18" charset="0"/>
              </a:rPr>
              <a:t>Quê hương tôi đó đẹp xinh tuyệt vời</a:t>
            </a:r>
          </a:p>
          <a:p>
            <a:r>
              <a:rPr lang="vi-VN" sz="2000" dirty="0">
                <a:solidFill>
                  <a:srgbClr val="002060"/>
                </a:solidFill>
                <a:latin typeface="UTM Avo" panose="02040603050506020204" pitchFamily="18" charset="0"/>
              </a:rPr>
              <a:t>Quê hương tôi đó là nơi</a:t>
            </a:r>
          </a:p>
          <a:p>
            <a:r>
              <a:rPr lang="vi-VN" sz="2000" dirty="0">
                <a:solidFill>
                  <a:srgbClr val="002060"/>
                </a:solidFill>
                <a:latin typeface="UTM Avo" panose="02040603050506020204" pitchFamily="18" charset="0"/>
              </a:rPr>
              <a:t>Chôn rau cắt rốn người ơi nhớ về.</a:t>
            </a:r>
            <a:endParaRPr lang="en-US" sz="2000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endParaRPr lang="vi-VN" sz="2000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r"/>
            <a:r>
              <a:rPr lang="vi-VN" sz="2000" b="1" dirty="0">
                <a:solidFill>
                  <a:srgbClr val="002060"/>
                </a:solidFill>
                <a:latin typeface="UTM Avo" panose="02040603050506020204" pitchFamily="18" charset="0"/>
              </a:rPr>
              <a:t>Trích "Quê hương” - Nguyễn Đình Huận</a:t>
            </a:r>
            <a:endParaRPr lang="en-US" sz="20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62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712638" y="1592537"/>
            <a:ext cx="5163079" cy="469943"/>
            <a:chOff x="-148422" y="116374"/>
            <a:chExt cx="6345104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-1" y="142239"/>
                  <a:ext cx="9359664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  </a:t>
                  </a:r>
                  <a:r>
                    <a:rPr lang="vi-VN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Thể hiện tình yêu quê hương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148422" y="358126"/>
              <a:ext cx="1387940" cy="287439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6566995-D42A-D8EC-A09E-0A80E33B8ADA}"/>
              </a:ext>
            </a:extLst>
          </p:cNvPr>
          <p:cNvGrpSpPr/>
          <p:nvPr/>
        </p:nvGrpSpPr>
        <p:grpSpPr>
          <a:xfrm>
            <a:off x="2920732" y="2570195"/>
            <a:ext cx="8559448" cy="1443540"/>
            <a:chOff x="447674" y="2019302"/>
            <a:chExt cx="5543551" cy="3087829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41E5C78-8ED1-87C5-655C-7A755D0EFCF4}"/>
                </a:ext>
              </a:extLst>
            </p:cNvPr>
            <p:cNvSpPr/>
            <p:nvPr/>
          </p:nvSpPr>
          <p:spPr>
            <a:xfrm>
              <a:off x="447674" y="2019302"/>
              <a:ext cx="5543551" cy="3087829"/>
            </a:xfrm>
            <a:prstGeom prst="roundRect">
              <a:avLst>
                <a:gd name="adj" fmla="val 8696"/>
              </a:avLst>
            </a:prstGeom>
            <a:grpFill/>
            <a:ln w="28575">
              <a:solidFill>
                <a:schemeClr val="accent2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7A56D27-3107-B61D-88FA-F9E98F2688B0}"/>
                </a:ext>
              </a:extLst>
            </p:cNvPr>
            <p:cNvSpPr txBox="1"/>
            <p:nvPr/>
          </p:nvSpPr>
          <p:spPr>
            <a:xfrm>
              <a:off x="513795" y="2590196"/>
              <a:ext cx="5411309" cy="21514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marR="0" indent="-342900" algn="just">
                <a:lnSpc>
                  <a:spcPct val="145000"/>
                </a:lnSpc>
                <a:spcAft>
                  <a:spcPts val="600"/>
                </a:spcAft>
                <a:buFont typeface="Wingdings" panose="05000000000000000000" pitchFamily="2" charset="2"/>
                <a:buChar char="ü"/>
              </a:pPr>
              <a:r>
                <a:rPr lang="nl-NL" sz="20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Quê hương trong các khổ thơ trên là những gì?</a:t>
              </a:r>
              <a:endParaRPr lang="en-US" sz="2000" b="1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342900" marR="0" indent="-342900" algn="just">
                <a:lnSpc>
                  <a:spcPct val="145000"/>
                </a:lnSpc>
                <a:spcAft>
                  <a:spcPts val="600"/>
                </a:spcAft>
                <a:buFont typeface="Wingdings" panose="05000000000000000000" pitchFamily="2" charset="2"/>
                <a:buChar char="ü"/>
              </a:pPr>
              <a:r>
                <a:rPr lang="nl-NL" sz="20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Tình cảm của tác giả đối với quê hương như thế nào?</a:t>
              </a:r>
              <a:endParaRPr lang="en-US" sz="2000" b="1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1CF6D8D0-9CD9-9581-5266-B6C124976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376" y="2316976"/>
            <a:ext cx="1590881" cy="1590881"/>
          </a:xfrm>
          <a:prstGeom prst="rect">
            <a:avLst/>
          </a:prstGeom>
        </p:spPr>
      </p:pic>
      <p:pic>
        <p:nvPicPr>
          <p:cNvPr id="16" name="Picture 2" descr="4 địa điểm ngắm đồng lúa chín vàng đẹp như tranh vẽ ở Việt Nam">
            <a:extLst>
              <a:ext uri="{FF2B5EF4-FFF2-40B4-BE49-F238E27FC236}">
                <a16:creationId xmlns:a16="http://schemas.microsoft.com/office/drawing/2014/main" id="{54DCD9BE-5284-61E3-358D-930E464BF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58" y="4163867"/>
            <a:ext cx="3660885" cy="24390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ánh đồng lúa xanh mướt thẳng cánh cò bay | Mekong delta, Travel, Vietnam">
            <a:extLst>
              <a:ext uri="{FF2B5EF4-FFF2-40B4-BE49-F238E27FC236}">
                <a16:creationId xmlns:a16="http://schemas.microsoft.com/office/drawing/2014/main" id="{0C33F483-881B-AE80-AB4A-EFEBF06FE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0023" y="4163867"/>
            <a:ext cx="3847324" cy="243663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Mùa hạ đã gõ cửa - Câu lạc bộ Đọc sách cùng con">
            <a:extLst>
              <a:ext uri="{FF2B5EF4-FFF2-40B4-BE49-F238E27FC236}">
                <a16:creationId xmlns:a16="http://schemas.microsoft.com/office/drawing/2014/main" id="{B3515BAA-8EFC-5BC1-71C7-2E8B0E2D8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982" y="4239343"/>
            <a:ext cx="3472517" cy="231181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1C83AE8-116E-08E5-9597-3BBECA68D294}"/>
              </a:ext>
            </a:extLst>
          </p:cNvPr>
          <p:cNvGrpSpPr/>
          <p:nvPr/>
        </p:nvGrpSpPr>
        <p:grpSpPr>
          <a:xfrm>
            <a:off x="4780013" y="2195140"/>
            <a:ext cx="4016939" cy="599155"/>
            <a:chOff x="3612893" y="972733"/>
            <a:chExt cx="4016939" cy="599155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40E6951A-2117-718B-0F20-D0D48A7BEC8A}"/>
                </a:ext>
              </a:extLst>
            </p:cNvPr>
            <p:cNvSpPr/>
            <p:nvPr/>
          </p:nvSpPr>
          <p:spPr>
            <a:xfrm>
              <a:off x="3612893" y="972733"/>
              <a:ext cx="4016939" cy="599155"/>
            </a:xfrm>
            <a:prstGeom prst="roundRect">
              <a:avLst/>
            </a:prstGeom>
            <a:solidFill>
              <a:schemeClr val="bg1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b="1">
                <a:latin typeface="UTM Avo" panose="020406030505060202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08D675E-9F23-E047-FCFF-8D109B520016}"/>
                </a:ext>
              </a:extLst>
            </p:cNvPr>
            <p:cNvSpPr txBox="1"/>
            <p:nvPr/>
          </p:nvSpPr>
          <p:spPr>
            <a:xfrm>
              <a:off x="3689293" y="1041477"/>
              <a:ext cx="38618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HOẠT ĐỘNG NHÓM</a:t>
              </a:r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958D6640-F627-3115-937F-BE38F259C222}"/>
              </a:ext>
            </a:extLst>
          </p:cNvPr>
          <p:cNvSpPr/>
          <p:nvPr/>
        </p:nvSpPr>
        <p:spPr>
          <a:xfrm>
            <a:off x="9327060" y="2100325"/>
            <a:ext cx="1573757" cy="73675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latin typeface="UTM Avo" panose="02040603050506020204" pitchFamily="18" charset="0"/>
                <a:cs typeface="Arial" panose="020B0604020202020204" pitchFamily="34" charset="0"/>
              </a:rPr>
              <a:t>3 PHÚT</a:t>
            </a:r>
          </a:p>
        </p:txBody>
      </p:sp>
    </p:spTree>
    <p:extLst>
      <p:ext uri="{BB962C8B-B14F-4D97-AF65-F5344CB8AC3E}">
        <p14:creationId xmlns:p14="http://schemas.microsoft.com/office/powerpoint/2010/main" val="125141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1530928" y="0"/>
            <a:ext cx="2736273" cy="1981200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9645" y="473641"/>
            <a:ext cx="3158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Ong nhỏ và mật 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534" y="3429000"/>
            <a:ext cx="2643187" cy="33385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969268"/>
            <a:ext cx="2209800" cy="27147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721" y="141546"/>
            <a:ext cx="1952408" cy="19383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671" y="1662559"/>
            <a:ext cx="4743450" cy="4743450"/>
          </a:xfrm>
          <a:prstGeom prst="rect">
            <a:avLst/>
          </a:prstGeom>
        </p:spPr>
      </p:pic>
      <p:sp>
        <p:nvSpPr>
          <p:cNvPr id="10" name="Right Arrow 9">
            <a:hlinkClick r:id="rId10" action="ppaction://hlinksldjump"/>
          </p:cNvPr>
          <p:cNvSpPr/>
          <p:nvPr/>
        </p:nvSpPr>
        <p:spPr>
          <a:xfrm>
            <a:off x="9839324" y="5505450"/>
            <a:ext cx="1743075" cy="1197610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hlinkClick r:id="rId10" action="ppaction://hlinksldjump"/>
          </p:cNvPr>
          <p:cNvSpPr txBox="1"/>
          <p:nvPr/>
        </p:nvSpPr>
        <p:spPr>
          <a:xfrm>
            <a:off x="9929379" y="5919589"/>
            <a:ext cx="134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BẮT ĐẦU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" name="ChiOngNauVaEmBeBeat-VA-5262771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04398.7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668000" y="0"/>
            <a:ext cx="609600" cy="609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5B7FD0-7072-4414-A1E1-6E348373690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4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768" y="3317403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8" name="dapanc"/>
          <p:cNvSpPr txBox="1"/>
          <p:nvPr/>
        </p:nvSpPr>
        <p:spPr>
          <a:xfrm>
            <a:off x="6721548" y="3505200"/>
            <a:ext cx="3014027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D. Cánh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diều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1828800" y="29022"/>
            <a:ext cx="8382000" cy="1647378"/>
          </a:xfrm>
          <a:prstGeom prst="roundRect">
            <a:avLst>
              <a:gd name="adj" fmla="val 6453"/>
            </a:avLst>
          </a:prstGeom>
          <a:solidFill>
            <a:schemeClr val="bg1">
              <a:alpha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nhanc"/>
          <p:cNvSpPr/>
          <p:nvPr/>
        </p:nvSpPr>
        <p:spPr>
          <a:xfrm>
            <a:off x="5724552" y="3264005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362200" y="228600"/>
            <a:ext cx="7239000" cy="1249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Quê hương trong các khổ thơ trên là những gì?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4615334"/>
            <a:ext cx="1567186" cy="1979454"/>
          </a:xfrm>
          <a:prstGeom prst="rect">
            <a:avLst/>
          </a:prstGeom>
        </p:spPr>
      </p:pic>
      <p:pic>
        <p:nvPicPr>
          <p:cNvPr id="3" name="hoad">
            <a:extLst>
              <a:ext uri="{FF2B5EF4-FFF2-40B4-BE49-F238E27FC236}">
                <a16:creationId xmlns:a16="http://schemas.microsoft.com/office/drawing/2014/main" id="{4D6D88AF-3937-A50E-0F44-2553F1AE83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632" y="2118987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danana">
            <a:extLst>
              <a:ext uri="{FF2B5EF4-FFF2-40B4-BE49-F238E27FC236}">
                <a16:creationId xmlns:a16="http://schemas.microsoft.com/office/drawing/2014/main" id="{FFE2834A-4987-8741-AD01-F8BA921C2FDD}"/>
              </a:ext>
            </a:extLst>
          </p:cNvPr>
          <p:cNvSpPr txBox="1"/>
          <p:nvPr/>
        </p:nvSpPr>
        <p:spPr>
          <a:xfrm>
            <a:off x="2438399" y="2362200"/>
            <a:ext cx="3101163" cy="52322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Tiếng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ong">
            <a:extLst>
              <a:ext uri="{FF2B5EF4-FFF2-40B4-BE49-F238E27FC236}">
                <a16:creationId xmlns:a16="http://schemas.microsoft.com/office/drawing/2014/main" id="{E88C2724-57FF-7336-002D-A03C78396E6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066800"/>
            <a:ext cx="1143000" cy="1143000"/>
          </a:xfrm>
          <a:prstGeom prst="rect">
            <a:avLst/>
          </a:prstGeom>
        </p:spPr>
      </p:pic>
      <p:pic>
        <p:nvPicPr>
          <p:cNvPr id="6" name="hoad">
            <a:extLst>
              <a:ext uri="{FF2B5EF4-FFF2-40B4-BE49-F238E27FC236}">
                <a16:creationId xmlns:a16="http://schemas.microsoft.com/office/drawing/2014/main" id="{B292952B-7F0D-258E-CF42-969D6E844B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781" y="2118987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7" name="danana">
            <a:extLst>
              <a:ext uri="{FF2B5EF4-FFF2-40B4-BE49-F238E27FC236}">
                <a16:creationId xmlns:a16="http://schemas.microsoft.com/office/drawing/2014/main" id="{91131B30-2B23-ADB5-C473-F31DAA52B24B}"/>
              </a:ext>
            </a:extLst>
          </p:cNvPr>
          <p:cNvSpPr txBox="1"/>
          <p:nvPr/>
        </p:nvSpPr>
        <p:spPr>
          <a:xfrm>
            <a:off x="6721549" y="2362200"/>
            <a:ext cx="3032051" cy="52322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Lời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ru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của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mẹ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1" name="ong">
            <a:extLst>
              <a:ext uri="{FF2B5EF4-FFF2-40B4-BE49-F238E27FC236}">
                <a16:creationId xmlns:a16="http://schemas.microsoft.com/office/drawing/2014/main" id="{68CE5929-CB93-BB44-730B-082B8F26677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2286000"/>
            <a:ext cx="1143000" cy="1143000"/>
          </a:xfrm>
          <a:prstGeom prst="rect">
            <a:avLst/>
          </a:prstGeom>
        </p:spPr>
      </p:pic>
      <p:pic>
        <p:nvPicPr>
          <p:cNvPr id="12" name="hoad">
            <a:extLst>
              <a:ext uri="{FF2B5EF4-FFF2-40B4-BE49-F238E27FC236}">
                <a16:creationId xmlns:a16="http://schemas.microsoft.com/office/drawing/2014/main" id="{49E76513-1FF6-08D6-84C4-AAAB056C07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632" y="3261987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3" name="danana">
            <a:extLst>
              <a:ext uri="{FF2B5EF4-FFF2-40B4-BE49-F238E27FC236}">
                <a16:creationId xmlns:a16="http://schemas.microsoft.com/office/drawing/2014/main" id="{51966F43-D7C7-2142-58DA-B1E4A62F7BC4}"/>
              </a:ext>
            </a:extLst>
          </p:cNvPr>
          <p:cNvSpPr txBox="1"/>
          <p:nvPr/>
        </p:nvSpPr>
        <p:spPr>
          <a:xfrm>
            <a:off x="2438399" y="3505200"/>
            <a:ext cx="3101163" cy="52322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Dòng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sông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4" name="ong">
            <a:extLst>
              <a:ext uri="{FF2B5EF4-FFF2-40B4-BE49-F238E27FC236}">
                <a16:creationId xmlns:a16="http://schemas.microsoft.com/office/drawing/2014/main" id="{766B13FB-E7FA-F5AD-DFE9-7BDF43DC472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4200"/>
            <a:ext cx="1143000" cy="1143000"/>
          </a:xfrm>
          <a:prstGeom prst="rect">
            <a:avLst/>
          </a:prstGeom>
        </p:spPr>
      </p:pic>
      <p:pic>
        <p:nvPicPr>
          <p:cNvPr id="15" name="hoac">
            <a:extLst>
              <a:ext uri="{FF2B5EF4-FFF2-40B4-BE49-F238E27FC236}">
                <a16:creationId xmlns:a16="http://schemas.microsoft.com/office/drawing/2014/main" id="{151910BE-F836-C271-650A-05AF5CAFD4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768" y="4460403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7" name="dapanc">
            <a:extLst>
              <a:ext uri="{FF2B5EF4-FFF2-40B4-BE49-F238E27FC236}">
                <a16:creationId xmlns:a16="http://schemas.microsoft.com/office/drawing/2014/main" id="{5E683883-C2EA-A21D-EE3F-901EF37F1271}"/>
              </a:ext>
            </a:extLst>
          </p:cNvPr>
          <p:cNvSpPr txBox="1"/>
          <p:nvPr/>
        </p:nvSpPr>
        <p:spPr>
          <a:xfrm>
            <a:off x="6721548" y="4648200"/>
            <a:ext cx="3014027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F.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Lũy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tre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làng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nhanc">
            <a:extLst>
              <a:ext uri="{FF2B5EF4-FFF2-40B4-BE49-F238E27FC236}">
                <a16:creationId xmlns:a16="http://schemas.microsoft.com/office/drawing/2014/main" id="{C632E116-BBA9-382E-2A54-A99A881A83B2}"/>
              </a:ext>
            </a:extLst>
          </p:cNvPr>
          <p:cNvSpPr/>
          <p:nvPr/>
        </p:nvSpPr>
        <p:spPr>
          <a:xfrm>
            <a:off x="5724552" y="4407005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0" name="hoad">
            <a:extLst>
              <a:ext uri="{FF2B5EF4-FFF2-40B4-BE49-F238E27FC236}">
                <a16:creationId xmlns:a16="http://schemas.microsoft.com/office/drawing/2014/main" id="{4E8EDF42-08EE-A07C-12DF-260D0E7E778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632" y="4404987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24" name="danana">
            <a:extLst>
              <a:ext uri="{FF2B5EF4-FFF2-40B4-BE49-F238E27FC236}">
                <a16:creationId xmlns:a16="http://schemas.microsoft.com/office/drawing/2014/main" id="{D941AA56-D64D-8970-82E3-97CB0AE59A28}"/>
              </a:ext>
            </a:extLst>
          </p:cNvPr>
          <p:cNvSpPr txBox="1"/>
          <p:nvPr/>
        </p:nvSpPr>
        <p:spPr>
          <a:xfrm>
            <a:off x="2438400" y="4648200"/>
            <a:ext cx="3124200" cy="52322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E.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Dáng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mẹ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yêu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6" name="ong">
            <a:extLst>
              <a:ext uri="{FF2B5EF4-FFF2-40B4-BE49-F238E27FC236}">
                <a16:creationId xmlns:a16="http://schemas.microsoft.com/office/drawing/2014/main" id="{47CEF496-B2BD-E567-C36F-46BD625BBB0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6482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85 0.14352 C -0.01849 0.13032 -0.01055 0.12014 -0.00364 0.11134 C -0.00208 0.10324 0.00573 0.08542 0.01055 0.07917 C 0.01628 0.05116 0.05027 0.0419 0.06954 0.03866 C 0.07917 0.03935 0.0892 0.0368 0.09844 0.04051 C 0.10209 0.0419 0.10261 0.04884 0.10469 0.05301 C 0.10756 0.05833 0.10964 0.07014 0.1112 0.07708 C 0.11224 0.08241 0.11446 0.09305 0.11446 0.09329 C 0.11394 0.10926 0.11368 0.12546 0.1129 0.14167 C 0.11237 0.14722 0.1099 0.14907 0.10808 0.1537 C 0.09779 0.17963 0.0793 0.18935 0.05704 0.19421 C 0.04376 0.19236 0.04441 0.19537 0.03607 0.18611 C 0.03217 0.18171 0.02501 0.17199 0.02501 0.17222 C 0.02253 0.16273 0.02032 0.14352 0.02032 0.14375 C 0.02201 0.1037 0.01693 0.11481 0.02813 0.09514 C 0.03542 0.08241 0.02683 0.09097 0.03607 0.08333 C 0.04336 0.06991 0.05235 0.05741 0.06329 0.04884 C 0.06524 0.04722 0.06745 0.0456 0.06954 0.04467 C 0.07396 0.04282 0.08243 0.04051 0.08243 0.04074 C 0.08724 0.0412 0.09206 0.04097 0.09675 0.04259 C 0.09844 0.04305 0.09896 0.0456 0.10001 0.04699 C 0.1073 0.05486 0.11172 0.06227 0.11602 0.07315 C 0.11889 0.09954 0.12839 0.1544 0.11446 0.17199 C 0.10261 0.18704 0.08425 0.19676 0.0681 0.20023 C 0.05704 0.19838 0.05443 0.19907 0.04727 0.19005 C 0.04258 0.17731 0.04076 0.16528 0.03946 0.15162 C 0.04037 0.11782 0.03555 0.09838 0.05053 0.07523 C 0.05495 0.06852 0.05626 0.06389 0.06329 0.06111 C 0.0681 0.05694 0.07214 0.05509 0.07761 0.05301 C 0.09415 0.05486 0.08842 0.05486 0.09519 0.05486 L 0.08086 0.06921 L 0.09362 0.04884 " pathEditMode="relative" rAng="0" ptsTypes="AAAAAAAAAAAAAAAAAAAAAAAAAAAAAAAA">
                                      <p:cBhvr>
                                        <p:cTn id="7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84" y="-24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472 -0.02269 C -0.51797 -0.03588 -0.51107 -0.04607 -0.50521 -0.05486 C -0.50378 -0.06297 -0.49701 -0.08079 -0.49284 -0.08704 C -0.48803 -0.11505 -0.4586 -0.12431 -0.44193 -0.12755 C -0.4336 -0.12686 -0.425 -0.1294 -0.41706 -0.1257 C -0.41394 -0.12431 -0.41329 -0.11736 -0.41159 -0.1132 C -0.40912 -0.10787 -0.40717 -0.09607 -0.40599 -0.08912 C -0.40508 -0.0838 -0.403 -0.07315 -0.403 -0.07292 C -0.40352 -0.05695 -0.40378 -0.04074 -0.40443 -0.02454 C -0.40495 -0.01898 -0.40717 -0.01713 -0.4086 -0.0125 C -0.41745 0.01342 -0.4336 0.02314 -0.45274 0.02801 C -0.46407 0.02615 -0.46355 0.02916 -0.47071 0.0199 C -0.47409 0.01551 -0.48047 0.00578 -0.48047 0.00602 C -0.48243 -0.00348 -0.48451 -0.02269 -0.48451 -0.02246 C -0.48295 -0.0625 -0.48737 -0.05139 -0.47774 -0.07107 C -0.47136 -0.0838 -0.47865 -0.07523 -0.47071 -0.08287 C -0.46446 -0.0963 -0.45678 -0.1088 -0.4474 -0.11736 C -0.44558 -0.11898 -0.44362 -0.12061 -0.44193 -0.12153 C -0.43816 -0.12338 -0.43073 -0.1257 -0.43073 -0.12547 C -0.4267 -0.125 -0.4224 -0.12523 -0.41836 -0.12361 C -0.41706 -0.12315 -0.41654 -0.12061 -0.41563 -0.11922 C -0.40925 -0.11135 -0.40547 -0.10394 -0.40183 -0.09306 C -0.39922 -0.06667 -0.39115 -0.01181 -0.403 0.00578 C -0.41329 0.02083 -0.42917 0.03055 -0.4431 0.03402 C -0.45274 0.03217 -0.45495 0.03287 -0.46107 0.02384 C -0.46524 0.01111 -0.46667 -0.00093 -0.46797 -0.01459 C -0.46706 -0.04838 -0.47123 -0.06783 -0.45834 -0.09098 C -0.45443 -0.09769 -0.45339 -0.10232 -0.4474 -0.1051 C -0.4431 -0.10926 -0.43959 -0.11111 -0.4349 -0.1132 C -0.42071 -0.11135 -0.42566 -0.11135 -0.4198 -0.11135 L -0.43217 -0.09699 L -0.4211 -0.11736 " pathEditMode="relative" rAng="0" ptsTypes="AAAAAAAAAAAAAAAAAAAAAAAAAAAAAAAA">
                                      <p:cBhvr>
                                        <p:cTn id="8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46" y="-24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7 0.03287 C 0.0254 0.01967 0.03334 0.00949 0.04024 0.00069 C 0.0418 -0.00741 0.04961 -0.02523 0.05443 -0.03148 C 0.06003 -0.05949 0.09415 -0.06875 0.11342 -0.07199 C 0.12305 -0.0713 0.13308 -0.07384 0.14219 -0.07014 C 0.14584 -0.06875 0.14649 -0.06181 0.1487 -0.05764 C 0.15144 -0.05232 0.15352 -0.04051 0.15508 -0.03357 C 0.15612 -0.02824 0.15834 -0.01759 0.15834 -0.01736 C 0.15782 -0.00139 0.15756 0.01481 0.15678 0.03102 C 0.15626 0.03657 0.15378 0.03842 0.15196 0.04305 C 0.14167 0.06898 0.12318 0.0787 0.10092 0.08356 C 0.08764 0.08171 0.08829 0.08472 0.07995 0.07546 C 0.07618 0.07106 0.06876 0.06134 0.06876 0.06157 C 0.06641 0.05208 0.06407 0.03287 0.06407 0.0331 C 0.06576 -0.00695 0.06081 0.00417 0.07201 -0.01551 C 0.0793 -0.02824 0.07071 -0.01968 0.07995 -0.02732 C 0.08724 -0.04074 0.09623 -0.05324 0.10704 -0.06181 C 0.10925 -0.06343 0.11133 -0.06505 0.11342 -0.06597 C 0.11771 -0.06783 0.12631 -0.07014 0.12631 -0.06991 C 0.13099 -0.06945 0.13594 -0.06968 0.14063 -0.06806 C 0.14219 -0.06759 0.14284 -0.06505 0.14402 -0.06366 C 0.15118 -0.05579 0.1556 -0.04838 0.15977 -0.0375 C 0.16277 -0.01111 0.17227 0.04375 0.15834 0.06134 C 0.14649 0.07639 0.12813 0.08611 0.11211 0.08958 C 0.10092 0.08773 0.09831 0.08842 0.09115 0.0794 C 0.08633 0.06667 0.08464 0.05463 0.08334 0.04097 C 0.08425 0.00717 0.07943 -0.01227 0.09454 -0.03542 C 0.09883 -0.04213 0.10014 -0.04676 0.10704 -0.04954 C 0.11211 -0.0537 0.11615 -0.05556 0.12149 -0.05764 C 0.13803 -0.05579 0.13217 -0.05579 0.13907 -0.05579 L 0.12461 -0.04144 L 0.13751 -0.06181 " pathEditMode="relative" rAng="0" ptsTypes="AAAAAAAAAAAAAAAAAAAAAAAAAAAAAAAA">
                                      <p:cBhvr>
                                        <p:cTn id="9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24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C -0.00312 -0.0132 0.00339 -0.02338 0.00899 -0.03218 C 0.01042 -0.04028 0.0168 -0.05811 0.0207 -0.06436 C 0.02526 -0.09237 0.05313 -0.10162 0.06888 -0.10487 C 0.07669 -0.10417 0.0849 -0.10672 0.09245 -0.10301 C 0.09544 -0.10162 0.09583 -0.09468 0.09766 -0.09051 C 0.1 -0.08519 0.10169 -0.07338 0.10287 -0.06644 C 0.10378 -0.06112 0.1056 -0.05047 0.1056 -0.05024 C 0.10521 -0.03426 0.10495 -0.01806 0.1043 -0.00186 C 0.10391 0.0037 0.10182 0.00555 0.10039 0.01018 C 0.09193 0.03611 0.07682 0.04583 0.0586 0.05069 C 0.04792 0.04884 0.04831 0.05185 0.04154 0.04259 C 0.03841 0.03819 0.03242 0.02847 0.03242 0.0287 C 0.03047 0.01921 0.02865 4.07407E-6 0.02865 0.00023 C 0.02995 -0.03982 0.02591 -0.02871 0.03503 -0.04838 C 0.04102 -0.06112 0.03399 -0.05255 0.04154 -0.06019 C 0.0474 -0.07362 0.05482 -0.08612 0.06367 -0.09468 C 0.06537 -0.0963 0.06719 -0.09792 0.06888 -0.09885 C 0.0724 -0.1007 0.07943 -0.10301 0.07943 -0.10278 C 0.08333 -0.10232 0.08724 -0.10255 0.09115 -0.10093 C 0.09245 -0.10047 0.09297 -0.09792 0.09375 -0.09653 C 0.09974 -0.08866 0.10339 -0.08125 0.10677 -0.07037 C 0.10925 -0.04399 0.11706 0.01088 0.1056 0.02847 C 0.09583 0.04351 0.08086 0.05324 0.06771 0.05671 C 0.0586 0.05486 0.05651 0.05555 0.05065 0.04652 C 0.04675 0.03379 0.04544 0.02176 0.04427 0.0081 C 0.04505 -0.0257 0.04115 -0.04514 0.05339 -0.06829 C 0.05703 -0.075 0.05807 -0.07963 0.06367 -0.08241 C 0.06771 -0.08658 0.0711 -0.08843 0.07552 -0.09051 C 0.08893 -0.08866 0.08425 -0.08866 0.08985 -0.08866 L 0.07813 -0.07431 L 0.08854 -0.09468 " pathEditMode="relative" rAng="0" ptsTypes="AAAAAAAAAAAAAAAAAAAAAAAAAAAAAAAA">
                                      <p:cBhvr>
                                        <p:cTn id="1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34" y="-24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1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  <p:bldP spid="27" grpId="0" animBg="1"/>
      <p:bldP spid="25" grpId="0"/>
      <p:bldP spid="4" grpId="0" animBg="1"/>
      <p:bldP spid="7" grpId="0" animBg="1"/>
      <p:bldP spid="13" grpId="0" animBg="1"/>
      <p:bldP spid="17" grpId="0" animBg="1"/>
      <p:bldP spid="19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279" y="2423787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266" y="3941604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2791047" y="2438400"/>
            <a:ext cx="6629400" cy="107721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Tác giả rất yêu quê hương, là nơi mang nặng nghĩa tình.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2791047" y="3886200"/>
            <a:ext cx="6629400" cy="1077218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Tác giả thấy quê hương rất hiện đại, xa lạ.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1828800" y="29022"/>
            <a:ext cx="8382000" cy="1952178"/>
          </a:xfrm>
          <a:prstGeom prst="roundRect">
            <a:avLst>
              <a:gd name="adj" fmla="val 6453"/>
            </a:avLst>
          </a:prstGeom>
          <a:solidFill>
            <a:schemeClr val="bg1">
              <a:alpha val="9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nhanc"/>
          <p:cNvSpPr/>
          <p:nvPr/>
        </p:nvSpPr>
        <p:spPr>
          <a:xfrm>
            <a:off x="1794050" y="388820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133600" y="381000"/>
            <a:ext cx="7772400" cy="1249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Tình cảm của tác giả đối với quê hương như thế nào?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4615334"/>
            <a:ext cx="1567186" cy="1979454"/>
          </a:xfrm>
          <a:prstGeom prst="rect">
            <a:avLst/>
          </a:prstGeom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2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79 0.14351 C 0.01902 0.13032 0.02696 0.12013 0.03373 0.11134 C 0.03555 0.10324 0.04323 0.08541 0.04805 0.07916 C 0.05365 0.05115 0.08777 0.04189 0.10704 0.03865 C 0.11667 0.03935 0.1267 0.0368 0.13581 0.0405 C 0.13959 0.04189 0.14011 0.04884 0.14219 0.053 C 0.14506 0.05833 0.14714 0.07013 0.1487 0.07708 C 0.14974 0.0824 0.15196 0.09305 0.15196 0.09328 C 0.15144 0.10925 0.15118 0.12546 0.1504 0.14166 C 0.14987 0.14722 0.14727 0.14907 0.14558 0.1537 C 0.13529 0.17963 0.11667 0.18935 0.09454 0.19421 C 0.08139 0.19236 0.08191 0.19537 0.0737 0.18611 C 0.0698 0.18171 0.06237 0.17199 0.06237 0.17222 C 0.06003 0.16273 0.05769 0.14351 0.05769 0.14375 C 0.05951 0.1037 0.05443 0.11481 0.06563 0.09513 C 0.07292 0.0824 0.06433 0.09097 0.0737 0.08333 C 0.08073 0.0699 0.08972 0.0574 0.10066 0.04884 C 0.10274 0.04722 0.10495 0.0456 0.10704 0.04467 C 0.11133 0.04282 0.11993 0.0405 0.11993 0.04074 C 0.12461 0.0412 0.12956 0.04097 0.13425 0.04259 C 0.13581 0.04305 0.13633 0.0456 0.13751 0.04699 C 0.1448 0.05486 0.14922 0.06226 0.15339 0.07314 C 0.15652 0.09953 0.16589 0.15439 0.15196 0.17199 C 0.14011 0.18703 0.12175 0.19675 0.10573 0.20023 C 0.09454 0.19838 0.09193 0.19907 0.0849 0.19004 C 0.07995 0.17731 0.07839 0.16527 0.07696 0.15162 C 0.07787 0.11782 0.07305 0.09838 0.08816 0.07523 C 0.09258 0.06851 0.09376 0.06388 0.10066 0.06111 C 0.10573 0.05694 0.10977 0.05509 0.11511 0.053 C 0.13165 0.05486 0.12579 0.05486 0.13269 0.05486 L 0.11836 0.06921 L 0.13112 0.04884 " pathEditMode="relative" rAng="0" ptsTypes="AAAAAAAAAAAAAAAAAAAAAAAAAAAAAA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243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2" grpId="0" animBg="1"/>
      <p:bldP spid="27" grpId="0" animBg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712638" y="1592537"/>
            <a:ext cx="5163079" cy="469943"/>
            <a:chOff x="-148422" y="116374"/>
            <a:chExt cx="6345104" cy="7164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0" y="116374"/>
              <a:ext cx="6196682" cy="716443"/>
              <a:chOff x="-1" y="142239"/>
              <a:chExt cx="9601202" cy="934721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1" y="142239"/>
                <a:ext cx="9601201" cy="934721"/>
                <a:chOff x="-1" y="142239"/>
                <a:chExt cx="9601201" cy="934721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-1" y="142239"/>
                  <a:ext cx="9359664" cy="934721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  </a:t>
                  </a:r>
                  <a:r>
                    <a:rPr lang="vi-VN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Thể hiện tình yêu quê hương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0" y="985520"/>
                <a:ext cx="9601201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148422" y="358126"/>
              <a:ext cx="1387940" cy="287439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AC7FB18-C695-4D0B-F2C0-7BB9833E9554}"/>
              </a:ext>
            </a:extLst>
          </p:cNvPr>
          <p:cNvGrpSpPr/>
          <p:nvPr/>
        </p:nvGrpSpPr>
        <p:grpSpPr>
          <a:xfrm>
            <a:off x="4215865" y="2549088"/>
            <a:ext cx="7870256" cy="3312697"/>
            <a:chOff x="973239" y="1985065"/>
            <a:chExt cx="5097194" cy="5714873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A4BD7AB9-10E6-1324-7610-7AF3205BAC9A}"/>
                </a:ext>
              </a:extLst>
            </p:cNvPr>
            <p:cNvSpPr/>
            <p:nvPr/>
          </p:nvSpPr>
          <p:spPr>
            <a:xfrm>
              <a:off x="973239" y="1985065"/>
              <a:ext cx="4781347" cy="5714873"/>
            </a:xfrm>
            <a:prstGeom prst="roundRect">
              <a:avLst>
                <a:gd name="adj" fmla="val 8696"/>
              </a:avLst>
            </a:prstGeom>
            <a:grpFill/>
            <a:ln w="28575">
              <a:solidFill>
                <a:schemeClr val="accent2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4DC2ABA-104C-3A92-A816-9E59E4B90738}"/>
                </a:ext>
              </a:extLst>
            </p:cNvPr>
            <p:cNvSpPr txBox="1"/>
            <p:nvPr/>
          </p:nvSpPr>
          <p:spPr>
            <a:xfrm>
              <a:off x="1104149" y="2590197"/>
              <a:ext cx="4966284" cy="49352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just">
                <a:lnSpc>
                  <a:spcPct val="145000"/>
                </a:lnSpc>
                <a:spcAft>
                  <a:spcPts val="600"/>
                </a:spcAft>
              </a:pPr>
              <a:r>
                <a:rPr lang="en-US" sz="20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Thảo </a:t>
              </a:r>
              <a:r>
                <a:rPr lang="en-US" sz="20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luận</a:t>
              </a:r>
              <a:r>
                <a:rPr lang="en-US" sz="20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0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bạn</a:t>
              </a:r>
              <a:r>
                <a:rPr lang="en-US" sz="20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cùng</a:t>
              </a:r>
              <a:r>
                <a:rPr lang="en-US" sz="20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nhóm</a:t>
              </a:r>
              <a:r>
                <a:rPr lang="en-US" sz="20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lang="en-US" sz="20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:</a:t>
              </a:r>
            </a:p>
            <a:p>
              <a:pPr marL="800100" lvl="1" indent="-342900">
                <a:lnSpc>
                  <a:spcPct val="150000"/>
                </a:lnSpc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Quê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ở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đâu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  <a:endParaRPr lang="en-US" sz="12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800100" lvl="1" indent="-342900">
                <a:lnSpc>
                  <a:spcPct val="150000"/>
                </a:lnSpc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Quê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cảnh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đẹp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  <a:endParaRPr lang="en-US" sz="12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800100" lvl="1" indent="-342900">
                <a:lnSpc>
                  <a:spcPct val="150000"/>
                </a:lnSpc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dân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quê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có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đức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tính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tốt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nào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  <a:endParaRPr lang="en-US" sz="12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800100" lvl="1" indent="-342900">
                <a:lnSpc>
                  <a:spcPct val="150000"/>
                </a:lnSpc>
                <a:spcAft>
                  <a:spcPts val="10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thích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nhất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điều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gì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ở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quê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hương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mình</a:t>
              </a:r>
              <a:r>
                <a:rPr lang="en-US" sz="20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  <a:endParaRPr lang="en-US" sz="12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C1AA2E0-F163-5458-F3E3-7EBE04AC14AF}"/>
              </a:ext>
            </a:extLst>
          </p:cNvPr>
          <p:cNvGrpSpPr/>
          <p:nvPr/>
        </p:nvGrpSpPr>
        <p:grpSpPr>
          <a:xfrm>
            <a:off x="5024861" y="2231979"/>
            <a:ext cx="4016939" cy="599155"/>
            <a:chOff x="3612893" y="972733"/>
            <a:chExt cx="4016939" cy="599155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755F66E1-E1DE-0682-43C8-B91E0F2908B4}"/>
                </a:ext>
              </a:extLst>
            </p:cNvPr>
            <p:cNvSpPr/>
            <p:nvPr/>
          </p:nvSpPr>
          <p:spPr>
            <a:xfrm>
              <a:off x="3612893" y="972733"/>
              <a:ext cx="4016939" cy="599155"/>
            </a:xfrm>
            <a:prstGeom prst="roundRect">
              <a:avLst/>
            </a:prstGeom>
            <a:solidFill>
              <a:schemeClr val="bg1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UTM Avo" panose="02040603050506020204" pitchFamily="18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33EAB81-5A46-DF1A-F5EB-C0B1DF8CAC29}"/>
                </a:ext>
              </a:extLst>
            </p:cNvPr>
            <p:cNvSpPr txBox="1"/>
            <p:nvPr/>
          </p:nvSpPr>
          <p:spPr>
            <a:xfrm>
              <a:off x="3689293" y="1041477"/>
              <a:ext cx="38618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HOẠT ĐỘNG THEO CẶP</a:t>
              </a:r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82B49C49-076E-C209-D38C-C29C22777DFF}"/>
              </a:ext>
            </a:extLst>
          </p:cNvPr>
          <p:cNvSpPr/>
          <p:nvPr/>
        </p:nvSpPr>
        <p:spPr>
          <a:xfrm>
            <a:off x="9360152" y="2137164"/>
            <a:ext cx="1573757" cy="73675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4 PHÚT</a:t>
            </a:r>
          </a:p>
        </p:txBody>
      </p:sp>
      <p:pic>
        <p:nvPicPr>
          <p:cNvPr id="27" name="Picture 6" descr="654 Two Students Talking Illustrations &amp;amp; Clip Art - iStock">
            <a:extLst>
              <a:ext uri="{FF2B5EF4-FFF2-40B4-BE49-F238E27FC236}">
                <a16:creationId xmlns:a16="http://schemas.microsoft.com/office/drawing/2014/main" id="{B3326DE2-0093-BDAC-5A94-BB1F70DB9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417" y="3417609"/>
            <a:ext cx="3011751" cy="188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63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767671" y="1541737"/>
            <a:ext cx="5239429" cy="714630"/>
            <a:chOff x="-80790" y="116374"/>
            <a:chExt cx="6438933" cy="108947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-1" y="116374"/>
              <a:ext cx="6358144" cy="1089476"/>
              <a:chOff x="-3" y="142239"/>
              <a:chExt cx="9851373" cy="1421406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3" y="142239"/>
                <a:ext cx="9851373" cy="1421406"/>
                <a:chOff x="-3" y="142239"/>
                <a:chExt cx="9851373" cy="1421406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-3" y="142239"/>
                  <a:ext cx="9851373" cy="1421406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	</a:t>
                  </a:r>
                  <a:r>
                    <a:rPr lang="vi-VN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Thảo luận về các việc làm thể 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	</a:t>
                  </a:r>
                  <a:r>
                    <a:rPr lang="vi-VN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hiện tình yêu quê hương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" y="1448627"/>
                <a:ext cx="9601200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80790" y="558195"/>
              <a:ext cx="1387940" cy="287440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02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AC7FB18-C695-4D0B-F2C0-7BB9833E9554}"/>
              </a:ext>
            </a:extLst>
          </p:cNvPr>
          <p:cNvGrpSpPr/>
          <p:nvPr/>
        </p:nvGrpSpPr>
        <p:grpSpPr>
          <a:xfrm>
            <a:off x="4215865" y="2674216"/>
            <a:ext cx="7382577" cy="3312697"/>
            <a:chOff x="973239" y="1985065"/>
            <a:chExt cx="4781347" cy="5714873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A4BD7AB9-10E6-1324-7610-7AF3205BAC9A}"/>
                </a:ext>
              </a:extLst>
            </p:cNvPr>
            <p:cNvSpPr/>
            <p:nvPr/>
          </p:nvSpPr>
          <p:spPr>
            <a:xfrm>
              <a:off x="973239" y="1985065"/>
              <a:ext cx="4781347" cy="5714873"/>
            </a:xfrm>
            <a:prstGeom prst="roundRect">
              <a:avLst>
                <a:gd name="adj" fmla="val 8696"/>
              </a:avLst>
            </a:prstGeom>
            <a:grpFill/>
            <a:ln w="28575">
              <a:solidFill>
                <a:schemeClr val="accent2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4DC2ABA-104C-3A92-A816-9E59E4B90738}"/>
                </a:ext>
              </a:extLst>
            </p:cNvPr>
            <p:cNvSpPr txBox="1"/>
            <p:nvPr/>
          </p:nvSpPr>
          <p:spPr>
            <a:xfrm>
              <a:off x="1104149" y="2590197"/>
              <a:ext cx="4525761" cy="49380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algn="just">
                <a:lnSpc>
                  <a:spcPct val="145000"/>
                </a:lnSpc>
                <a:spcAft>
                  <a:spcPts val="600"/>
                </a:spcAft>
              </a:pPr>
              <a:r>
                <a:rPr lang="vi-VN" sz="20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Quan sát các bức tranh, thảo luận với bạn cùng nhóm để giải quyết các vấn đề sau:</a:t>
              </a:r>
            </a:p>
            <a:p>
              <a:pPr marL="342900" marR="0" indent="-342900" algn="just">
                <a:lnSpc>
                  <a:spcPct val="145000"/>
                </a:lnSpc>
                <a:spcAft>
                  <a:spcPts val="600"/>
                </a:spcAft>
                <a:buFont typeface="Wingdings" panose="05000000000000000000" pitchFamily="2" charset="2"/>
                <a:buChar char="ü"/>
              </a:pPr>
              <a:r>
                <a:rPr lang="vi-VN" sz="20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Các bạn nhỏ đã làm gì để thể hiện tình yêu quê hương?</a:t>
              </a:r>
            </a:p>
            <a:p>
              <a:pPr marL="342900" marR="0" indent="-342900" algn="just">
                <a:lnSpc>
                  <a:spcPct val="145000"/>
                </a:lnSpc>
                <a:spcAft>
                  <a:spcPts val="600"/>
                </a:spcAft>
                <a:buFont typeface="Wingdings" panose="05000000000000000000" pitchFamily="2" charset="2"/>
                <a:buChar char="ü"/>
              </a:pPr>
              <a:r>
                <a:rPr lang="vi-VN" sz="2000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Em hãy kể một số việc làm thể hiện tình yêu quê hương khác mà em biết?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C1AA2E0-F163-5458-F3E3-7EBE04AC14AF}"/>
              </a:ext>
            </a:extLst>
          </p:cNvPr>
          <p:cNvGrpSpPr/>
          <p:nvPr/>
        </p:nvGrpSpPr>
        <p:grpSpPr>
          <a:xfrm>
            <a:off x="5024861" y="2357107"/>
            <a:ext cx="4016939" cy="599155"/>
            <a:chOff x="3612893" y="972733"/>
            <a:chExt cx="4016939" cy="599155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755F66E1-E1DE-0682-43C8-B91E0F2908B4}"/>
                </a:ext>
              </a:extLst>
            </p:cNvPr>
            <p:cNvSpPr/>
            <p:nvPr/>
          </p:nvSpPr>
          <p:spPr>
            <a:xfrm>
              <a:off x="3612893" y="972733"/>
              <a:ext cx="4016939" cy="599155"/>
            </a:xfrm>
            <a:prstGeom prst="roundRect">
              <a:avLst/>
            </a:prstGeom>
            <a:solidFill>
              <a:schemeClr val="bg1"/>
            </a:solidFill>
            <a:ln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UTM Avo" panose="02040603050506020204" pitchFamily="18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33EAB81-5A46-DF1A-F5EB-C0B1DF8CAC29}"/>
                </a:ext>
              </a:extLst>
            </p:cNvPr>
            <p:cNvSpPr txBox="1"/>
            <p:nvPr/>
          </p:nvSpPr>
          <p:spPr>
            <a:xfrm>
              <a:off x="3689293" y="1041477"/>
              <a:ext cx="38618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HOẠT ĐỘNG NHÓM</a:t>
              </a:r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82B49C49-076E-C209-D38C-C29C22777DFF}"/>
              </a:ext>
            </a:extLst>
          </p:cNvPr>
          <p:cNvSpPr/>
          <p:nvPr/>
        </p:nvSpPr>
        <p:spPr>
          <a:xfrm>
            <a:off x="9360152" y="2262292"/>
            <a:ext cx="1573757" cy="73675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5 PHÚT</a:t>
            </a:r>
          </a:p>
        </p:txBody>
      </p:sp>
      <p:pic>
        <p:nvPicPr>
          <p:cNvPr id="13" name="Picture 4" descr="Group Talk Session | 3D Animated Clipart for PowerPoint - PresenterMedia.com">
            <a:extLst>
              <a:ext uri="{FF2B5EF4-FFF2-40B4-BE49-F238E27FC236}">
                <a16:creationId xmlns:a16="http://schemas.microsoft.com/office/drawing/2014/main" id="{F3CFBEFD-33E4-6350-30E2-21A94EC1A61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733" y="3271968"/>
            <a:ext cx="28575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896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767671" y="1541737"/>
            <a:ext cx="5239429" cy="714630"/>
            <a:chOff x="-80790" y="116374"/>
            <a:chExt cx="6438933" cy="108947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-1" y="116374"/>
              <a:ext cx="6358144" cy="1089476"/>
              <a:chOff x="-3" y="142239"/>
              <a:chExt cx="9851373" cy="1421406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3" y="142239"/>
                <a:ext cx="9851373" cy="1421406"/>
                <a:chOff x="-3" y="142239"/>
                <a:chExt cx="9851373" cy="1421406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-3" y="142239"/>
                  <a:ext cx="9851373" cy="1421406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	</a:t>
                  </a:r>
                  <a:r>
                    <a:rPr lang="vi-VN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Thảo luận về các việc làm thể 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	</a:t>
                  </a:r>
                  <a:r>
                    <a:rPr lang="vi-VN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hiện tình yêu quê hương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" y="1448627"/>
                <a:ext cx="9601200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80790" y="558195"/>
              <a:ext cx="1387940" cy="287440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02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56B0731-F918-3615-520B-3745B81FF5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193"/>
          <a:stretch/>
        </p:blipFill>
        <p:spPr>
          <a:xfrm>
            <a:off x="0" y="3589513"/>
            <a:ext cx="3148751" cy="24868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355B2F1-9D28-EDAB-1803-CABE67B614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5678" y="3618330"/>
            <a:ext cx="3148753" cy="248341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A826BBA-3121-2EBC-A3E7-C7EFAEB99B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213" y="3575702"/>
            <a:ext cx="3138015" cy="25104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90DC3A1-4504-E434-B88E-829D373646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1617"/>
          <a:stretch/>
        </p:blipFill>
        <p:spPr>
          <a:xfrm>
            <a:off x="9033593" y="981776"/>
            <a:ext cx="3085941" cy="250902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522BB53-C2A9-FBC8-A4EA-23F1CC8CC0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6059" y="3553275"/>
            <a:ext cx="3085941" cy="2467393"/>
          </a:xfrm>
          <a:prstGeom prst="rect">
            <a:avLst/>
          </a:prstGeom>
        </p:spPr>
      </p:pic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F305C897-CFF4-CFBC-BDAA-ED8E0EDD91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046" y="1434117"/>
            <a:ext cx="1688742" cy="168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86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767671" y="1541737"/>
            <a:ext cx="5239429" cy="714630"/>
            <a:chOff x="-80790" y="116374"/>
            <a:chExt cx="6438933" cy="108947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-1" y="116374"/>
              <a:ext cx="6358144" cy="1089476"/>
              <a:chOff x="-3" y="142239"/>
              <a:chExt cx="9851373" cy="1421406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3" y="142239"/>
                <a:ext cx="9851373" cy="1421406"/>
                <a:chOff x="-3" y="142239"/>
                <a:chExt cx="9851373" cy="1421406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-3" y="142239"/>
                  <a:ext cx="9851373" cy="1421406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	</a:t>
                  </a:r>
                  <a:r>
                    <a:rPr lang="vi-VN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Thảo luận về các việc làm thể 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	</a:t>
                  </a:r>
                  <a:r>
                    <a:rPr lang="vi-VN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hiện tình yêu quê hương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" y="1448627"/>
                <a:ext cx="9601200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80790" y="558195"/>
              <a:ext cx="1387940" cy="287440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02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67AE0D90-008D-8998-FD79-AE4FDDE78C5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1617"/>
          <a:stretch/>
        </p:blipFill>
        <p:spPr>
          <a:xfrm>
            <a:off x="1860078" y="2317779"/>
            <a:ext cx="3968227" cy="32263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13D358-EB5F-C4BB-9261-0FED5C4115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193"/>
          <a:stretch/>
        </p:blipFill>
        <p:spPr>
          <a:xfrm>
            <a:off x="6721671" y="2317780"/>
            <a:ext cx="4092002" cy="323184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7453028-C748-8226-5F0C-23CF823A8F13}"/>
              </a:ext>
            </a:extLst>
          </p:cNvPr>
          <p:cNvGrpSpPr/>
          <p:nvPr/>
        </p:nvGrpSpPr>
        <p:grpSpPr>
          <a:xfrm>
            <a:off x="1427494" y="5640405"/>
            <a:ext cx="9718562" cy="1020278"/>
            <a:chOff x="504496" y="5091878"/>
            <a:chExt cx="11183007" cy="139787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C15F7EA-2AA5-7696-6558-8A0B46523598}"/>
                </a:ext>
              </a:extLst>
            </p:cNvPr>
            <p:cNvSpPr/>
            <p:nvPr/>
          </p:nvSpPr>
          <p:spPr>
            <a:xfrm>
              <a:off x="504496" y="5091878"/>
              <a:ext cx="11183007" cy="1397876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2BA4D6F-B3A8-2AEE-62F1-0C61593FC169}"/>
                </a:ext>
              </a:extLst>
            </p:cNvPr>
            <p:cNvCxnSpPr>
              <a:cxnSpLocks/>
            </p:cNvCxnSpPr>
            <p:nvPr/>
          </p:nvCxnSpPr>
          <p:spPr>
            <a:xfrm>
              <a:off x="6093193" y="5181216"/>
              <a:ext cx="1" cy="121920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C73E8FF-9823-8914-C5AE-07999CA036C7}"/>
                </a:ext>
              </a:extLst>
            </p:cNvPr>
            <p:cNvSpPr/>
            <p:nvPr/>
          </p:nvSpPr>
          <p:spPr>
            <a:xfrm>
              <a:off x="580873" y="5181216"/>
              <a:ext cx="11014842" cy="12192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E0E25EA-2CCE-C012-BD29-990994788BE2}"/>
              </a:ext>
            </a:extLst>
          </p:cNvPr>
          <p:cNvSpPr txBox="1"/>
          <p:nvPr/>
        </p:nvSpPr>
        <p:spPr>
          <a:xfrm>
            <a:off x="6905132" y="5904590"/>
            <a:ext cx="44365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dirty="0">
                <a:solidFill>
                  <a:schemeClr val="bg1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2. </a:t>
            </a:r>
            <a:r>
              <a:rPr lang="en-US" sz="2400" b="1" i="0" dirty="0" err="1">
                <a:solidFill>
                  <a:schemeClr val="bg1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Trồng</a:t>
            </a:r>
            <a:r>
              <a:rPr lang="en-US" sz="2400" b="1" i="0" dirty="0">
                <a:solidFill>
                  <a:schemeClr val="bg1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0" dirty="0" err="1">
                <a:solidFill>
                  <a:schemeClr val="bg1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r>
              <a:rPr lang="en-US" sz="2400" b="1" i="0" dirty="0">
                <a:solidFill>
                  <a:schemeClr val="bg1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b="1" i="0" dirty="0" err="1">
                <a:solidFill>
                  <a:schemeClr val="bg1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tưới</a:t>
            </a:r>
            <a:r>
              <a:rPr lang="en-US" sz="2400" b="1" i="0" dirty="0">
                <a:solidFill>
                  <a:schemeClr val="bg1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i="0" dirty="0" err="1">
                <a:solidFill>
                  <a:schemeClr val="bg1"/>
                </a:solidFill>
                <a:effectLst/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2E720F-9970-191F-A060-867C584A3A82}"/>
              </a:ext>
            </a:extLst>
          </p:cNvPr>
          <p:cNvSpPr txBox="1"/>
          <p:nvPr/>
        </p:nvSpPr>
        <p:spPr>
          <a:xfrm>
            <a:off x="1688573" y="5739490"/>
            <a:ext cx="44365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Nhổ cỏ, dọn vệ sinh nơi công cộng.</a:t>
            </a:r>
          </a:p>
        </p:txBody>
      </p:sp>
    </p:spTree>
    <p:extLst>
      <p:ext uri="{BB962C8B-B14F-4D97-AF65-F5344CB8AC3E}">
        <p14:creationId xmlns:p14="http://schemas.microsoft.com/office/powerpoint/2010/main" val="15070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767671" y="1541737"/>
            <a:ext cx="5239429" cy="714630"/>
            <a:chOff x="-80790" y="116374"/>
            <a:chExt cx="6438933" cy="108947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-1" y="116374"/>
              <a:ext cx="6358144" cy="1089476"/>
              <a:chOff x="-3" y="142239"/>
              <a:chExt cx="9851373" cy="1421406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3" y="142239"/>
                <a:ext cx="9851373" cy="1421406"/>
                <a:chOff x="-3" y="142239"/>
                <a:chExt cx="9851373" cy="1421406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-3" y="142239"/>
                  <a:ext cx="9851373" cy="1421406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	</a:t>
                  </a:r>
                  <a:r>
                    <a:rPr lang="vi-VN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Thảo luận về các việc làm thể 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	</a:t>
                  </a:r>
                  <a:r>
                    <a:rPr lang="vi-VN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hiện tình yêu quê hương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" y="1448627"/>
                <a:ext cx="9601200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80790" y="558195"/>
              <a:ext cx="1387940" cy="287440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02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7453028-C748-8226-5F0C-23CF823A8F13}"/>
              </a:ext>
            </a:extLst>
          </p:cNvPr>
          <p:cNvGrpSpPr/>
          <p:nvPr/>
        </p:nvGrpSpPr>
        <p:grpSpPr>
          <a:xfrm>
            <a:off x="1427494" y="5640405"/>
            <a:ext cx="9718562" cy="1020278"/>
            <a:chOff x="504496" y="5091878"/>
            <a:chExt cx="11183007" cy="139787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C15F7EA-2AA5-7696-6558-8A0B46523598}"/>
                </a:ext>
              </a:extLst>
            </p:cNvPr>
            <p:cNvSpPr/>
            <p:nvPr/>
          </p:nvSpPr>
          <p:spPr>
            <a:xfrm>
              <a:off x="504496" y="5091878"/>
              <a:ext cx="11183007" cy="1397876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2BA4D6F-B3A8-2AEE-62F1-0C61593FC169}"/>
                </a:ext>
              </a:extLst>
            </p:cNvPr>
            <p:cNvCxnSpPr>
              <a:cxnSpLocks/>
            </p:cNvCxnSpPr>
            <p:nvPr/>
          </p:nvCxnSpPr>
          <p:spPr>
            <a:xfrm>
              <a:off x="6093193" y="5181216"/>
              <a:ext cx="1" cy="121920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C73E8FF-9823-8914-C5AE-07999CA036C7}"/>
                </a:ext>
              </a:extLst>
            </p:cNvPr>
            <p:cNvSpPr/>
            <p:nvPr/>
          </p:nvSpPr>
          <p:spPr>
            <a:xfrm>
              <a:off x="580873" y="5181216"/>
              <a:ext cx="11014842" cy="12192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E0E25EA-2CCE-C012-BD29-990994788BE2}"/>
              </a:ext>
            </a:extLst>
          </p:cNvPr>
          <p:cNvSpPr txBox="1"/>
          <p:nvPr/>
        </p:nvSpPr>
        <p:spPr>
          <a:xfrm>
            <a:off x="6548262" y="5745840"/>
            <a:ext cx="44365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4.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Tặng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quà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Nam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anh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hùng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2E720F-9970-191F-A060-867C584A3A82}"/>
              </a:ext>
            </a:extLst>
          </p:cNvPr>
          <p:cNvSpPr txBox="1"/>
          <p:nvPr/>
        </p:nvSpPr>
        <p:spPr>
          <a:xfrm>
            <a:off x="1688573" y="5739490"/>
            <a:ext cx="44365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3. Dọn vệ sinh, quét rác nơi công cộng.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793AE7-AA76-6C76-EDB6-3639E24C53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152" y="2416142"/>
            <a:ext cx="3905348" cy="308014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E744618-684E-8AE3-FB11-01FD0B788A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0180" y="2434078"/>
            <a:ext cx="3892030" cy="311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87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3F50C0-42EA-E791-8A60-D13AC1B99664}"/>
              </a:ext>
            </a:extLst>
          </p:cNvPr>
          <p:cNvGrpSpPr/>
          <p:nvPr/>
        </p:nvGrpSpPr>
        <p:grpSpPr>
          <a:xfrm>
            <a:off x="767671" y="1541737"/>
            <a:ext cx="5239429" cy="714630"/>
            <a:chOff x="-80790" y="116374"/>
            <a:chExt cx="6438933" cy="108947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4F7D0E8-020C-627C-A711-A4CBCDCB46C9}"/>
                </a:ext>
              </a:extLst>
            </p:cNvPr>
            <p:cNvGrpSpPr/>
            <p:nvPr/>
          </p:nvGrpSpPr>
          <p:grpSpPr>
            <a:xfrm>
              <a:off x="-1" y="116374"/>
              <a:ext cx="6358144" cy="1089476"/>
              <a:chOff x="-3" y="142239"/>
              <a:chExt cx="9851373" cy="1421406"/>
            </a:xfrm>
            <a:solidFill>
              <a:schemeClr val="accent1">
                <a:lumMod val="50000"/>
              </a:schemeClr>
            </a:solidFill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2FF17E03-DAA7-DDB3-9B2E-46889AE13F36}"/>
                  </a:ext>
                </a:extLst>
              </p:cNvPr>
              <p:cNvGrpSpPr/>
              <p:nvPr/>
            </p:nvGrpSpPr>
            <p:grpSpPr>
              <a:xfrm>
                <a:off x="-3" y="142239"/>
                <a:ext cx="9851373" cy="1421406"/>
                <a:chOff x="-3" y="142239"/>
                <a:chExt cx="9851373" cy="1421406"/>
              </a:xfrm>
              <a:grpFill/>
            </p:grpSpPr>
            <p:sp>
              <p:nvSpPr>
                <p:cNvPr id="7" name="Arrow: Pentagon 6">
                  <a:extLst>
                    <a:ext uri="{FF2B5EF4-FFF2-40B4-BE49-F238E27FC236}">
                      <a16:creationId xmlns:a16="http://schemas.microsoft.com/office/drawing/2014/main" id="{9F7B284C-4518-16C6-3140-000AA4F1B14B}"/>
                    </a:ext>
                  </a:extLst>
                </p:cNvPr>
                <p:cNvSpPr/>
                <p:nvPr/>
              </p:nvSpPr>
              <p:spPr>
                <a:xfrm>
                  <a:off x="-3" y="142239"/>
                  <a:ext cx="9851373" cy="1421406"/>
                </a:xfrm>
                <a:prstGeom prst="homePlate">
                  <a:avLst/>
                </a:prstGeom>
                <a:solidFill>
                  <a:schemeClr val="accent2"/>
                </a:solidFill>
                <a:ln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	</a:t>
                  </a:r>
                  <a:r>
                    <a:rPr lang="vi-VN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Thảo luận về các việc làm thể </a:t>
                  </a:r>
                  <a:r>
                    <a:rPr lang="en-US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	</a:t>
                  </a:r>
                  <a:r>
                    <a:rPr lang="vi-VN" sz="1800" b="1" dirty="0">
                      <a:effectLst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hiện tình yêu quê hương</a:t>
                  </a:r>
                  <a:endParaRPr lang="en-US" sz="1800" b="1" dirty="0">
                    <a:solidFill>
                      <a:schemeClr val="accent6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20EF86AD-FF1D-55A7-A630-91FC66F27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1" y="243840"/>
                  <a:ext cx="9601201" cy="0"/>
                </a:xfrm>
                <a:prstGeom prst="line">
                  <a:avLst/>
                </a:prstGeom>
                <a:grpFill/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04FB414E-C1E2-334F-4B6E-88B43B3BCE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" y="1448627"/>
                <a:ext cx="9601200" cy="0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Google Shape;1338;p46">
              <a:extLst>
                <a:ext uri="{FF2B5EF4-FFF2-40B4-BE49-F238E27FC236}">
                  <a16:creationId xmlns:a16="http://schemas.microsoft.com/office/drawing/2014/main" id="{20FC9925-7421-E09B-EC0B-9A05F2DBAD99}"/>
                </a:ext>
              </a:extLst>
            </p:cNvPr>
            <p:cNvSpPr txBox="1">
              <a:spLocks/>
            </p:cNvSpPr>
            <p:nvPr/>
          </p:nvSpPr>
          <p:spPr>
            <a:xfrm>
              <a:off x="-80790" y="558195"/>
              <a:ext cx="1387940" cy="287440"/>
            </a:xfrm>
            <a:prstGeom prst="rect">
              <a:avLst/>
            </a:prstGeom>
          </p:spPr>
          <p:txBody>
            <a:bodyPr spcFirstLastPara="1" wrap="square" lIns="91425" tIns="91425" rIns="91425" bIns="91425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spcBef>
                  <a:spcPts val="0"/>
                </a:spcBef>
              </a:pPr>
              <a:r>
                <a:rPr lang="e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02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1A77183-4D9C-1182-ABA0-4B307C7A9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8932" y="2437298"/>
            <a:ext cx="3782323" cy="302419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535E0FD-C50D-EF98-9CF0-AF0587095C9A}"/>
              </a:ext>
            </a:extLst>
          </p:cNvPr>
          <p:cNvSpPr/>
          <p:nvPr/>
        </p:nvSpPr>
        <p:spPr>
          <a:xfrm>
            <a:off x="3001382" y="5580983"/>
            <a:ext cx="6106510" cy="1013134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22A00D-B75D-06DB-DA1F-E121237319B8}"/>
              </a:ext>
            </a:extLst>
          </p:cNvPr>
          <p:cNvSpPr/>
          <p:nvPr/>
        </p:nvSpPr>
        <p:spPr>
          <a:xfrm>
            <a:off x="3106486" y="5645732"/>
            <a:ext cx="5909618" cy="88363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4F82DA-4405-2E63-42D5-6F56FBFD34EC}"/>
              </a:ext>
            </a:extLst>
          </p:cNvPr>
          <p:cNvSpPr txBox="1"/>
          <p:nvPr/>
        </p:nvSpPr>
        <p:spPr>
          <a:xfrm>
            <a:off x="3380232" y="5841662"/>
            <a:ext cx="54716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đùa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viên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vi-VN" sz="2800" b="1" i="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7307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273A94F-D000-3F65-9707-942BE1CDEFCC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CB441F34-A1F9-5239-17CE-4C20D23690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D778EAA-BD37-4958-9F00-75CFCFE2533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\Desktop\Tai nguyen thiet ke tro choi\Angry birds epic birds\1505573783630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4851400"/>
            <a:ext cx="1277379" cy="69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E1FE5A8B-E690-0352-9AF0-C10C3B51F34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46" b="33931"/>
          <a:stretch/>
        </p:blipFill>
        <p:spPr>
          <a:xfrm>
            <a:off x="3048000" y="3646851"/>
            <a:ext cx="7010400" cy="1306149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0FA7A86-F3A2-0C68-F604-DECE8ECCB6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E673E86-068A-86E8-6A0B-3C160B0ACBE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1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A. </a:t>
            </a:r>
            <a:r>
              <a:rPr lang="en-US" altLang="en-US" sz="2400" dirty="0" err="1">
                <a:latin typeface="UTM Avo" panose="02040603050506020204" pitchFamily="18" charset="0"/>
              </a:rPr>
              <a:t>Đồng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tình</a:t>
            </a: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502401" y="5892800"/>
            <a:ext cx="3048000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B. </a:t>
            </a:r>
            <a:r>
              <a:rPr lang="en-US" altLang="en-US" sz="2400" dirty="0" err="1">
                <a:latin typeface="UTM Avo" panose="02040603050506020204" pitchFamily="18" charset="0"/>
              </a:rPr>
              <a:t>Không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đồng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tình</a:t>
            </a: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4231218" y="4038600"/>
            <a:ext cx="4709583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11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F8BDBF-BC2A-F1D6-4CA3-A70C3D78D0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94EE0A55-72DC-D2CD-6104-5FF9214D231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1040" name="Picture 1039" descr="Logo, company name&#10;&#10;Description automatically generated">
            <a:extLst>
              <a:ext uri="{FF2B5EF4-FFF2-40B4-BE49-F238E27FC236}">
                <a16:creationId xmlns:a16="http://schemas.microsoft.com/office/drawing/2014/main" id="{BBEF7A05-E47B-360F-6164-FF4BA0546C2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92FE404-FE1E-EFED-AE43-CB00325303D4}"/>
              </a:ext>
            </a:extLst>
          </p:cNvPr>
          <p:cNvSpPr txBox="1"/>
          <p:nvPr/>
        </p:nvSpPr>
        <p:spPr>
          <a:xfrm>
            <a:off x="4231218" y="4851400"/>
            <a:ext cx="4709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 hiểu về quê hương</a:t>
            </a:r>
            <a:endParaRPr lang="en-US" sz="2400" b="1" dirty="0">
              <a:solidFill>
                <a:srgbClr val="008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60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28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843"/>
                            </p:stCondLst>
                            <p:childTnLst>
                              <p:par>
                                <p:cTn id="70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6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A. </a:t>
            </a:r>
            <a:r>
              <a:rPr lang="en-US" altLang="en-US" sz="2400" dirty="0" err="1">
                <a:latin typeface="UTM Avo" panose="02040603050506020204" pitchFamily="18" charset="0"/>
              </a:rPr>
              <a:t>Đồng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tình</a:t>
            </a: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502401" y="5892800"/>
            <a:ext cx="3048000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B. </a:t>
            </a:r>
            <a:r>
              <a:rPr lang="en-US" altLang="en-US" sz="2400" dirty="0" err="1">
                <a:latin typeface="UTM Avo" panose="02040603050506020204" pitchFamily="18" charset="0"/>
              </a:rPr>
              <a:t>Không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đồng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tình</a:t>
            </a: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4231218" y="4038600"/>
            <a:ext cx="4709583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11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F8BDBF-BC2A-F1D6-4CA3-A70C3D78D0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94EE0A55-72DC-D2CD-6104-5FF9214D231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1040" name="Picture 1039" descr="Logo, company name&#10;&#10;Description automatically generated">
            <a:extLst>
              <a:ext uri="{FF2B5EF4-FFF2-40B4-BE49-F238E27FC236}">
                <a16:creationId xmlns:a16="http://schemas.microsoft.com/office/drawing/2014/main" id="{BBEF7A05-E47B-360F-6164-FF4BA0546C2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92FE404-FE1E-EFED-AE43-CB00325303D4}"/>
              </a:ext>
            </a:extLst>
          </p:cNvPr>
          <p:cNvSpPr txBox="1"/>
          <p:nvPr/>
        </p:nvSpPr>
        <p:spPr>
          <a:xfrm>
            <a:off x="4231218" y="4749800"/>
            <a:ext cx="4709583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133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Kính trọng, biết ơn những người có công với quê hương</a:t>
            </a:r>
            <a:endParaRPr lang="en-US" sz="2133" b="1" dirty="0">
              <a:solidFill>
                <a:srgbClr val="008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Chevron 1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DCD48292-BCE3-71F5-6B57-37DF8462185C}"/>
              </a:ext>
            </a:extLst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73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28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843"/>
                            </p:stCondLst>
                            <p:childTnLst>
                              <p:par>
                                <p:cTn id="70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6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502401" y="5892800"/>
            <a:ext cx="30120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B. </a:t>
            </a:r>
            <a:r>
              <a:rPr lang="en-US" altLang="en-US" sz="2400" dirty="0" err="1">
                <a:latin typeface="UTM Avo" panose="02040603050506020204" pitchFamily="18" charset="0"/>
              </a:rPr>
              <a:t>Không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đồng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tình</a:t>
            </a: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51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A. </a:t>
            </a:r>
            <a:r>
              <a:rPr lang="en-US" altLang="en-US" sz="2400" dirty="0" err="1">
                <a:latin typeface="UTM Avo" panose="02040603050506020204" pitchFamily="18" charset="0"/>
              </a:rPr>
              <a:t>Đồng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tình</a:t>
            </a: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Desktop\Doremon cau ca ( trac nghiem )\depositphotos_151226446-stock-illustration-cartoon-tropical-fish-collection-set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85638" y1="47899" x2="15160" y2="48739"/>
                        <a14:foregroundMark x1="74734" y1="42017" x2="61968" y2="51261"/>
                        <a14:foregroundMark x1="43351" y1="28151" x2="47074" y2="63866"/>
                        <a14:foregroundMark x1="45479" y1="26050" x2="61702" y2="58403"/>
                        <a14:foregroundMark x1="43351" y1="29412" x2="14894" y2="59664"/>
                        <a14:foregroundMark x1="17819" y1="36975" x2="23936" y2="65966"/>
                        <a14:foregroundMark x1="53191" y1="63445" x2="34840" y2="71008"/>
                        <a14:foregroundMark x1="13830" y1="46218" x2="24734" y2="33193"/>
                        <a14:foregroundMark x1="21277" y1="31513" x2="11702" y2="39496"/>
                        <a14:foregroundMark x1="54255" y1="38235" x2="82979" y2="44118"/>
                        <a14:foregroundMark x1="84309" y1="55462" x2="59840" y2="55462"/>
                        <a14:foregroundMark x1="63032" y1="15966" x2="71809" y2="23109"/>
                        <a14:foregroundMark x1="88830" y1="28151" x2="98936" y2="43277"/>
                        <a14:foregroundMark x1="97606" y1="50000" x2="90957" y2="65126"/>
                        <a14:foregroundMark x1="67819" y1="62185" x2="66755" y2="69748"/>
                        <a14:foregroundMark x1="65957" y1="73109" x2="62500" y2="7479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00" flipH="1">
            <a:off x="3181691" y="-47357"/>
            <a:ext cx="2057432" cy="14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Doremon cau ca ( trac nghiem )\bottle-clipart-green-bottle-clipart-clipart-panda-free-clipart-images-animations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889" b="97556" l="9742" r="89861">
                        <a14:foregroundMark x1="30815" y1="2889" x2="21272" y2="50222"/>
                        <a14:foregroundMark x1="23658" y1="6444" x2="22465" y2="34444"/>
                        <a14:foregroundMark x1="25249" y1="9111" x2="23260" y2="36444"/>
                        <a14:foregroundMark x1="11730" y1="92889" x2="42346" y2="94444"/>
                        <a14:foregroundMark x1="14513" y1="47778" x2="47515" y2="48222"/>
                        <a14:foregroundMark x1="21670" y1="97333" x2="30020" y2="9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4" y="0"/>
            <a:ext cx="1210829" cy="216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2" name="Picture 12" descr="Hình ảnh có liên quan">
            <a:extLst>
              <a:ext uri="{FF2B5EF4-FFF2-40B4-BE49-F238E27FC236}">
                <a16:creationId xmlns:a16="http://schemas.microsoft.com/office/drawing/2014/main" id="{5265656D-0870-D6FF-DE1C-30CA31077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05CA0EEB-3310-DD1D-769F-2A2732EEC4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326781-761B-BFDA-7ED2-39F1D86CAB0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170ED68F-DD7F-881A-0E41-DA12B1ABF13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4111" name="Picture 4110" descr="Logo, company name&#10;&#10;Description automatically generated">
            <a:extLst>
              <a:ext uri="{FF2B5EF4-FFF2-40B4-BE49-F238E27FC236}">
                <a16:creationId xmlns:a16="http://schemas.microsoft.com/office/drawing/2014/main" id="{9481D6FF-AA62-1BE9-D08A-A803D00317A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62C3979-1C9B-19D1-A98F-9DE018A8D225}"/>
              </a:ext>
            </a:extLst>
          </p:cNvPr>
          <p:cNvSpPr txBox="1"/>
          <p:nvPr/>
        </p:nvSpPr>
        <p:spPr>
          <a:xfrm>
            <a:off x="4231218" y="4038600"/>
            <a:ext cx="4709583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BFFDD6-A9AE-D555-126E-1C8CDCB9C56C}"/>
              </a:ext>
            </a:extLst>
          </p:cNvPr>
          <p:cNvSpPr txBox="1"/>
          <p:nvPr/>
        </p:nvSpPr>
        <p:spPr>
          <a:xfrm>
            <a:off x="4231218" y="4749801"/>
            <a:ext cx="4709583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133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Viết, vẽ lên các di tích lịch sử của quê hương</a:t>
            </a:r>
            <a:endParaRPr lang="en-US" sz="2133" b="1" dirty="0">
              <a:solidFill>
                <a:srgbClr val="008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9" name="Chevron 1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413645C-25BB-D09F-EE82-AAA8C4ECCB12}"/>
              </a:ext>
            </a:extLst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84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28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843"/>
                            </p:stCondLst>
                            <p:childTnLst>
                              <p:par>
                                <p:cTn id="70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6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17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A. </a:t>
            </a:r>
            <a:r>
              <a:rPr lang="en-US" altLang="en-US" sz="2400" dirty="0" err="1">
                <a:latin typeface="UTM Avo" panose="02040603050506020204" pitchFamily="18" charset="0"/>
              </a:rPr>
              <a:t>Đồng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tình</a:t>
            </a: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502401" y="5892800"/>
            <a:ext cx="3048000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B. </a:t>
            </a:r>
            <a:r>
              <a:rPr lang="en-US" altLang="en-US" sz="2400" dirty="0" err="1">
                <a:latin typeface="UTM Avo" panose="02040603050506020204" pitchFamily="18" charset="0"/>
              </a:rPr>
              <a:t>Không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đồng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tình</a:t>
            </a: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4231218" y="4038600"/>
            <a:ext cx="4709583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67" dirty="0" err="1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đây</a:t>
            </a:r>
            <a:r>
              <a:rPr lang="en-US" sz="1867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11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F8BDBF-BC2A-F1D6-4CA3-A70C3D78D0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94EE0A55-72DC-D2CD-6104-5FF9214D231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1040" name="Picture 1039" descr="Logo, company name&#10;&#10;Description automatically generated">
            <a:extLst>
              <a:ext uri="{FF2B5EF4-FFF2-40B4-BE49-F238E27FC236}">
                <a16:creationId xmlns:a16="http://schemas.microsoft.com/office/drawing/2014/main" id="{BBEF7A05-E47B-360F-6164-FF4BA0546C2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92FE404-FE1E-EFED-AE43-CB00325303D4}"/>
              </a:ext>
            </a:extLst>
          </p:cNvPr>
          <p:cNvSpPr txBox="1"/>
          <p:nvPr/>
        </p:nvSpPr>
        <p:spPr>
          <a:xfrm>
            <a:off x="4231218" y="4749801"/>
            <a:ext cx="4709583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133" b="1" dirty="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Giữ gìn, bảo vệ cảnh đẹp của quê hương</a:t>
            </a:r>
            <a:endParaRPr lang="en-US" sz="2133" b="1" dirty="0">
              <a:solidFill>
                <a:srgbClr val="008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Chevron 1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D70619A1-6E90-0CF9-827B-F70582F149F1}"/>
              </a:ext>
            </a:extLst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69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28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843"/>
                            </p:stCondLst>
                            <p:childTnLst>
                              <p:par>
                                <p:cTn id="70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5042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6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5" grpId="0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9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0324B4-A4CF-7D43-F8B5-9AD05F7DB53E}"/>
              </a:ext>
            </a:extLst>
          </p:cNvPr>
          <p:cNvSpPr txBox="1"/>
          <p:nvPr/>
        </p:nvSpPr>
        <p:spPr>
          <a:xfrm>
            <a:off x="251604" y="1863075"/>
            <a:ext cx="3101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4B97709-9F74-5CC6-517B-B9BE3254127F}"/>
              </a:ext>
            </a:extLst>
          </p:cNvPr>
          <p:cNvGrpSpPr/>
          <p:nvPr/>
        </p:nvGrpSpPr>
        <p:grpSpPr>
          <a:xfrm>
            <a:off x="511642" y="1534974"/>
            <a:ext cx="2645605" cy="632493"/>
            <a:chOff x="50054" y="82857"/>
            <a:chExt cx="2964582" cy="1214187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20A48DC-F483-70FC-D877-9430B0EB0DA8}"/>
                </a:ext>
              </a:extLst>
            </p:cNvPr>
            <p:cNvSpPr/>
            <p:nvPr/>
          </p:nvSpPr>
          <p:spPr>
            <a:xfrm>
              <a:off x="458679" y="82857"/>
              <a:ext cx="2147332" cy="1214187"/>
            </a:xfrm>
            <a:prstGeom prst="roundRect">
              <a:avLst/>
            </a:prstGeom>
            <a:solidFill>
              <a:srgbClr val="FFDC6D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60C06EC-F2FB-338D-B98E-83B22B939864}"/>
                </a:ext>
              </a:extLst>
            </p:cNvPr>
            <p:cNvSpPr txBox="1"/>
            <p:nvPr/>
          </p:nvSpPr>
          <p:spPr>
            <a:xfrm>
              <a:off x="50054" y="288670"/>
              <a:ext cx="2964582" cy="790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 TẬP 2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57AF17B6-FE9F-D2CE-9402-3126DA064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2214" y="1053999"/>
            <a:ext cx="6301563" cy="245254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AD9F3E-DF63-F044-5BB8-BA2D65B267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3668" y="3731828"/>
            <a:ext cx="6232279" cy="2673386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3C71F954-0E58-BF84-5ADB-8F242E1E394D}"/>
              </a:ext>
            </a:extLst>
          </p:cNvPr>
          <p:cNvSpPr/>
          <p:nvPr/>
        </p:nvSpPr>
        <p:spPr>
          <a:xfrm>
            <a:off x="5954232" y="2466934"/>
            <a:ext cx="1594884" cy="686051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  <a:cs typeface="Arial" panose="020B0604020202020204" pitchFamily="34" charset="0"/>
              </a:rPr>
              <a:t>N1,3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8219B22-4595-CC5E-41EC-A6918F8D377C}"/>
              </a:ext>
            </a:extLst>
          </p:cNvPr>
          <p:cNvSpPr/>
          <p:nvPr/>
        </p:nvSpPr>
        <p:spPr>
          <a:xfrm>
            <a:off x="5901068" y="5238441"/>
            <a:ext cx="1594885" cy="686051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  <a:cs typeface="Arial" panose="020B0604020202020204" pitchFamily="34" charset="0"/>
              </a:rPr>
              <a:t>N2,4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31D4A89-5A38-6F0C-AD3B-B0E2DB188B6C}"/>
              </a:ext>
            </a:extLst>
          </p:cNvPr>
          <p:cNvSpPr/>
          <p:nvPr/>
        </p:nvSpPr>
        <p:spPr>
          <a:xfrm>
            <a:off x="591258" y="3428459"/>
            <a:ext cx="4592444" cy="3019845"/>
          </a:xfrm>
          <a:prstGeom prst="roundRect">
            <a:avLst>
              <a:gd name="adj" fmla="val 9958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67C7D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UTM Avo" panose="020406030505060202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BCAE27-219C-A3F4-654F-CB87D002FC9A}"/>
              </a:ext>
            </a:extLst>
          </p:cNvPr>
          <p:cNvSpPr txBox="1"/>
          <p:nvPr/>
        </p:nvSpPr>
        <p:spPr>
          <a:xfrm>
            <a:off x="764045" y="5219853"/>
            <a:ext cx="4362061" cy="927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20000"/>
              </a:lnSpc>
              <a:spcBef>
                <a:spcPts val="0"/>
              </a:spcBef>
            </a:pPr>
            <a:r>
              <a:rPr lang="nl-NL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nl-NL" sz="2400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ỗi nhóm đóng vai và xử lí 1 tình huống. </a:t>
            </a:r>
            <a:endParaRPr lang="en-US" sz="2400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" descr="film illustration GIF by Kochstrasse™">
            <a:extLst>
              <a:ext uri="{FF2B5EF4-FFF2-40B4-BE49-F238E27FC236}">
                <a16:creationId xmlns:a16="http://schemas.microsoft.com/office/drawing/2014/main" id="{670FA837-1544-4412-B424-987DEC32B11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921" y="2229923"/>
            <a:ext cx="1660306" cy="166030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B6CEB8C-F687-72B5-2419-77A38A0B0334}"/>
              </a:ext>
            </a:extLst>
          </p:cNvPr>
          <p:cNvSpPr txBox="1"/>
          <p:nvPr/>
        </p:nvSpPr>
        <p:spPr>
          <a:xfrm>
            <a:off x="533662" y="3905623"/>
            <a:ext cx="47335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22225">
                  <a:solidFill>
                    <a:sysClr val="windowText" lastClr="000000"/>
                  </a:solidFill>
                  <a:prstDash val="solid"/>
                </a:ln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 ĐỘNG NHÓM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F824C36-3E83-578B-91EC-D40AA87C3243}"/>
              </a:ext>
            </a:extLst>
          </p:cNvPr>
          <p:cNvSpPr/>
          <p:nvPr/>
        </p:nvSpPr>
        <p:spPr>
          <a:xfrm>
            <a:off x="1635218" y="4657348"/>
            <a:ext cx="2393495" cy="3960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>
                <a:latin typeface="UTM Avo" panose="02040603050506020204" pitchFamily="18" charset="0"/>
                <a:cs typeface="Arial" panose="020B0604020202020204" pitchFamily="34" charset="0"/>
              </a:rPr>
              <a:t>Thời</a:t>
            </a:r>
            <a:r>
              <a:rPr lang="en-US" sz="1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latin typeface="UTM Avo" panose="02040603050506020204" pitchFamily="18" charset="0"/>
                <a:cs typeface="Arial" panose="020B0604020202020204" pitchFamily="34" charset="0"/>
              </a:rPr>
              <a:t>gian</a:t>
            </a:r>
            <a:r>
              <a:rPr lang="en-US" sz="1800" b="1" dirty="0">
                <a:latin typeface="UTM Avo" panose="02040603050506020204" pitchFamily="18" charset="0"/>
                <a:cs typeface="Arial" panose="020B0604020202020204" pitchFamily="34" charset="0"/>
              </a:rPr>
              <a:t>: 3 </a:t>
            </a:r>
            <a:r>
              <a:rPr lang="en-US" sz="1800" b="1" dirty="0" err="1"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endParaRPr lang="en-US" sz="1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5" grpId="0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4B97709-9F74-5CC6-517B-B9BE3254127F}"/>
              </a:ext>
            </a:extLst>
          </p:cNvPr>
          <p:cNvGrpSpPr/>
          <p:nvPr/>
        </p:nvGrpSpPr>
        <p:grpSpPr>
          <a:xfrm>
            <a:off x="511642" y="1534974"/>
            <a:ext cx="2645605" cy="632493"/>
            <a:chOff x="50054" y="82857"/>
            <a:chExt cx="2964582" cy="1214187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20A48DC-F483-70FC-D877-9430B0EB0DA8}"/>
                </a:ext>
              </a:extLst>
            </p:cNvPr>
            <p:cNvSpPr/>
            <p:nvPr/>
          </p:nvSpPr>
          <p:spPr>
            <a:xfrm>
              <a:off x="458679" y="82857"/>
              <a:ext cx="2147332" cy="1214187"/>
            </a:xfrm>
            <a:prstGeom prst="roundRect">
              <a:avLst/>
            </a:prstGeom>
            <a:solidFill>
              <a:srgbClr val="FFDC6D"/>
            </a:solidFill>
            <a:ln w="381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60C06EC-F2FB-338D-B98E-83B22B939864}"/>
                </a:ext>
              </a:extLst>
            </p:cNvPr>
            <p:cNvSpPr txBox="1"/>
            <p:nvPr/>
          </p:nvSpPr>
          <p:spPr>
            <a:xfrm>
              <a:off x="50054" y="288670"/>
              <a:ext cx="2964582" cy="8862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 TẬP 3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DDC0B4D2-9694-857B-7163-BFB299C82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9704" y="3042867"/>
            <a:ext cx="6433905" cy="3082438"/>
          </a:xfrm>
          <a:prstGeom prst="rect">
            <a:avLst/>
          </a:prstGeom>
        </p:spPr>
      </p:pic>
      <p:sp>
        <p:nvSpPr>
          <p:cNvPr id="9" name="Google Shape;1341;p46">
            <a:extLst>
              <a:ext uri="{FF2B5EF4-FFF2-40B4-BE49-F238E27FC236}">
                <a16:creationId xmlns:a16="http://schemas.microsoft.com/office/drawing/2014/main" id="{CB3EEDE3-53B4-5240-A15C-DE42D8E12508}"/>
              </a:ext>
            </a:extLst>
          </p:cNvPr>
          <p:cNvSpPr txBox="1">
            <a:spLocks/>
          </p:cNvSpPr>
          <p:nvPr/>
        </p:nvSpPr>
        <p:spPr>
          <a:xfrm>
            <a:off x="3444949" y="2237718"/>
            <a:ext cx="5656520" cy="44942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nl-NL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Đóng </a:t>
            </a:r>
            <a:r>
              <a:rPr lang="nl-NL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vai là hướng dẫn viên du lịch giới thiệu về quê hương</a:t>
            </a:r>
            <a:endParaRPr lang="en-US" sz="2000" dirty="0"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2" descr="Level Sensor Selection Guide || KANSAI Automation Co.">
            <a:extLst>
              <a:ext uri="{FF2B5EF4-FFF2-40B4-BE49-F238E27FC236}">
                <a16:creationId xmlns:a16="http://schemas.microsoft.com/office/drawing/2014/main" id="{6E987915-8A87-AA70-1F3A-909C7456CE2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805" y="1879246"/>
            <a:ext cx="1195388" cy="2633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1070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1315D28-7064-4421-7E37-3DC3B49F86A7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565A6821-149F-C415-A03B-87A71FE6EB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91E5757-93A8-1F62-AA1E-949CB2C81A2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EAB708A-9D28-0B7D-CDAC-F07E8E4DA37B}"/>
              </a:ext>
            </a:extLst>
          </p:cNvPr>
          <p:cNvGrpSpPr/>
          <p:nvPr/>
        </p:nvGrpSpPr>
        <p:grpSpPr>
          <a:xfrm>
            <a:off x="5051161" y="2466753"/>
            <a:ext cx="5940425" cy="1497622"/>
            <a:chOff x="4684188" y="962280"/>
            <a:chExt cx="5581679" cy="1497622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2C20934-5A23-BB45-306B-28B2C028B046}"/>
                </a:ext>
              </a:extLst>
            </p:cNvPr>
            <p:cNvSpPr/>
            <p:nvPr/>
          </p:nvSpPr>
          <p:spPr>
            <a:xfrm>
              <a:off x="4684188" y="962280"/>
              <a:ext cx="5549867" cy="123337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latin typeface="UTM Avo" panose="02040603050506020204" pitchFamily="18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656A0F9-F8EB-E7C7-F6B4-6EC68E39116A}"/>
                </a:ext>
              </a:extLst>
            </p:cNvPr>
            <p:cNvSpPr txBox="1"/>
            <p:nvPr/>
          </p:nvSpPr>
          <p:spPr>
            <a:xfrm>
              <a:off x="4688847" y="1082217"/>
              <a:ext cx="5577020" cy="13776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vi-VN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Hãy cho biết những việc em </a:t>
              </a:r>
              <a:r>
                <a:rPr lang="vi-VN" sz="2400" b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đã </a:t>
              </a:r>
              <a:r>
                <a:rPr lang="en-US" sz="2400" b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làm </a:t>
              </a:r>
              <a:r>
                <a:rPr lang="vi-VN" sz="2400" b="1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để </a:t>
              </a:r>
              <a:r>
                <a:rPr lang="vi-VN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thể hiện tình yêu quê hương.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7683EEE-7DC9-0288-99D3-46F738DBA43C}"/>
              </a:ext>
            </a:extLst>
          </p:cNvPr>
          <p:cNvGrpSpPr/>
          <p:nvPr/>
        </p:nvGrpSpPr>
        <p:grpSpPr>
          <a:xfrm>
            <a:off x="5103627" y="3997843"/>
            <a:ext cx="5835495" cy="1201479"/>
            <a:chOff x="4951527" y="961848"/>
            <a:chExt cx="5483411" cy="1201479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7A275331-9C17-4C43-B731-4C42B2F0E949}"/>
                </a:ext>
              </a:extLst>
            </p:cNvPr>
            <p:cNvSpPr/>
            <p:nvPr/>
          </p:nvSpPr>
          <p:spPr>
            <a:xfrm>
              <a:off x="4951527" y="961848"/>
              <a:ext cx="5483411" cy="120147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latin typeface="UTM Avo" panose="020406030505060202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1A27770-570D-14B3-7A38-108762239584}"/>
                </a:ext>
              </a:extLst>
            </p:cNvPr>
            <p:cNvSpPr txBox="1"/>
            <p:nvPr/>
          </p:nvSpPr>
          <p:spPr>
            <a:xfrm>
              <a:off x="5234076" y="1084137"/>
              <a:ext cx="4808676" cy="9344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lnSpc>
                  <a:spcPct val="120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nl-NL" sz="24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Đọc thơ, múa, hát hoặc vẽ về chủ đề quê hương.</a:t>
              </a:r>
              <a:endParaRPr lang="en-US" sz="1800" b="1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8" name="Picture 7" descr="A picture containing vector graphics&#10;&#10;Description automatically generated">
            <a:extLst>
              <a:ext uri="{FF2B5EF4-FFF2-40B4-BE49-F238E27FC236}">
                <a16:creationId xmlns:a16="http://schemas.microsoft.com/office/drawing/2014/main" id="{0990049D-D593-CEE5-E402-4E72ED75BE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877" y="1977191"/>
            <a:ext cx="3243396" cy="3243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B593BE2-A36D-F605-5053-CB2998657DF7}"/>
              </a:ext>
            </a:extLst>
          </p:cNvPr>
          <p:cNvGrpSpPr/>
          <p:nvPr/>
        </p:nvGrpSpPr>
        <p:grpSpPr>
          <a:xfrm>
            <a:off x="1705303" y="4863597"/>
            <a:ext cx="8092966" cy="1413046"/>
            <a:chOff x="1324303" y="3956294"/>
            <a:chExt cx="8092966" cy="141304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E5AE2720-5B3B-6407-3580-0154476002E8}"/>
                </a:ext>
              </a:extLst>
            </p:cNvPr>
            <p:cNvSpPr/>
            <p:nvPr/>
          </p:nvSpPr>
          <p:spPr>
            <a:xfrm>
              <a:off x="1324303" y="3956294"/>
              <a:ext cx="8092966" cy="1413046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4388FC-FFEC-5562-DCE4-37C3D9AD2357}"/>
                </a:ext>
              </a:extLst>
            </p:cNvPr>
            <p:cNvSpPr txBox="1"/>
            <p:nvPr/>
          </p:nvSpPr>
          <p:spPr>
            <a:xfrm>
              <a:off x="1433659" y="4123342"/>
              <a:ext cx="6867196" cy="10789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20000"/>
                </a:lnSpc>
                <a:spcBef>
                  <a:spcPts val="0"/>
                </a:spcBef>
              </a:pPr>
              <a:r>
                <a:rPr lang="nl-NL" sz="2800" b="1" dirty="0">
                  <a:solidFill>
                    <a:srgbClr val="000000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Sưu tầm và triển lãm các hình ảnh, bài viết về quê hương.</a:t>
              </a:r>
              <a:endParaRPr lang="en-US" sz="2000" b="1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8DF2D0F-5AB2-CB5C-6FBC-84FE034180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40"/>
          <a:stretch/>
        </p:blipFill>
        <p:spPr>
          <a:xfrm>
            <a:off x="106746" y="1622236"/>
            <a:ext cx="4102477" cy="26457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4FF632-34B8-A96B-B252-03EED9DF55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9223" y="1622236"/>
            <a:ext cx="3880300" cy="27964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C7A865-AA56-2031-E5EF-FF3D193A0A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5014" y="1622236"/>
            <a:ext cx="4156986" cy="2884903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20054043-B078-4CC6-85DA-0109908FAF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196" y="4808411"/>
            <a:ext cx="1784504" cy="178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8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7D9826-E2FA-8281-55FB-DFD37C7387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650"/>
          <a:stretch/>
        </p:blipFill>
        <p:spPr>
          <a:xfrm>
            <a:off x="1670921" y="2743237"/>
            <a:ext cx="8711585" cy="3890590"/>
          </a:xfrm>
          <a:prstGeom prst="rect">
            <a:avLst/>
          </a:prstGeom>
        </p:spPr>
      </p:pic>
      <p:sp>
        <p:nvSpPr>
          <p:cNvPr id="5" name="Google Shape;1341;p46">
            <a:extLst>
              <a:ext uri="{FF2B5EF4-FFF2-40B4-BE49-F238E27FC236}">
                <a16:creationId xmlns:a16="http://schemas.microsoft.com/office/drawing/2014/main" id="{86A879BB-A3F1-4DF5-CABA-49868418CA9C}"/>
              </a:ext>
            </a:extLst>
          </p:cNvPr>
          <p:cNvSpPr txBox="1">
            <a:spLocks/>
          </p:cNvSpPr>
          <p:nvPr/>
        </p:nvSpPr>
        <p:spPr>
          <a:xfrm>
            <a:off x="2781687" y="1932938"/>
            <a:ext cx="6721551" cy="44942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t-BR" sz="4400" b="1" dirty="0">
                <a:solidFill>
                  <a:srgbClr val="000000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“RỒNG RẮN LÊN MÂY”</a:t>
            </a:r>
            <a:endParaRPr lang="en-US" sz="4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2" descr="girl games - Scratch Studio">
            <a:extLst>
              <a:ext uri="{FF2B5EF4-FFF2-40B4-BE49-F238E27FC236}">
                <a16:creationId xmlns:a16="http://schemas.microsoft.com/office/drawing/2014/main" id="{5FBB2D8E-254D-1D2F-BA60-8657237AE31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3468" y="1772904"/>
            <a:ext cx="3077532" cy="229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16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148A2DA-112F-09F0-0A11-0FCF583C5C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373" y="867356"/>
            <a:ext cx="9160042" cy="279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0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84;p1">
            <a:extLst>
              <a:ext uri="{FF2B5EF4-FFF2-40B4-BE49-F238E27FC236}">
                <a16:creationId xmlns:a16="http://schemas.microsoft.com/office/drawing/2014/main" id="{A5ED6A7F-6753-D3C1-1911-F2F96018D53D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85;p1">
            <a:extLst>
              <a:ext uri="{FF2B5EF4-FFF2-40B4-BE49-F238E27FC236}">
                <a16:creationId xmlns:a16="http://schemas.microsoft.com/office/drawing/2014/main" id="{BB853863-0FB7-293F-ADD4-DB2C51A9325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EE7FA3BA-E90F-B6C3-9306-C70E2C3128F0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BEB54906-4644-BF5C-5BDC-0FC8A8E25B20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8;p1">
            <a:hlinkClick r:id="rId4"/>
            <a:extLst>
              <a:ext uri="{FF2B5EF4-FFF2-40B4-BE49-F238E27FC236}">
                <a16:creationId xmlns:a16="http://schemas.microsoft.com/office/drawing/2014/main" id="{178EA39F-55E7-13DF-1D46-1425778755F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97B85D0B-419F-2892-48B3-8E88DA6FC810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9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A5FBCE50-09F8-2288-803B-97DA4980C60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630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985</Words>
  <Application>Microsoft Office PowerPoint</Application>
  <PresentationFormat>Widescreen</PresentationFormat>
  <Paragraphs>130</Paragraphs>
  <Slides>33</Slides>
  <Notes>31</Notes>
  <HiddenSlides>0</HiddenSlides>
  <MMClips>14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UTM Avo</vt:lpstr>
      <vt:lpstr>Wingdings</vt:lpstr>
      <vt:lpstr>Office Theme</vt:lpstr>
      <vt:lpstr>1_Office Theme</vt:lpstr>
      <vt:lpstr>Chủ đề: Quê hương 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11</cp:revision>
  <dcterms:modified xsi:type="dcterms:W3CDTF">2023-08-15T06:52:35Z</dcterms:modified>
</cp:coreProperties>
</file>