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23"/>
  </p:notesMasterIdLst>
  <p:sldIdLst>
    <p:sldId id="256" r:id="rId4"/>
    <p:sldId id="257" r:id="rId5"/>
    <p:sldId id="258" r:id="rId6"/>
    <p:sldId id="259" r:id="rId7"/>
    <p:sldId id="260" r:id="rId8"/>
    <p:sldId id="270" r:id="rId9"/>
    <p:sldId id="261" r:id="rId10"/>
    <p:sldId id="266" r:id="rId11"/>
    <p:sldId id="326" r:id="rId12"/>
    <p:sldId id="327" r:id="rId13"/>
    <p:sldId id="262" r:id="rId14"/>
    <p:sldId id="328" r:id="rId15"/>
    <p:sldId id="329" r:id="rId16"/>
    <p:sldId id="263" r:id="rId17"/>
    <p:sldId id="330" r:id="rId18"/>
    <p:sldId id="285" r:id="rId19"/>
    <p:sldId id="325" r:id="rId20"/>
    <p:sldId id="267" r:id="rId21"/>
    <p:sldId id="331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ng.nv2510hung.nv2510" initials="h" lastIdx="1" clrIdx="0">
    <p:extLst>
      <p:ext uri="{19B8F6BF-5375-455C-9EA6-DF929625EA0E}">
        <p15:presenceInfo xmlns:p15="http://schemas.microsoft.com/office/powerpoint/2012/main" userId="S::hung.nv2510@dulieucuatoi.win::a43b6403-c448-41ca-a855-a9cbf1ea92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94" autoAdjust="0"/>
    <p:restoredTop sz="94660"/>
  </p:normalViewPr>
  <p:slideViewPr>
    <p:cSldViewPr snapToGrid="0">
      <p:cViewPr varScale="1">
        <p:scale>
          <a:sx n="65" d="100"/>
          <a:sy n="65" d="100"/>
        </p:scale>
        <p:origin x="1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5315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PLAY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719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củ</a:t>
            </a:r>
            <a:r>
              <a:rPr lang="en-US" dirty="0"/>
              <a:t> </a:t>
            </a:r>
            <a:r>
              <a:rPr lang="en-US" dirty="0" err="1"/>
              <a:t>cà</a:t>
            </a:r>
            <a:r>
              <a:rPr lang="en-US" dirty="0"/>
              <a:t> </a:t>
            </a:r>
            <a:r>
              <a:rPr lang="en-US" dirty="0" err="1"/>
              <a:t>rốt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br>
              <a:rPr lang="en-US" dirty="0"/>
            </a:br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ngôi</a:t>
            </a:r>
            <a:r>
              <a:rPr lang="en-US" dirty="0"/>
              <a:t> </a:t>
            </a:r>
            <a:r>
              <a:rPr lang="en-US" dirty="0" err="1"/>
              <a:t>nhà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tục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học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5620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con </a:t>
            </a:r>
            <a:r>
              <a:rPr lang="en-US" dirty="0" err="1"/>
              <a:t>thỏ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lại</a:t>
            </a:r>
            <a:r>
              <a:rPr lang="en-US" dirty="0"/>
              <a:t> </a:t>
            </a:r>
            <a:r>
              <a:rPr lang="en-US" dirty="0" err="1"/>
              <a:t>trang</a:t>
            </a:r>
            <a:r>
              <a:rPr lang="en-US" dirty="0"/>
              <a:t> </a:t>
            </a:r>
            <a:r>
              <a:rPr lang="en-US" dirty="0" err="1"/>
              <a:t>trước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9351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88391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66111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55915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842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033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151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468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00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6777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9263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534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8160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5759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171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0140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0389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606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2988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4859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854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5323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4483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791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4840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92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172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636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1/1/132/108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hoc10.vn/doc-sach/toan-3-tap-1/1/132/108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s://hoc10.vn/doc-sach/toan-3-tap-1/1/132/108/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1/1/132/108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9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6.png"/><Relationship Id="rId12" Type="http://schemas.openxmlformats.org/officeDocument/2006/relationships/image" Target="../media/image12.png"/><Relationship Id="rId2" Type="http://schemas.openxmlformats.org/officeDocument/2006/relationships/audio" Target="../media/media1.mp3"/><Relationship Id="rId16" Type="http://schemas.openxmlformats.org/officeDocument/2006/relationships/image" Target="../media/image23.png"/><Relationship Id="rId1" Type="http://schemas.microsoft.com/office/2007/relationships/media" Target="../media/media1.mp3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slide" Target="slide10.xml"/><Relationship Id="rId15" Type="http://schemas.openxmlformats.org/officeDocument/2006/relationships/image" Target="../media/image13.jpeg"/><Relationship Id="rId10" Type="http://schemas.openxmlformats.org/officeDocument/2006/relationships/image" Target="../media/image19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18.png"/><Relationship Id="rId1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21.png"/><Relationship Id="rId7" Type="http://schemas.openxmlformats.org/officeDocument/2006/relationships/image" Target="../media/image27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11" Type="http://schemas.openxmlformats.org/officeDocument/2006/relationships/image" Target="../media/image29.png"/><Relationship Id="rId5" Type="http://schemas.openxmlformats.org/officeDocument/2006/relationships/image" Target="../media/image25.svg"/><Relationship Id="rId10" Type="http://schemas.openxmlformats.org/officeDocument/2006/relationships/image" Target="../media/image13.jpe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hyperlink" Target="https://hoc10.vn/doc-sach/toan-3-tap-1/1/132/110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hyperlink" Target="https://hoc10.vn/doc-sach/toan-3-tap-1/1/132/110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hyperlink" Target="https://hoc10.vn/doc-sach/toan-3-tap-1/1/132/110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1/1/132/108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hyperlink" Target="https://hoc10.vn/doc-sach/toan-3-tap-1/1/132/110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3.xml"/><Relationship Id="rId6" Type="http://schemas.microsoft.com/office/2007/relationships/hdphoto" Target="../media/hdphoto2.wdp"/><Relationship Id="rId5" Type="http://schemas.openxmlformats.org/officeDocument/2006/relationships/image" Target="../media/image39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21891" y="2004235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6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002060"/>
                </a:solidFill>
                <a:latin typeface="UTM Avo" panose="02040603050506020204" pitchFamily="18" charset="0"/>
              </a:rPr>
              <a:t> 16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52: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Hình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vuông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BA3A1FF-0BEE-9CB5-40D5-1474AE44029A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6B8C52D4-7F77-7A09-8679-C35AD942C9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97CF545-BC59-77AA-75E0-D2D1038650F0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BD5B61-1D9C-FDB1-6553-D259E76B1D5E}"/>
              </a:ext>
            </a:extLst>
          </p:cNvPr>
          <p:cNvSpPr txBox="1"/>
          <p:nvPr/>
        </p:nvSpPr>
        <p:spPr>
          <a:xfrm>
            <a:off x="497757" y="989112"/>
            <a:ext cx="75696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minh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họa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yêu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cầu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400" dirty="0">
              <a:latin typeface="UTM Avo" panose="02040603050506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7AC920-29CF-16A8-3699-BFAB7134D3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83" t="7455" r="9153" b="7021"/>
          <a:stretch/>
        </p:blipFill>
        <p:spPr>
          <a:xfrm>
            <a:off x="1044677" y="1730996"/>
            <a:ext cx="10102645" cy="39766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79E0D4-E8A6-9B34-5ED5-EEC685F02079}"/>
              </a:ext>
            </a:extLst>
          </p:cNvPr>
          <p:cNvSpPr/>
          <p:nvPr/>
        </p:nvSpPr>
        <p:spPr>
          <a:xfrm>
            <a:off x="621635" y="1713339"/>
            <a:ext cx="2694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1600" dirty="0"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45C364-699F-8AAF-FEE5-7BDAD304BD3B}"/>
              </a:ext>
            </a:extLst>
          </p:cNvPr>
          <p:cNvSpPr/>
          <p:nvPr/>
        </p:nvSpPr>
        <p:spPr>
          <a:xfrm>
            <a:off x="3462095" y="2171103"/>
            <a:ext cx="6974944" cy="1036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Các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hãy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nói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cho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bạn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bên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cạnh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mình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nghe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về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đỉnh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cạnh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góc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vuông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. </a:t>
            </a:r>
          </a:p>
        </p:txBody>
      </p:sp>
      <p:sp>
        <p:nvSpPr>
          <p:cNvPr id="5" name="Flowchart: Process 4">
            <a:extLst>
              <a:ext uri="{FF2B5EF4-FFF2-40B4-BE49-F238E27FC236}">
                <a16:creationId xmlns:a16="http://schemas.microsoft.com/office/drawing/2014/main" id="{1F22B19B-AEA5-68B9-6DE6-DC0383288D2B}"/>
              </a:ext>
            </a:extLst>
          </p:cNvPr>
          <p:cNvSpPr/>
          <p:nvPr/>
        </p:nvSpPr>
        <p:spPr>
          <a:xfrm>
            <a:off x="813634" y="4888336"/>
            <a:ext cx="2601951" cy="512650"/>
          </a:xfrm>
          <a:prstGeom prst="flowChart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HÌNH VUÔNG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68D1E2-98DA-634A-DD16-61BAC23B6FD4}"/>
              </a:ext>
            </a:extLst>
          </p:cNvPr>
          <p:cNvSpPr/>
          <p:nvPr/>
        </p:nvSpPr>
        <p:spPr>
          <a:xfrm>
            <a:off x="3488010" y="3427458"/>
            <a:ext cx="7130829" cy="1036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Tx/>
              <a:buChar char="-"/>
            </a:pPr>
            <a:r>
              <a:rPr lang="vi-VN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Dựa vào lưới ô vuông, hãy nhận xét về 4 góc và 4 cạnh của hình.</a:t>
            </a:r>
          </a:p>
        </p:txBody>
      </p:sp>
      <p:sp>
        <p:nvSpPr>
          <p:cNvPr id="9" name="Rectangle: Rounded Corners 8">
            <a:hlinkClick r:id="rId4"/>
            <a:extLst>
              <a:ext uri="{FF2B5EF4-FFF2-40B4-BE49-F238E27FC236}">
                <a16:creationId xmlns:a16="http://schemas.microsoft.com/office/drawing/2014/main" id="{0B8FA7F7-BF73-4BB1-9FDF-F6EBE2CB6261}"/>
              </a:ext>
            </a:extLst>
          </p:cNvPr>
          <p:cNvSpPr/>
          <p:nvPr/>
        </p:nvSpPr>
        <p:spPr>
          <a:xfrm>
            <a:off x="637847" y="983685"/>
            <a:ext cx="3510642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Hình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thành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kiến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thức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765066-6D8F-C748-5FA9-7A4F3C34217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582" t="16826" r="67701" b="25018"/>
          <a:stretch/>
        </p:blipFill>
        <p:spPr>
          <a:xfrm>
            <a:off x="912617" y="2243040"/>
            <a:ext cx="2403987" cy="24174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970C47-B4E0-FAD7-8FD3-7C2C42F9C2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582" t="16826" r="67701" b="25018"/>
          <a:stretch/>
        </p:blipFill>
        <p:spPr>
          <a:xfrm>
            <a:off x="637847" y="1686546"/>
            <a:ext cx="2506172" cy="2520208"/>
          </a:xfrm>
          <a:prstGeom prst="rect">
            <a:avLst/>
          </a:prstGeom>
        </p:spPr>
      </p:pic>
      <p:sp>
        <p:nvSpPr>
          <p:cNvPr id="4" name="Rectangle: Rounded Corners 3">
            <a:hlinkClick r:id="rId5"/>
            <a:extLst>
              <a:ext uri="{FF2B5EF4-FFF2-40B4-BE49-F238E27FC236}">
                <a16:creationId xmlns:a16="http://schemas.microsoft.com/office/drawing/2014/main" id="{C52C6DD5-5604-3B8E-A724-2A1B6FD277D9}"/>
              </a:ext>
            </a:extLst>
          </p:cNvPr>
          <p:cNvSpPr/>
          <p:nvPr/>
        </p:nvSpPr>
        <p:spPr>
          <a:xfrm>
            <a:off x="637847" y="983685"/>
            <a:ext cx="3510642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Hình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thành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kiến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thức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096E14-96FB-7BD9-36C7-E09C9728191B}"/>
              </a:ext>
            </a:extLst>
          </p:cNvPr>
          <p:cNvSpPr/>
          <p:nvPr/>
        </p:nvSpPr>
        <p:spPr>
          <a:xfrm>
            <a:off x="3350738" y="2104001"/>
            <a:ext cx="6560178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4 góc đỉnh A, B, C, D đều là góc vuông.</a:t>
            </a:r>
          </a:p>
          <a:p>
            <a:pPr marL="342900" marR="0" lvl="0" indent="-34290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4 cạnh có</a:t>
            </a:r>
            <a:r>
              <a:rPr kumimoji="0" lang="en" sz="2400" b="0" i="0" u="none" strike="noStrike" kern="0" cap="none" spc="0" normalizeH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độ dài bằng nhau:</a:t>
            </a:r>
          </a:p>
          <a:p>
            <a:pPr marR="0" lvl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AB = BC</a:t>
            </a:r>
            <a:r>
              <a:rPr kumimoji="0" lang="en" sz="2400" b="0" i="0" u="none" strike="noStrike" kern="0" cap="none" spc="0" normalizeH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= </a:t>
            </a: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AD = BC.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13FB4A-E83E-AB89-4E17-504F01E0820F}"/>
              </a:ext>
            </a:extLst>
          </p:cNvPr>
          <p:cNvSpPr/>
          <p:nvPr/>
        </p:nvSpPr>
        <p:spPr>
          <a:xfrm>
            <a:off x="3350738" y="1719281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Hình vuông</a:t>
            </a:r>
            <a:r>
              <a:rPr kumimoji="0" lang="en" sz="2400" b="0" i="0" u="none" strike="noStrike" kern="0" cap="none" spc="0" normalizeH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ABCD có:</a:t>
            </a:r>
            <a:b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</a:b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9" name="Google Shape;1368;p40">
            <a:extLst>
              <a:ext uri="{FF2B5EF4-FFF2-40B4-BE49-F238E27FC236}">
                <a16:creationId xmlns:a16="http://schemas.microsoft.com/office/drawing/2014/main" id="{54A490A1-2EE9-8006-0892-1C2A45C54276}"/>
              </a:ext>
            </a:extLst>
          </p:cNvPr>
          <p:cNvSpPr/>
          <p:nvPr/>
        </p:nvSpPr>
        <p:spPr>
          <a:xfrm>
            <a:off x="2018056" y="4525462"/>
            <a:ext cx="8674524" cy="842467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dist="47625" dir="5400000" algn="bl" rotWithShape="0">
              <a:srgbClr val="493127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4" name="Google Shape;1369;p40">
            <a:extLst>
              <a:ext uri="{FF2B5EF4-FFF2-40B4-BE49-F238E27FC236}">
                <a16:creationId xmlns:a16="http://schemas.microsoft.com/office/drawing/2014/main" id="{D9A817FA-6BD4-4620-DDF9-B120CD7158FB}"/>
              </a:ext>
            </a:extLst>
          </p:cNvPr>
          <p:cNvSpPr txBox="1">
            <a:spLocks/>
          </p:cNvSpPr>
          <p:nvPr/>
        </p:nvSpPr>
        <p:spPr>
          <a:xfrm flipH="1">
            <a:off x="2095755" y="4591474"/>
            <a:ext cx="8478838" cy="702139"/>
          </a:xfrm>
          <a:prstGeom prst="rect">
            <a:avLst/>
          </a:prstGeom>
          <a:noFill/>
          <a:ln w="19050" cap="flat" cmpd="sng">
            <a:solidFill>
              <a:srgbClr val="85613E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obster"/>
              <a:buNone/>
              <a:defRPr sz="3000" b="0" i="0" u="none" strike="noStrike" cap="none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651F"/>
              </a:buClr>
              <a:buSzPts val="3000"/>
              <a:buFont typeface="Lobster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Hình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vuông</a:t>
            </a:r>
            <a:r>
              <a:rPr kumimoji="0" lang="en-US" sz="2200" b="0" i="0" u="none" strike="noStrike" kern="0" cap="none" spc="0" normalizeH="0" noProof="0" dirty="0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có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bốn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góc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vuông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và</a:t>
            </a:r>
            <a:r>
              <a:rPr kumimoji="0" lang="en-US" sz="2200" b="0" i="0" u="none" strike="noStrike" kern="0" cap="none" spc="0" normalizeH="0" noProof="0" dirty="0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bốn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cạnh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-US" sz="2200" b="0" i="0" u="none" strike="noStrike" kern="0" cap="none" spc="0" normalizeH="0" baseline="0" noProof="0" dirty="0" err="1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bằng</a:t>
            </a:r>
            <a:r>
              <a:rPr kumimoji="0" lang="en-US" sz="2200" b="0" i="0" u="none" strike="noStrike" kern="0" cap="none" spc="0" normalizeH="0" noProof="0" dirty="0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-US" sz="2200" b="0" i="0" u="none" strike="noStrike" kern="0" cap="none" spc="0" normalizeH="0" noProof="0" dirty="0" err="1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nhau</a:t>
            </a:r>
            <a:r>
              <a:rPr kumimoji="0" lang="en-US" sz="2200" b="0" i="0" u="none" strike="noStrike" kern="0" cap="none" spc="0" normalizeH="0" noProof="0" dirty="0">
                <a:ln>
                  <a:noFill/>
                </a:ln>
                <a:solidFill>
                  <a:srgbClr val="EF651F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.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EF651F"/>
              </a:solidFill>
              <a:effectLst/>
              <a:uLnTx/>
              <a:uFillTx/>
              <a:latin typeface="UTM Avo" panose="02040603050506020204" pitchFamily="18" charset="0"/>
              <a:sym typeface="Lobster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35810BB-6AF5-C287-51CD-EABA06182FB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rgbClr val="C0504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086" y="4652113"/>
            <a:ext cx="628983" cy="64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32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0AC218B-D3E5-6029-F818-4BDB87B09D00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4635EBD8-9958-81D7-30AE-9C5588B4F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5BFBDD5-A4C4-9AEB-AF9F-CB15720E91B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6131d3148657a26e1bfe386e7ba658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176267" y="2743200"/>
            <a:ext cx="3176267" cy="4495800"/>
          </a:xfrm>
          <a:prstGeom prst="rect">
            <a:avLst/>
          </a:prstGeom>
        </p:spPr>
      </p:pic>
      <p:sp>
        <p:nvSpPr>
          <p:cNvPr id="6" name="Cloud 5"/>
          <p:cNvSpPr/>
          <p:nvPr/>
        </p:nvSpPr>
        <p:spPr>
          <a:xfrm>
            <a:off x="-3733800" y="0"/>
            <a:ext cx="3733800" cy="23622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Chào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Các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bạn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mình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là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thỏ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con,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Hôm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nay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các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bạn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giúp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mình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lấy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những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củ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cà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rốt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ngon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nhé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^^</a:t>
            </a:r>
          </a:p>
        </p:txBody>
      </p:sp>
      <p:pic>
        <p:nvPicPr>
          <p:cNvPr id="9" name="Picture 8" descr="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5943600"/>
            <a:ext cx="9144000" cy="1066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1B833D0-A745-6D2C-786F-D1836B6261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741" y="0"/>
            <a:ext cx="546259" cy="6096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791930" y="1145739"/>
            <a:ext cx="271861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ClrTx/>
            </a:pPr>
            <a:r>
              <a:rPr lang="en-US" sz="5400" b="1" kern="120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ea typeface="+mn-ea"/>
                <a:cs typeface="+mn-cs"/>
              </a:rPr>
              <a:t>Thỏ</a:t>
            </a:r>
            <a:endParaRPr lang="en-US" sz="5400" b="1" kern="1200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UTM Avo" panose="02040603050506020204" pitchFamily="18" charset="0"/>
              <a:ea typeface="+mn-ea"/>
              <a:cs typeface="+mn-cs"/>
            </a:endParaRPr>
          </a:p>
          <a:p>
            <a:pPr algn="ctr">
              <a:buClrTx/>
            </a:pPr>
            <a:r>
              <a:rPr lang="en-US" sz="5400" b="1" kern="120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ea typeface="+mn-ea"/>
                <a:cs typeface="+mn-cs"/>
              </a:rPr>
              <a:t>kiếm</a:t>
            </a:r>
            <a:r>
              <a:rPr lang="en-US" sz="5400" b="1" kern="1200" dirty="0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ea typeface="+mn-ea"/>
                <a:cs typeface="+mn-cs"/>
              </a:rPr>
              <a:t> </a:t>
            </a:r>
          </a:p>
          <a:p>
            <a:pPr algn="ctr">
              <a:buClrTx/>
            </a:pPr>
            <a:r>
              <a:rPr lang="en-US" sz="5400" b="1" kern="120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ea typeface="+mn-ea"/>
                <a:cs typeface="+mn-cs"/>
              </a:rPr>
              <a:t>ăn</a:t>
            </a:r>
            <a:endParaRPr lang="en-US" sz="5400" b="1" kern="1200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Picture 6" descr="4a28406e86abb27c8f54aaa4fce82474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192000" y="4733540"/>
            <a:ext cx="2286005" cy="2124460"/>
          </a:xfrm>
          <a:prstGeom prst="rect">
            <a:avLst/>
          </a:prstGeom>
        </p:spPr>
      </p:pic>
      <p:sp>
        <p:nvSpPr>
          <p:cNvPr id="8" name="TextBox 7">
            <a:hlinkClick r:id="rId6" action="ppaction://hlinksldjump"/>
          </p:cNvPr>
          <p:cNvSpPr txBox="1"/>
          <p:nvPr/>
        </p:nvSpPr>
        <p:spPr>
          <a:xfrm>
            <a:off x="12831095" y="510540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3600" kern="1200" dirty="0">
                <a:solidFill>
                  <a:srgbClr val="1F497D"/>
                </a:solidFill>
                <a:latin typeface="Calibri"/>
                <a:ea typeface="+mn-ea"/>
                <a:cs typeface="+mn-cs"/>
              </a:rPr>
              <a:t>PLAY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0.72357 0.005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72" y="2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2.22222E-6 L 0.73751 -0.0055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75" y="-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d81bbb18139c6b7a3c3be45a0b5eaa8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655219" y="5027613"/>
            <a:ext cx="1525587" cy="1525587"/>
          </a:xfrm>
          <a:prstGeom prst="rect">
            <a:avLst/>
          </a:prstGeom>
        </p:spPr>
      </p:pic>
      <p:pic>
        <p:nvPicPr>
          <p:cNvPr id="5" name="Picture 4" descr="2ddded3c47508e0775bea75a5562510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6324600"/>
            <a:ext cx="9144000" cy="533400"/>
          </a:xfrm>
          <a:prstGeom prst="rect">
            <a:avLst/>
          </a:prstGeom>
        </p:spPr>
      </p:pic>
      <p:pic>
        <p:nvPicPr>
          <p:cNvPr id="16" name="Picture 15" descr="sun-309027_1280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0" y="0"/>
            <a:ext cx="1524000" cy="1524000"/>
          </a:xfrm>
          <a:prstGeom prst="rect">
            <a:avLst/>
          </a:prstGeom>
        </p:spPr>
      </p:pic>
      <p:pic>
        <p:nvPicPr>
          <p:cNvPr id="17" name="Picture 16" descr="cloud-303181_128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143000" y="304800"/>
            <a:ext cx="2743200" cy="1066800"/>
          </a:xfrm>
          <a:prstGeom prst="rect">
            <a:avLst/>
          </a:prstGeom>
        </p:spPr>
      </p:pic>
      <p:pic>
        <p:nvPicPr>
          <p:cNvPr id="19" name="Picture 18" descr="cloud-303181_128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943600" y="228600"/>
            <a:ext cx="2819400" cy="1143000"/>
          </a:xfrm>
          <a:prstGeom prst="rect">
            <a:avLst/>
          </a:prstGeom>
        </p:spPr>
      </p:pic>
      <p:pic>
        <p:nvPicPr>
          <p:cNvPr id="20" name="Picture 19" descr="6131d3148657a26e1bfe386e7ba65811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828800" y="4435834"/>
            <a:ext cx="1524000" cy="2422167"/>
          </a:xfrm>
          <a:prstGeom prst="rect">
            <a:avLst/>
          </a:prstGeom>
        </p:spPr>
      </p:pic>
      <p:pic>
        <p:nvPicPr>
          <p:cNvPr id="12" name="Picture 11" descr="1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24000" y="6248400"/>
            <a:ext cx="9144000" cy="609600"/>
          </a:xfrm>
          <a:prstGeom prst="rect">
            <a:avLst/>
          </a:prstGeom>
        </p:spPr>
      </p:pic>
      <p:pic>
        <p:nvPicPr>
          <p:cNvPr id="15" name="Picture 14" descr="3f7e749c750b79cbde134e7bcf00a140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534400" y="2819400"/>
            <a:ext cx="2743200" cy="4953000"/>
          </a:xfrm>
          <a:prstGeom prst="rect">
            <a:avLst/>
          </a:prstGeom>
        </p:spPr>
      </p:pic>
      <p:pic>
        <p:nvPicPr>
          <p:cNvPr id="22" name="Picture 21" descr="trai tim nay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 flipH="1">
            <a:off x="343294" y="1447801"/>
            <a:ext cx="1180707" cy="786597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231E8A24-E305-DBD7-CA23-796B6A5B44F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741" y="0"/>
            <a:ext cx="546259" cy="609600"/>
          </a:xfrm>
          <a:prstGeom prst="rect">
            <a:avLst/>
          </a:prstGeom>
        </p:spPr>
      </p:pic>
      <p:pic>
        <p:nvPicPr>
          <p:cNvPr id="3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41CA5A91-9F81-A274-536D-B3EE269748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670050" y="4265613"/>
            <a:ext cx="609600" cy="609600"/>
          </a:xfrm>
          <a:prstGeom prst="rect">
            <a:avLst/>
          </a:prstGeom>
        </p:spPr>
      </p:pic>
      <p:pic>
        <p:nvPicPr>
          <p:cNvPr id="4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89CA89C0-B6FF-7274-EE35-287C1B6423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517650" y="4418013"/>
            <a:ext cx="609600" cy="609600"/>
          </a:xfrm>
          <a:prstGeom prst="rect">
            <a:avLst/>
          </a:prstGeom>
        </p:spPr>
      </p:pic>
      <p:pic>
        <p:nvPicPr>
          <p:cNvPr id="6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D4F36643-5BD8-2293-B9E9-419370E38B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365250" y="4570413"/>
            <a:ext cx="609600" cy="609600"/>
          </a:xfrm>
          <a:prstGeom prst="rect">
            <a:avLst/>
          </a:prstGeom>
        </p:spPr>
      </p:pic>
      <p:pic>
        <p:nvPicPr>
          <p:cNvPr id="13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2EE1622E-3B06-D68F-50D7-1D8BAD4FE9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212850" y="4722813"/>
            <a:ext cx="609600" cy="609600"/>
          </a:xfrm>
          <a:prstGeom prst="rect">
            <a:avLst/>
          </a:prstGeom>
        </p:spPr>
      </p:pic>
      <p:pic>
        <p:nvPicPr>
          <p:cNvPr id="14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98A91529-1108-E840-7521-38B7DF9C85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060450" y="4875213"/>
            <a:ext cx="609600" cy="6096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791930" y="1145739"/>
            <a:ext cx="271861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ClrTx/>
            </a:pPr>
            <a:r>
              <a:rPr lang="en-US" sz="5400" b="1" kern="120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ea typeface="+mn-ea"/>
                <a:cs typeface="+mn-cs"/>
              </a:rPr>
              <a:t>Thỏ</a:t>
            </a:r>
            <a:endParaRPr lang="en-US" sz="5400" b="1" kern="1200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UTM Avo" panose="02040603050506020204" pitchFamily="18" charset="0"/>
              <a:ea typeface="+mn-ea"/>
              <a:cs typeface="+mn-cs"/>
            </a:endParaRPr>
          </a:p>
          <a:p>
            <a:pPr algn="ctr">
              <a:buClrTx/>
            </a:pPr>
            <a:r>
              <a:rPr lang="en-US" sz="5400" b="1" kern="120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ea typeface="+mn-ea"/>
                <a:cs typeface="+mn-cs"/>
              </a:rPr>
              <a:t>kiếm</a:t>
            </a:r>
            <a:r>
              <a:rPr lang="en-US" sz="5400" b="1" kern="1200" dirty="0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ea typeface="+mn-ea"/>
                <a:cs typeface="+mn-cs"/>
              </a:rPr>
              <a:t> </a:t>
            </a:r>
          </a:p>
          <a:p>
            <a:pPr algn="ctr">
              <a:buClrTx/>
            </a:pPr>
            <a:r>
              <a:rPr lang="en-US" sz="5400" b="1" kern="120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 charset="0"/>
                <a:ea typeface="+mn-ea"/>
                <a:cs typeface="+mn-cs"/>
              </a:rPr>
              <a:t>ăn</a:t>
            </a:r>
            <a:endParaRPr lang="en-US" sz="5400" b="1" kern="1200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0.01111 L 0.25 -0.01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.14583 0.0055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" y="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1.21875 -0.00162 " pathEditMode="relative" rAng="0" ptsTypes="AA">
                                      <p:cBhvr>
                                        <p:cTn id="10" dur="1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" y="-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3 -0.00116 L 0.16666 -0.0011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1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f7e749c750b79cbde134e7bcf00a14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992815" y="1830294"/>
            <a:ext cx="6248400" cy="67056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92FD6DC-6C4B-7091-0CA5-C1C85746F7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76088">
            <a:off x="737741" y="23338"/>
            <a:ext cx="9141594" cy="470999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43909" y="910552"/>
            <a:ext cx="23876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Đọc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tên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vuông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có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trong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dưới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đây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CA746B8-9E0C-E404-92CF-E50806F94019}"/>
              </a:ext>
            </a:extLst>
          </p:cNvPr>
          <p:cNvGrpSpPr/>
          <p:nvPr/>
        </p:nvGrpSpPr>
        <p:grpSpPr>
          <a:xfrm>
            <a:off x="4245185" y="3746465"/>
            <a:ext cx="3984415" cy="2062103"/>
            <a:chOff x="2868668" y="2279803"/>
            <a:chExt cx="3984415" cy="2062103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F22000B1-6FC2-F327-F261-A41D3DAFF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868668" y="2279803"/>
              <a:ext cx="3984415" cy="2062103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3734248" y="2682519"/>
              <a:ext cx="283193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</a:pP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Hình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vuông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: ABCD; PQRS.</a:t>
              </a:r>
            </a:p>
          </p:txBody>
        </p:sp>
      </p:grpSp>
      <p:pic>
        <p:nvPicPr>
          <p:cNvPr id="6" name="Picture 5" descr="6131d3148657a26e1bfe386e7ba65811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198185" y="3124200"/>
            <a:ext cx="2590800" cy="4117788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D3823AA8-0DA0-A054-939D-9823797C08A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741" y="0"/>
            <a:ext cx="546259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705D46-8DCA-DC86-C896-E835A922B667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3249" t="15302" r="12442" b="15303"/>
          <a:stretch/>
        </p:blipFill>
        <p:spPr>
          <a:xfrm>
            <a:off x="1712738" y="507013"/>
            <a:ext cx="4974479" cy="26171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DFA12B1-45E9-157F-58CA-1D821089952C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5989F6B9-F8AB-5FBC-55F4-997C5C39531B}"/>
              </a:ext>
            </a:extLst>
          </p:cNvPr>
          <p:cNvSpPr txBox="1"/>
          <p:nvPr/>
        </p:nvSpPr>
        <p:spPr>
          <a:xfrm>
            <a:off x="1702402" y="879120"/>
            <a:ext cx="9455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</a:rPr>
              <a:t>Dùng ê ke và thước thẳng kiểm tra xem mỗi hình sau có phải hình vuông hay không.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3DDB88-A28B-C19A-B635-726E49561AE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387" t="33665" r="56452" b="2341"/>
          <a:stretch/>
        </p:blipFill>
        <p:spPr>
          <a:xfrm>
            <a:off x="2237306" y="2222580"/>
            <a:ext cx="3067665" cy="280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62DE46-50A9-E741-6690-7314E154182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5395" t="25918" r="9444" b="6908"/>
          <a:stretch/>
        </p:blipFill>
        <p:spPr>
          <a:xfrm>
            <a:off x="6533087" y="2083346"/>
            <a:ext cx="3067665" cy="2941428"/>
          </a:xfrm>
          <a:prstGeom prst="rect">
            <a:avLst/>
          </a:prstGeom>
        </p:spPr>
      </p:pic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2164D75C-9D8D-04BD-291B-E87B27A01494}"/>
              </a:ext>
            </a:extLst>
          </p:cNvPr>
          <p:cNvSpPr/>
          <p:nvPr/>
        </p:nvSpPr>
        <p:spPr>
          <a:xfrm>
            <a:off x="2274755" y="5167698"/>
            <a:ext cx="2992766" cy="475785"/>
          </a:xfrm>
          <a:prstGeom prst="flowChart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ABCD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là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hình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vuông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Flowchart: Process 9">
            <a:extLst>
              <a:ext uri="{FF2B5EF4-FFF2-40B4-BE49-F238E27FC236}">
                <a16:creationId xmlns:a16="http://schemas.microsoft.com/office/drawing/2014/main" id="{82BDAAAF-56FB-3352-ECA4-2ABB6CD08390}"/>
              </a:ext>
            </a:extLst>
          </p:cNvPr>
          <p:cNvSpPr/>
          <p:nvPr/>
        </p:nvSpPr>
        <p:spPr>
          <a:xfrm>
            <a:off x="6422990" y="5176234"/>
            <a:ext cx="3287857" cy="475785"/>
          </a:xfrm>
          <a:prstGeom prst="flowChart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DEGH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là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hình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chữ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nhật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DFA12B1-45E9-157F-58CA-1D821089952C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5989F6B9-F8AB-5FBC-55F4-997C5C39531B}"/>
              </a:ext>
            </a:extLst>
          </p:cNvPr>
          <p:cNvSpPr txBox="1"/>
          <p:nvPr/>
        </p:nvSpPr>
        <p:spPr>
          <a:xfrm>
            <a:off x="1702402" y="1060520"/>
            <a:ext cx="10591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</a:rPr>
              <a:t>Nêu cách kẻ thêm một đoạn thẳng để được hình vuông: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36BEA28-94CB-6240-FC87-EE41B0D35FC4}"/>
              </a:ext>
            </a:extLst>
          </p:cNvPr>
          <p:cNvGrpSpPr/>
          <p:nvPr/>
        </p:nvGrpSpPr>
        <p:grpSpPr>
          <a:xfrm>
            <a:off x="1925638" y="1904999"/>
            <a:ext cx="2913062" cy="2913065"/>
            <a:chOff x="1925638" y="1904999"/>
            <a:chExt cx="2913062" cy="29130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2328CC7-65F2-4B57-E6FF-F560F57F6EF9}"/>
                </a:ext>
              </a:extLst>
            </p:cNvPr>
            <p:cNvSpPr/>
            <p:nvPr/>
          </p:nvSpPr>
          <p:spPr>
            <a:xfrm>
              <a:off x="1925638" y="1972467"/>
              <a:ext cx="2773362" cy="28455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8ACC64B-9F66-EFA2-487A-ABD5C87986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5782" t="26917" r="63896" b="12492"/>
            <a:stretch/>
          </p:blipFill>
          <p:spPr>
            <a:xfrm>
              <a:off x="1925638" y="1904999"/>
              <a:ext cx="2913062" cy="2913065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2E206E-D543-36C8-6195-4180896AE02A}"/>
              </a:ext>
            </a:extLst>
          </p:cNvPr>
          <p:cNvGrpSpPr/>
          <p:nvPr/>
        </p:nvGrpSpPr>
        <p:grpSpPr>
          <a:xfrm>
            <a:off x="5518136" y="1972467"/>
            <a:ext cx="4646626" cy="2913065"/>
            <a:chOff x="5518136" y="1972467"/>
            <a:chExt cx="4646626" cy="291306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1E90AC9-12F8-F20E-C47B-F07AB931A741}"/>
                </a:ext>
              </a:extLst>
            </p:cNvPr>
            <p:cNvSpPr/>
            <p:nvPr/>
          </p:nvSpPr>
          <p:spPr>
            <a:xfrm>
              <a:off x="5560520" y="1972467"/>
              <a:ext cx="4604242" cy="28455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59BC75-5922-EDAF-1505-E3C5132A96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2360" t="28213" r="5224" b="11196"/>
            <a:stretch/>
          </p:blipFill>
          <p:spPr>
            <a:xfrm>
              <a:off x="5518136" y="1972467"/>
              <a:ext cx="4646626" cy="2913065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9BEC812-5831-0A0E-FEFB-B5FFC32F5EE8}"/>
              </a:ext>
            </a:extLst>
          </p:cNvPr>
          <p:cNvCxnSpPr>
            <a:cxnSpLocks/>
          </p:cNvCxnSpPr>
          <p:nvPr/>
        </p:nvCxnSpPr>
        <p:spPr>
          <a:xfrm>
            <a:off x="7861434" y="2489032"/>
            <a:ext cx="0" cy="17931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4EFD3D3-2E09-2243-F478-979C11572648}"/>
              </a:ext>
            </a:extLst>
          </p:cNvPr>
          <p:cNvCxnSpPr>
            <a:cxnSpLocks/>
          </p:cNvCxnSpPr>
          <p:nvPr/>
        </p:nvCxnSpPr>
        <p:spPr>
          <a:xfrm>
            <a:off x="2430131" y="4282198"/>
            <a:ext cx="182516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63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DFA12B1-45E9-157F-58CA-1D821089952C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5989F6B9-F8AB-5FBC-55F4-997C5C39531B}"/>
              </a:ext>
            </a:extLst>
          </p:cNvPr>
          <p:cNvSpPr txBox="1"/>
          <p:nvPr/>
        </p:nvSpPr>
        <p:spPr>
          <a:xfrm>
            <a:off x="1702402" y="998965"/>
            <a:ext cx="10591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UTM Avo" panose="02040603050506020204" pitchFamily="18" charset="0"/>
                <a:ea typeface="Calibri" panose="020F0502020204030204" pitchFamily="34" charset="0"/>
              </a:rPr>
              <a:t>Vẽ hình vuông trên lưới ô vuông theo hướng dẫn sau: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087BAF8-1BA0-013E-A5BF-0712EF911010}"/>
              </a:ext>
            </a:extLst>
          </p:cNvPr>
          <p:cNvGrpSpPr/>
          <p:nvPr/>
        </p:nvGrpSpPr>
        <p:grpSpPr>
          <a:xfrm>
            <a:off x="-169935" y="1719410"/>
            <a:ext cx="11688836" cy="2838075"/>
            <a:chOff x="-255711" y="1690382"/>
            <a:chExt cx="11673012" cy="283423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848C0C6-552B-E9D1-5A32-01ADDFDE45C3}"/>
                </a:ext>
              </a:extLst>
            </p:cNvPr>
            <p:cNvSpPr/>
            <p:nvPr/>
          </p:nvSpPr>
          <p:spPr>
            <a:xfrm>
              <a:off x="1276709" y="1858580"/>
              <a:ext cx="9504362" cy="24978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24E1EAF-A879-6681-6B3D-AA1A563483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4772" b="15656"/>
            <a:stretch/>
          </p:blipFill>
          <p:spPr>
            <a:xfrm>
              <a:off x="-255711" y="1690382"/>
              <a:ext cx="11673012" cy="28342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442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E63AFA8-39B7-EC1C-E0F1-22A35F02590C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46C6AFC-18A4-138B-C130-0ACC1E786A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144D463-B4D4-B725-ADE8-2D515B17EAC8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DFA12B1-45E9-157F-58CA-1D821089952C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5989F6B9-F8AB-5FBC-55F4-997C5C39531B}"/>
              </a:ext>
            </a:extLst>
          </p:cNvPr>
          <p:cNvSpPr txBox="1"/>
          <p:nvPr/>
        </p:nvSpPr>
        <p:spPr>
          <a:xfrm>
            <a:off x="1760459" y="833937"/>
            <a:ext cx="99533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UTM Avo" panose="02040603050506020204" pitchFamily="18" charset="0"/>
                <a:ea typeface="Calibri" panose="020F0502020204030204" pitchFamily="34" charset="0"/>
              </a:rPr>
              <a:t>Thực hành: Vẽ một hình vuông trên giấy thủ công có lưới ô vuông rồi cắt ra hình vuông đó.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253368-53A7-D707-4DEA-26ACBC1C9E3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857" t="33314" r="20476" b="6936"/>
          <a:stretch/>
        </p:blipFill>
        <p:spPr>
          <a:xfrm>
            <a:off x="2336800" y="2206171"/>
            <a:ext cx="7518400" cy="297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20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197741-746C-42B8-A510-FEA0520DB8CF}"/>
              </a:ext>
            </a:extLst>
          </p:cNvPr>
          <p:cNvSpPr/>
          <p:nvPr/>
        </p:nvSpPr>
        <p:spPr>
          <a:xfrm>
            <a:off x="1338760" y="1793896"/>
            <a:ext cx="9576288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Qua bài học hôm nay, em biết thêm được điều gì?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FADA2D-C674-53DB-0EC7-70460C68E730}"/>
              </a:ext>
            </a:extLst>
          </p:cNvPr>
          <p:cNvSpPr/>
          <p:nvPr/>
        </p:nvSpPr>
        <p:spPr>
          <a:xfrm>
            <a:off x="1338760" y="1793896"/>
            <a:ext cx="9576288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Thuật ngữ toán học nào em cần nhớ?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DAFE9E-6FA6-1AC8-0951-DA6D2FB545FE}"/>
              </a:ext>
            </a:extLst>
          </p:cNvPr>
          <p:cNvSpPr/>
          <p:nvPr/>
        </p:nvSpPr>
        <p:spPr>
          <a:xfrm>
            <a:off x="1121198" y="1793896"/>
            <a:ext cx="10011411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Điều gì thú vị em phát hiện ra khi học hình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vuông</a:t>
            </a: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0920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2" grpId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7596;p55">
            <a:extLst>
              <a:ext uri="{FF2B5EF4-FFF2-40B4-BE49-F238E27FC236}">
                <a16:creationId xmlns:a16="http://schemas.microsoft.com/office/drawing/2014/main" id="{96948CBD-F61C-411E-A754-23274D63BB4E}"/>
              </a:ext>
            </a:extLst>
          </p:cNvPr>
          <p:cNvSpPr txBox="1">
            <a:spLocks/>
          </p:cNvSpPr>
          <p:nvPr/>
        </p:nvSpPr>
        <p:spPr>
          <a:xfrm>
            <a:off x="2301893" y="1414903"/>
            <a:ext cx="704109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HƯỚNG DẪN VỀ NHÀ</a:t>
            </a:r>
          </a:p>
        </p:txBody>
      </p:sp>
      <p:grpSp>
        <p:nvGrpSpPr>
          <p:cNvPr id="4" name="Google Shape;1411;p32">
            <a:extLst>
              <a:ext uri="{FF2B5EF4-FFF2-40B4-BE49-F238E27FC236}">
                <a16:creationId xmlns:a16="http://schemas.microsoft.com/office/drawing/2014/main" id="{F1C42770-D889-6EF3-74B7-8238CD314FB4}"/>
              </a:ext>
            </a:extLst>
          </p:cNvPr>
          <p:cNvGrpSpPr/>
          <p:nvPr/>
        </p:nvGrpSpPr>
        <p:grpSpPr>
          <a:xfrm flipH="1">
            <a:off x="1804528" y="2503837"/>
            <a:ext cx="3408339" cy="2325719"/>
            <a:chOff x="6688663" y="3788825"/>
            <a:chExt cx="1050600" cy="1050600"/>
          </a:xfrm>
        </p:grpSpPr>
        <p:sp>
          <p:nvSpPr>
            <p:cNvPr id="5" name="Google Shape;1412;p32">
              <a:extLst>
                <a:ext uri="{FF2B5EF4-FFF2-40B4-BE49-F238E27FC236}">
                  <a16:creationId xmlns:a16="http://schemas.microsoft.com/office/drawing/2014/main" id="{9DA5147E-8CC1-6606-B9FD-B0FA0BF224EB}"/>
                </a:ext>
              </a:extLst>
            </p:cNvPr>
            <p:cNvSpPr/>
            <p:nvPr/>
          </p:nvSpPr>
          <p:spPr>
            <a:xfrm>
              <a:off x="6688663" y="3788825"/>
              <a:ext cx="1050600" cy="105060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52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66675" dir="2760000" algn="bl" rotWithShape="0">
                <a:srgbClr val="000000">
                  <a:alpha val="1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UTM Avo" panose="02040603050506020204" pitchFamily="18" charset="0"/>
              </a:endParaRPr>
            </a:p>
          </p:txBody>
        </p:sp>
        <p:sp>
          <p:nvSpPr>
            <p:cNvPr id="6" name="Google Shape;1413;p32">
              <a:extLst>
                <a:ext uri="{FF2B5EF4-FFF2-40B4-BE49-F238E27FC236}">
                  <a16:creationId xmlns:a16="http://schemas.microsoft.com/office/drawing/2014/main" id="{DEEAFD07-98A9-D08E-BC87-05296BF07D43}"/>
                </a:ext>
              </a:extLst>
            </p:cNvPr>
            <p:cNvSpPr/>
            <p:nvPr/>
          </p:nvSpPr>
          <p:spPr>
            <a:xfrm>
              <a:off x="6688663" y="3788825"/>
              <a:ext cx="1050600" cy="1050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UTM Avo" panose="02040603050506020204" pitchFamily="18" charset="0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99E4F4AE-1C28-21F5-E0F8-BF9A10E327DB}"/>
              </a:ext>
            </a:extLst>
          </p:cNvPr>
          <p:cNvSpPr/>
          <p:nvPr/>
        </p:nvSpPr>
        <p:spPr>
          <a:xfrm>
            <a:off x="1913006" y="2769508"/>
            <a:ext cx="3191382" cy="141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Ôn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effectLst/>
              <a:latin typeface="UTM Avo" panose="02040603050506020204" pitchFamily="18" charset="0"/>
              <a:ea typeface="DengXian"/>
              <a:cs typeface="Times New Roman" panose="02020603050405020304" pitchFamily="18" charset="0"/>
            </a:endParaRPr>
          </a:p>
        </p:txBody>
      </p:sp>
      <p:grpSp>
        <p:nvGrpSpPr>
          <p:cNvPr id="8" name="Google Shape;1411;p32">
            <a:extLst>
              <a:ext uri="{FF2B5EF4-FFF2-40B4-BE49-F238E27FC236}">
                <a16:creationId xmlns:a16="http://schemas.microsoft.com/office/drawing/2014/main" id="{20BAB0D2-8D91-9F45-7F04-43E2FF8D1F98}"/>
              </a:ext>
            </a:extLst>
          </p:cNvPr>
          <p:cNvGrpSpPr/>
          <p:nvPr/>
        </p:nvGrpSpPr>
        <p:grpSpPr>
          <a:xfrm flipH="1">
            <a:off x="5626274" y="2503837"/>
            <a:ext cx="4332197" cy="2325719"/>
            <a:chOff x="6688663" y="3788825"/>
            <a:chExt cx="1050600" cy="1050600"/>
          </a:xfrm>
        </p:grpSpPr>
        <p:sp>
          <p:nvSpPr>
            <p:cNvPr id="9" name="Google Shape;1412;p32">
              <a:extLst>
                <a:ext uri="{FF2B5EF4-FFF2-40B4-BE49-F238E27FC236}">
                  <a16:creationId xmlns:a16="http://schemas.microsoft.com/office/drawing/2014/main" id="{E393CB7E-8AF4-22B8-F9BB-D96526EB326B}"/>
                </a:ext>
              </a:extLst>
            </p:cNvPr>
            <p:cNvSpPr/>
            <p:nvPr/>
          </p:nvSpPr>
          <p:spPr>
            <a:xfrm>
              <a:off x="6688663" y="3788825"/>
              <a:ext cx="1050600" cy="105060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52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66675" dir="2760000" algn="bl" rotWithShape="0">
                <a:srgbClr val="000000">
                  <a:alpha val="1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UTM Avo" panose="02040603050506020204" pitchFamily="18" charset="0"/>
              </a:endParaRPr>
            </a:p>
          </p:txBody>
        </p:sp>
        <p:sp>
          <p:nvSpPr>
            <p:cNvPr id="10" name="Google Shape;1413;p32">
              <a:extLst>
                <a:ext uri="{FF2B5EF4-FFF2-40B4-BE49-F238E27FC236}">
                  <a16:creationId xmlns:a16="http://schemas.microsoft.com/office/drawing/2014/main" id="{B1DE42F5-4BFB-2930-193A-0B12310F0353}"/>
                </a:ext>
              </a:extLst>
            </p:cNvPr>
            <p:cNvSpPr/>
            <p:nvPr/>
          </p:nvSpPr>
          <p:spPr>
            <a:xfrm>
              <a:off x="6688663" y="3788825"/>
              <a:ext cx="1050600" cy="1050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>
                <a:latin typeface="UTM Avo" panose="02040603050506020204" pitchFamily="18" charset="0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95DE42A9-C8C0-B505-9B5E-F46087DD1D54}"/>
              </a:ext>
            </a:extLst>
          </p:cNvPr>
          <p:cNvSpPr/>
          <p:nvPr/>
        </p:nvSpPr>
        <p:spPr>
          <a:xfrm>
            <a:off x="5822438" y="2636253"/>
            <a:ext cx="3939871" cy="1873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Liên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hệ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với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những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tình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huống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thực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tiễn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trong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cuộc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sống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có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liên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quan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đến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dạng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đặc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điểm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tên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gọi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của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vuông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.</a:t>
            </a:r>
            <a:endParaRPr lang="en-US" sz="20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05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" grpId="0"/>
      <p:bldP spid="7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423</Words>
  <Application>Microsoft Office PowerPoint</Application>
  <PresentationFormat>Widescreen</PresentationFormat>
  <Paragraphs>53</Paragraphs>
  <Slides>19</Slides>
  <Notes>16</Notes>
  <HiddenSlides>1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Lobster</vt:lpstr>
      <vt:lpstr>UTM Avo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hung.nv2510hung.nv2510</cp:lastModifiedBy>
  <cp:revision>9</cp:revision>
  <dcterms:modified xsi:type="dcterms:W3CDTF">2023-08-28T01:57:08Z</dcterms:modified>
</cp:coreProperties>
</file>