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31"/>
  </p:notesMasterIdLst>
  <p:sldIdLst>
    <p:sldId id="256" r:id="rId4"/>
    <p:sldId id="257" r:id="rId5"/>
    <p:sldId id="258" r:id="rId6"/>
    <p:sldId id="259" r:id="rId7"/>
    <p:sldId id="260" r:id="rId8"/>
    <p:sldId id="267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72" r:id="rId18"/>
    <p:sldId id="273" r:id="rId19"/>
    <p:sldId id="274" r:id="rId20"/>
    <p:sldId id="290" r:id="rId21"/>
    <p:sldId id="291" r:id="rId22"/>
    <p:sldId id="292" r:id="rId23"/>
    <p:sldId id="293" r:id="rId24"/>
    <p:sldId id="294" r:id="rId25"/>
    <p:sldId id="261" r:id="rId26"/>
    <p:sldId id="262" r:id="rId27"/>
    <p:sldId id="265" r:id="rId28"/>
    <p:sldId id="266" r:id="rId29"/>
    <p:sldId id="295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8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1978031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</a:p>
          <a:p>
            <a:r>
              <a:rPr lang="en-US" baseline="0" dirty="0"/>
              <a:t>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nội</a:t>
            </a:r>
            <a:r>
              <a:rPr lang="en-US" baseline="0" dirty="0"/>
              <a:t> </a:t>
            </a:r>
            <a:r>
              <a:rPr lang="en-US" baseline="0" dirty="0" err="1"/>
              <a:t>học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36201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1516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5961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24508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0767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8792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1506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2831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323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7445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462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5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85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23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59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0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83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42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971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316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83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14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4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440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536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845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1946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368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940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05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874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02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3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1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5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2/1/16/26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slide" Target="slide12.xml"/><Relationship Id="rId18" Type="http://schemas.openxmlformats.org/officeDocument/2006/relationships/image" Target="../media/image35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11.xml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openxmlformats.org/officeDocument/2006/relationships/image" Target="../media/image34.png"/><Relationship Id="rId2" Type="http://schemas.openxmlformats.org/officeDocument/2006/relationships/audio" Target="../media/media2.mp3"/><Relationship Id="rId16" Type="http://schemas.openxmlformats.org/officeDocument/2006/relationships/slide" Target="slide8.xml"/><Relationship Id="rId20" Type="http://schemas.openxmlformats.org/officeDocument/2006/relationships/image" Target="../media/image36.png"/><Relationship Id="rId1" Type="http://schemas.microsoft.com/office/2007/relationships/media" Target="../media/media2.mp3"/><Relationship Id="rId6" Type="http://schemas.openxmlformats.org/officeDocument/2006/relationships/slide" Target="slide14.xml"/><Relationship Id="rId11" Type="http://schemas.openxmlformats.org/officeDocument/2006/relationships/slide" Target="slide9.xml"/><Relationship Id="rId5" Type="http://schemas.openxmlformats.org/officeDocument/2006/relationships/image" Target="../media/image28.jpeg"/><Relationship Id="rId15" Type="http://schemas.openxmlformats.org/officeDocument/2006/relationships/image" Target="../media/image33.gif"/><Relationship Id="rId10" Type="http://schemas.openxmlformats.org/officeDocument/2006/relationships/image" Target="../media/image30.png"/><Relationship Id="rId19" Type="http://schemas.openxmlformats.org/officeDocument/2006/relationships/image" Target="../media/image27.jpeg"/><Relationship Id="rId4" Type="http://schemas.openxmlformats.org/officeDocument/2006/relationships/notesSlide" Target="../notesSlides/notesSlide7.xml"/><Relationship Id="rId9" Type="http://schemas.openxmlformats.org/officeDocument/2006/relationships/slide" Target="slide10.xml"/><Relationship Id="rId14" Type="http://schemas.openxmlformats.org/officeDocument/2006/relationships/image" Target="../media/image32.png"/><Relationship Id="rId22" Type="http://schemas.openxmlformats.org/officeDocument/2006/relationships/slide" Target="slide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37.png"/><Relationship Id="rId7" Type="http://schemas.openxmlformats.org/officeDocument/2006/relationships/slide" Target="slide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11" Type="http://schemas.openxmlformats.org/officeDocument/2006/relationships/image" Target="../media/image27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svg"/><Relationship Id="rId9" Type="http://schemas.openxmlformats.org/officeDocument/2006/relationships/image" Target="../media/image4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6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slide" Target="slide18.xml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59.png"/><Relationship Id="rId17" Type="http://schemas.openxmlformats.org/officeDocument/2006/relationships/slide" Target="slide22.xml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5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4.png"/><Relationship Id="rId11" Type="http://schemas.openxmlformats.org/officeDocument/2006/relationships/slide" Target="slide17.xml"/><Relationship Id="rId5" Type="http://schemas.openxmlformats.org/officeDocument/2006/relationships/image" Target="../media/image53.png"/><Relationship Id="rId15" Type="http://schemas.openxmlformats.org/officeDocument/2006/relationships/slide" Target="slide20.xml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5" Type="http://schemas.openxmlformats.org/officeDocument/2006/relationships/image" Target="../media/image47.png"/><Relationship Id="rId10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3.png"/><Relationship Id="rId1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5" Type="http://schemas.openxmlformats.org/officeDocument/2006/relationships/image" Target="../media/image46.png"/><Relationship Id="rId10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3.png"/><Relationship Id="rId1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5" Type="http://schemas.openxmlformats.org/officeDocument/2006/relationships/image" Target="../media/image43.png"/><Relationship Id="rId10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3.png"/><Relationship Id="rId1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5" Type="http://schemas.openxmlformats.org/officeDocument/2006/relationships/image" Target="../media/image44.png"/><Relationship Id="rId10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3.png"/><Relationship Id="rId1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audio" Target="../media/audio1.wav"/><Relationship Id="rId7" Type="http://schemas.openxmlformats.org/officeDocument/2006/relationships/image" Target="../media/image61.png"/><Relationship Id="rId12" Type="http://schemas.openxmlformats.org/officeDocument/2006/relationships/slide" Target="slide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audio" Target="../media/audio3.wav"/><Relationship Id="rId15" Type="http://schemas.openxmlformats.org/officeDocument/2006/relationships/image" Target="../media/image45.png"/><Relationship Id="rId10" Type="http://schemas.openxmlformats.org/officeDocument/2006/relationships/image" Target="../media/image64.png"/><Relationship Id="rId4" Type="http://schemas.openxmlformats.org/officeDocument/2006/relationships/audio" Target="../media/audio2.wav"/><Relationship Id="rId9" Type="http://schemas.openxmlformats.org/officeDocument/2006/relationships/image" Target="../media/image63.png"/><Relationship Id="rId14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9.svg"/><Relationship Id="rId3" Type="http://schemas.openxmlformats.org/officeDocument/2006/relationships/image" Target="../media/image16.jpg"/><Relationship Id="rId7" Type="http://schemas.openxmlformats.org/officeDocument/2006/relationships/image" Target="../media/image70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11" Type="http://schemas.openxmlformats.org/officeDocument/2006/relationships/image" Target="../media/image72.svg"/><Relationship Id="rId5" Type="http://schemas.openxmlformats.org/officeDocument/2006/relationships/image" Target="../media/image68.svg"/><Relationship Id="rId10" Type="http://schemas.openxmlformats.org/officeDocument/2006/relationships/image" Target="../media/image71.png"/><Relationship Id="rId4" Type="http://schemas.openxmlformats.org/officeDocument/2006/relationships/image" Target="../media/image67.png"/><Relationship Id="rId9" Type="http://schemas.openxmlformats.org/officeDocument/2006/relationships/image" Target="../media/image1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g"/><Relationship Id="rId7" Type="http://schemas.openxmlformats.org/officeDocument/2006/relationships/image" Target="../media/image78.sv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11" Type="http://schemas.openxmlformats.org/officeDocument/2006/relationships/image" Target="../media/image82.svg"/><Relationship Id="rId5" Type="http://schemas.openxmlformats.org/officeDocument/2006/relationships/image" Target="../media/image76.sv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84.jpg"/><Relationship Id="rId7" Type="http://schemas.openxmlformats.org/officeDocument/2006/relationships/image" Target="../media/image86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12362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5</a:t>
            </a:r>
            <a:endParaRPr sz="4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số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sự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kiện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lang="en-US"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(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1C49A6A-2632-BDDA-8705-F4645E0D375F}"/>
              </a:ext>
            </a:extLst>
          </p:cNvPr>
          <p:cNvGrpSpPr/>
          <p:nvPr/>
        </p:nvGrpSpPr>
        <p:grpSpPr>
          <a:xfrm>
            <a:off x="234149" y="1050119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93FA2A1-282C-A08A-6B00-D1C00BF667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E3AAE8-83E8-DDC8-9595-5911241A76C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345B9B00-9476-0D84-75E9-161D395B5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97725">
            <a:off x="881392" y="2366371"/>
            <a:ext cx="9086517" cy="4314047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43F866F9-0F49-581F-22AF-EADEF3E0A3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486684" y="9160766"/>
            <a:ext cx="433541" cy="478810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BB086BC7-35FB-F120-87CB-D0F552F0B2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851397">
            <a:off x="9274616" y="668415"/>
            <a:ext cx="182838" cy="175524"/>
          </a:xfrm>
          <a:prstGeom prst="rect">
            <a:avLst/>
          </a:prstGeom>
        </p:spPr>
      </p:pic>
      <p:pic>
        <p:nvPicPr>
          <p:cNvPr id="9" name="Picture 19">
            <a:extLst>
              <a:ext uri="{FF2B5EF4-FFF2-40B4-BE49-F238E27FC236}">
                <a16:creationId xmlns:a16="http://schemas.microsoft.com/office/drawing/2014/main" id="{8768F1DF-9793-8A0C-E282-207F33DE602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345741">
            <a:off x="11200416" y="9521770"/>
            <a:ext cx="292363" cy="495531"/>
          </a:xfrm>
          <a:prstGeom prst="rect">
            <a:avLst/>
          </a:prstGeom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5B95DF69-BF89-C098-C5EF-5F017CD0A5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800043">
            <a:off x="11620176" y="537613"/>
            <a:ext cx="324212" cy="35806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35D61FB-810E-8155-D92F-AE947815DB24}"/>
              </a:ext>
            </a:extLst>
          </p:cNvPr>
          <p:cNvSpPr txBox="1"/>
          <p:nvPr/>
        </p:nvSpPr>
        <p:spPr>
          <a:xfrm>
            <a:off x="1148068" y="1678815"/>
            <a:ext cx="945092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Cả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lớp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hát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: “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Vui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đến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trường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C87B3B-DDC5-055C-9FC3-BF7CAD3A06CE}"/>
              </a:ext>
            </a:extLst>
          </p:cNvPr>
          <p:cNvSpPr/>
          <p:nvPr/>
        </p:nvSpPr>
        <p:spPr>
          <a:xfrm>
            <a:off x="1841345" y="2821167"/>
            <a:ext cx="7049267" cy="2358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Khi đến trường em có cảm nhận gì?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marL="571500" indent="-571500">
              <a:lnSpc>
                <a:spcPct val="20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Ở trường em được tham gia những sự kiện nào? Vào thời gian nào?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9" name="nhom-hoa-tay-nhac-thieu-nhi-soi-dong-remix.mp3">
            <a:hlinkClick r:id="" action="ppaction://media"/>
            <a:extLst>
              <a:ext uri="{FF2B5EF4-FFF2-40B4-BE49-F238E27FC236}">
                <a16:creationId xmlns:a16="http://schemas.microsoft.com/office/drawing/2014/main" id="{F7428E57-CC5B-F902-BEDE-227A26AF2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12475" y="1553877"/>
            <a:ext cx="742317" cy="742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A1EECFC9-3097-BDA8-FC40-2DD18C2E5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70769" y="2613611"/>
            <a:ext cx="9105424" cy="416437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F7C0E272-7653-3DE4-D63C-C44B8CB316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42824" y="1810180"/>
            <a:ext cx="639487" cy="781400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EBD0F5E-743A-B4DD-8681-AFC17395E2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24274" t="12627" r="27335" b="10210"/>
          <a:stretch>
            <a:fillRect/>
          </a:stretch>
        </p:blipFill>
        <p:spPr>
          <a:xfrm>
            <a:off x="1117239" y="1821195"/>
            <a:ext cx="490031" cy="781401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3986FB47-2FC4-1CC1-705C-27DFC7EF87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159206">
            <a:off x="3314353" y="3211876"/>
            <a:ext cx="425066" cy="7204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96113B-B973-8443-A0A7-3FE45B958B49}"/>
              </a:ext>
            </a:extLst>
          </p:cNvPr>
          <p:cNvSpPr/>
          <p:nvPr/>
        </p:nvSpPr>
        <p:spPr>
          <a:xfrm>
            <a:off x="1961929" y="1552577"/>
            <a:ext cx="8268141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1. Một số sự kiện thường được tổ chức ở trường và ý nghĩa của sự kiện đó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807BBCF0-A543-3E97-64A5-559D8514658A}"/>
              </a:ext>
            </a:extLst>
          </p:cNvPr>
          <p:cNvSpPr/>
          <p:nvPr/>
        </p:nvSpPr>
        <p:spPr>
          <a:xfrm>
            <a:off x="3889104" y="3119541"/>
            <a:ext cx="4268753" cy="7312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TRÒ CHƠI “ĐỐ BẠN”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E7F8A-C19E-176A-F0A0-B25CCD1E73DB}"/>
              </a:ext>
            </a:extLst>
          </p:cNvPr>
          <p:cNvSpPr/>
          <p:nvPr/>
        </p:nvSpPr>
        <p:spPr>
          <a:xfrm>
            <a:off x="2077498" y="3785157"/>
            <a:ext cx="8037001" cy="300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- Nhóm 1 cử một bạn đọc câu đố, nhóm 2 trả lời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Nếu </a:t>
            </a: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trả lời được, nhóm 2 sẽ đọc câu đố cho nhóm 1 trả lời</a:t>
            </a:r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nl-NL" sz="260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- </a:t>
            </a: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Nếu nhóm nào trả lời không đúng hoặc không trả lời được là thua.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19600" y="49149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680592" y="5334000"/>
            <a:ext cx="1905000" cy="1295400"/>
          </a:xfrm>
          <a:prstGeom prst="rect">
            <a:avLst/>
          </a:prstGeom>
        </p:spPr>
      </p:pic>
      <p:pic>
        <p:nvPicPr>
          <p:cNvPr id="13" name="Picture 12" descr="41de1940fddd4979ee9c546aa68145dc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213952" y="4953000"/>
            <a:ext cx="2133600" cy="21336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09504" y="5127678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pic>
        <p:nvPicPr>
          <p:cNvPr id="16" name="Picture 15" descr="e0719548b26d2f34b9b299abba325ffd.png">
            <a:hlinkClick r:id="rId21" action="ppaction://hlinksldjump"/>
            <a:extLst>
              <a:ext uri="{FF2B5EF4-FFF2-40B4-BE49-F238E27FC236}">
                <a16:creationId xmlns:a16="http://schemas.microsoft.com/office/drawing/2014/main" id="{490EF0B3-7931-7B6B-3199-57C420E081D9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201440" y="5127678"/>
            <a:ext cx="2133600" cy="1600200"/>
          </a:xfrm>
          <a:prstGeom prst="rect">
            <a:avLst/>
          </a:prstGeom>
        </p:spPr>
      </p:pic>
      <p:pic>
        <p:nvPicPr>
          <p:cNvPr id="17" name="Picture 16" descr="020cafd9e8d2e8024e60e3d66391fe0e.png">
            <a:hlinkClick r:id="rId22" action="ppaction://hlinksldjump"/>
            <a:extLst>
              <a:ext uri="{FF2B5EF4-FFF2-40B4-BE49-F238E27FC236}">
                <a16:creationId xmlns:a16="http://schemas.microsoft.com/office/drawing/2014/main" id="{2DA36F2A-64D0-1533-4683-36BD8B40B1CC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16880" y="4781550"/>
            <a:ext cx="2438400" cy="2209800"/>
          </a:xfrm>
          <a:prstGeom prst="rect">
            <a:avLst/>
          </a:prstGeom>
        </p:spPr>
      </p:pic>
      <p:pic>
        <p:nvPicPr>
          <p:cNvPr id="1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526F0BB-244B-677D-FD98-C21C3A3CA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47800" y="1377951"/>
            <a:ext cx="609600" cy="609600"/>
          </a:xfrm>
          <a:prstGeom prst="rect">
            <a:avLst/>
          </a:prstGeom>
        </p:spPr>
      </p:pic>
      <p:pic>
        <p:nvPicPr>
          <p:cNvPr id="1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A2F29764-A68D-9BB6-176B-33DD34F55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20812" y="30480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34375 -0.459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475 -0.5111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-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7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44444E-6 L -0.34375 -0.4592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17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913860" y="86047"/>
            <a:ext cx="4359349" cy="3266753"/>
            <a:chOff x="159231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9231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724375" y="731216"/>
              <a:ext cx="3564662" cy="1065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kiện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được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tổ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vào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tháng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3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tôn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vinh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phụ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nữ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?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0035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Ngày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Quốc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tế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Phụ</a:t>
              </a: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nữ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913860" y="86047"/>
            <a:ext cx="4359349" cy="3266753"/>
            <a:chOff x="159231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9231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724375" y="731216"/>
              <a:ext cx="3564662" cy="123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kiện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nào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được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tổ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chức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để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chào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mừng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năm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học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mới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0035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Ngày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khai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giảng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9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879525" y="-63795"/>
            <a:ext cx="4850884" cy="3498112"/>
            <a:chOff x="1560649" y="316547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649" y="316547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90985" y="609526"/>
              <a:ext cx="3564662" cy="2007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kiện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được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tổ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thúc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đẩy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phong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trào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dục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thao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của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trường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0035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Hội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khỏe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Phù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Đổng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90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879525" y="-63795"/>
            <a:ext cx="4850884" cy="3498112"/>
            <a:chOff x="1560649" y="316547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649" y="316547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90985" y="609526"/>
              <a:ext cx="3564662" cy="1514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kiện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được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tổ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vào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tháng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11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tôn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vinh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Thầy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,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cô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giáo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Việt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Nam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0035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Ngày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Nhà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giáo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Việt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Nam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879525" y="-63795"/>
            <a:ext cx="4850884" cy="3498112"/>
            <a:chOff x="1560649" y="316547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649" y="316547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90985" y="609526"/>
              <a:ext cx="3564662" cy="1155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kiện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được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tổ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để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tôn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vinh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giá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trị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của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sách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0035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Ngày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Hội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đọc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sách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5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879525" y="-63795"/>
            <a:ext cx="4850884" cy="3498112"/>
            <a:chOff x="1560649" y="316547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0649" y="316547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690985" y="609526"/>
              <a:ext cx="3564662" cy="1514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Sự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kiện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nào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được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tổ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chức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để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chào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đón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Tết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Nguyên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Đán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của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dân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tộc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8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Việt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Nam?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4788985" y="2842880"/>
            <a:ext cx="3105114" cy="1893899"/>
            <a:chOff x="4788985" y="2800350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4788985" y="2800350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154953" y="3198618"/>
              <a:ext cx="209276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Hội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</a:t>
              </a:r>
              <a:r>
                <a:rPr lang="en-US" sz="26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chợ</a:t>
              </a:r>
              <a:r>
                <a:rPr lang="en-US" sz="26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</a:rPr>
                <a:t> Xuân</a:t>
              </a:r>
              <a:endPara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0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CF69A8-F108-AFCE-EE8E-E83BEC87C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7" y="4269787"/>
            <a:ext cx="3264819" cy="26906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A6B027-F0A7-6D11-D50F-4806487F69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07" y="4269787"/>
            <a:ext cx="3144097" cy="26906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8F7B690-8A61-1BAB-6BB6-BD0F730890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435" y="4269787"/>
            <a:ext cx="3184321" cy="26906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8F4548-71A0-CCB2-1CEC-EC817D7FB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300" y="1823292"/>
            <a:ext cx="3208589" cy="27596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C9018F7-A2B9-ED32-253C-D48319FB8B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107" y="1973540"/>
            <a:ext cx="3080637" cy="25545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3CE400D-DF16-CBC1-E2CF-E08DFD366286}"/>
              </a:ext>
            </a:extLst>
          </p:cNvPr>
          <p:cNvSpPr/>
          <p:nvPr/>
        </p:nvSpPr>
        <p:spPr>
          <a:xfrm>
            <a:off x="1175657" y="2174935"/>
            <a:ext cx="3811013" cy="240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Nói về một số hoạt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động trong Ngày Khai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giảng qua các hình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dưới đây. </a:t>
            </a:r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0E2F31-553B-D533-4EAB-33E2A8C3DF6D}"/>
              </a:ext>
            </a:extLst>
          </p:cNvPr>
          <p:cNvSpPr/>
          <p:nvPr/>
        </p:nvSpPr>
        <p:spPr>
          <a:xfrm>
            <a:off x="1175657" y="1572054"/>
            <a:ext cx="863088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2. Nhận xét về nhà trường ở trong tình huống cụ thể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80638" y="-10632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26519" y="-10632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456081" y="-10632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522342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B6591FC-1E29-B658-6DFA-B8398B90F270}"/>
              </a:ext>
            </a:extLst>
          </p:cNvPr>
          <p:cNvGrpSpPr/>
          <p:nvPr/>
        </p:nvGrpSpPr>
        <p:grpSpPr>
          <a:xfrm>
            <a:off x="7985051" y="1534434"/>
            <a:ext cx="2456121" cy="744279"/>
            <a:chOff x="7985051" y="1534434"/>
            <a:chExt cx="2456121" cy="74427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5B76250-AF81-1ED7-3C4D-699B4F885EC5}"/>
                </a:ext>
              </a:extLst>
            </p:cNvPr>
            <p:cNvSpPr/>
            <p:nvPr/>
          </p:nvSpPr>
          <p:spPr>
            <a:xfrm>
              <a:off x="7985051" y="1534434"/>
              <a:ext cx="2456121" cy="74427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Arial"/>
              </a:endParaRPr>
            </a:p>
          </p:txBody>
        </p:sp>
        <p:sp>
          <p:nvSpPr>
            <p:cNvPr id="3" name="TextBox 2">
              <a:hlinkClick r:id="rId17" action="ppaction://hlinksldjump"/>
              <a:extLst>
                <a:ext uri="{FF2B5EF4-FFF2-40B4-BE49-F238E27FC236}">
                  <a16:creationId xmlns:a16="http://schemas.microsoft.com/office/drawing/2014/main" id="{413D57CF-89DA-1FB1-9370-A4146DAF8D73}"/>
                </a:ext>
              </a:extLst>
            </p:cNvPr>
            <p:cNvSpPr txBox="1"/>
            <p:nvPr/>
          </p:nvSpPr>
          <p:spPr>
            <a:xfrm>
              <a:off x="8133907" y="1672657"/>
              <a:ext cx="210666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Hoàn </a:t>
              </a:r>
              <a:r>
                <a:rPr kumimoji="0" lang="en-US" sz="26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thành</a:t>
              </a:r>
              <a:endPara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9332" y="4222179"/>
            <a:ext cx="633367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56545" y="411181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9332" y="3424421"/>
            <a:ext cx="634209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5105400"/>
            <a:ext cx="632304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6019800"/>
            <a:ext cx="633367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67177" y="49950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56546" y="3314061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67177" y="59094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2745" y="418801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3377" y="601594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3377" y="50712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2064" y="340553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24224" y="4298379"/>
            <a:ext cx="6029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Đón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sinh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lớp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</a:t>
            </a:r>
            <a:endParaRPr lang="vi-VN" sz="28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24225" y="3500621"/>
            <a:ext cx="524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Lễ chào cờ, hát Quốc 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4224" y="5105400"/>
            <a:ext cx="4715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Biểu diễn văn nghệ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34857" y="6019800"/>
            <a:ext cx="69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đánh trống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036" y="380595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24657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0500" y="-731296"/>
            <a:ext cx="9144000" cy="39632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76500" y="63824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tranh và chọn hoạt động tương ứng diễn ra trong Ngày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58332" y="4038866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2383" y="3467514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5112587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601594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0768551" y="5899247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6945" y="4035619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590944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499504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6946" y="3314061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1A632C-C4D2-783D-E8AF-3B0D4DCD45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298" y="-68774"/>
            <a:ext cx="3080637" cy="2554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4" y="3276600"/>
            <a:ext cx="633367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67177" y="31662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3" y="4114800"/>
            <a:ext cx="634209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5105400"/>
            <a:ext cx="632304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6019800"/>
            <a:ext cx="633367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67177" y="49950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67177" y="40044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67177" y="59094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3377" y="32424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3377" y="601594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3377" y="50712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2695" y="409591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34856" y="3352800"/>
            <a:ext cx="6029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Lễ chào cơ, hát Quốc Ca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34856" y="4191000"/>
            <a:ext cx="3965944" cy="519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Biểu diễn văn nghệ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4224" y="5105400"/>
            <a:ext cx="6608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đọc diễn văn khai mạc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34857" y="6019800"/>
            <a:ext cx="69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Đón học sinh lớp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036" y="380595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24657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0500" y="-731296"/>
            <a:ext cx="9144000" cy="39632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76500" y="63824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tranh và chọn hoạt động tương ứng diễn ra trong Ngày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68964" y="3093287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4157893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5112587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601594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0768551" y="5899247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309004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590944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499504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400444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874151-4D72-3F43-0CEA-B5A849986F4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137" y="-152845"/>
            <a:ext cx="3208589" cy="27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5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9332" y="4222179"/>
            <a:ext cx="633367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56545" y="411181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9332" y="3424421"/>
            <a:ext cx="634209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5105400"/>
            <a:ext cx="632304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9962" y="6019800"/>
            <a:ext cx="633367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67177" y="49950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56546" y="3314061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67177" y="59094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2745" y="418801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3377" y="601594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3377" y="50712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2064" y="3405531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24224" y="4298379"/>
            <a:ext cx="6503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trưởng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đọc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diễn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khai</a:t>
            </a:r>
            <a:r>
              <a:rPr lang="en-US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mạc</a:t>
            </a:r>
            <a:endParaRPr lang="vi-VN" sz="28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24225" y="3500621"/>
            <a:ext cx="524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itchFamily="18" charset="0"/>
              </a:rPr>
              <a:t>Biểu diễn văn nghệ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24223" y="5105400"/>
            <a:ext cx="6503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đánh trống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34857" y="6019800"/>
            <a:ext cx="69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Lễ chào cờ, hát Quốc Ca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036" y="380595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24657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0500" y="-731296"/>
            <a:ext cx="9144000" cy="39632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76500" y="63824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tranh và chọn hoạt động tương ứng diễn ra trong Ngày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58332" y="4038866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2383" y="3467514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5112587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23014" y="601594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0768551" y="5899247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6945" y="4035619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590944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7577" y="499504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6946" y="3314061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9EA05A-0C4D-6311-0518-CEF157128A9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763" y="-196441"/>
            <a:ext cx="3264819" cy="26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0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0257" y="5951669"/>
            <a:ext cx="633367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47470" y="584130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0888" y="3141280"/>
            <a:ext cx="634209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0887" y="4131880"/>
            <a:ext cx="632304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0887" y="5046280"/>
            <a:ext cx="633367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58102" y="40215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58102" y="30309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58102" y="49359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3670" y="591750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34302" y="5042424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4302" y="40977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3620" y="31223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8385" y="5969036"/>
            <a:ext cx="674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đánh trống khai giảng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5781" y="3217480"/>
            <a:ext cx="5528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Lễ chào cờ, hát Quốc Ca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15149" y="4131880"/>
            <a:ext cx="6608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đọc diễn văn khai mạc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25782" y="5046280"/>
            <a:ext cx="69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Biểu diễn văn nghệ</a:t>
            </a: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036" y="380595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24657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0500" y="-731296"/>
            <a:ext cx="9144000" cy="39632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76500" y="63824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tranh và chọn hoạt động tương ứng diễn ra trong Ngày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49257" y="5768356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3939" y="3184373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3939" y="4139067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3939" y="5042424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0768551" y="5899247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7870" y="5765109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8502" y="493592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8502" y="402152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8502" y="303092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A1421A-F0CE-5987-F4DE-27A48AE5FC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545" y="-153738"/>
            <a:ext cx="3144097" cy="26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6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43156" y="4981819"/>
            <a:ext cx="6333673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410369" y="487145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0888" y="3141280"/>
            <a:ext cx="6342093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90887" y="4131880"/>
            <a:ext cx="6323043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24336" y="5831797"/>
            <a:ext cx="633367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58102" y="40215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58102" y="30309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97420" y="577567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86569" y="494765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noProof="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3620" y="588218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noProof="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34302" y="40977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3620" y="31223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12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1284" y="4999186"/>
            <a:ext cx="6742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Biểu diễn văn nghệ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5781" y="3217480"/>
            <a:ext cx="5528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Đón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sinh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lớp</a:t>
            </a:r>
            <a:r>
              <a:rPr lang="en-US" sz="28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15149" y="4131880"/>
            <a:ext cx="6608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 trưởng đọc diễn văn khai mạc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76500" y="5838676"/>
            <a:ext cx="692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Lễ chào cờ, hát Quốc Ca</a:t>
            </a: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197051" y="4291245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892036" y="380595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24657" y="263970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  <a:sym typeface="Arial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0500" y="-731296"/>
            <a:ext cx="9144000" cy="396322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476500" y="638245"/>
            <a:ext cx="563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 sát tranh và chọn hoạt động tương ứng diễn ra trong Ngày khai giảng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81608" y="4788057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3939" y="3184373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813939" y="4139067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92789" y="5975447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10768551" y="5899247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0769" y="4795259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87820" y="5775679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8502" y="402152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8502" y="303092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69FCC0-B63D-79AF-31B6-14ED8D2BA5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890" y="-197898"/>
            <a:ext cx="3184321" cy="26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6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3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  <p:bldP spid="2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0DB93459-53E3-1022-2BC0-8B9120F7C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56480" y="1584856"/>
            <a:ext cx="972727" cy="914364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81E671FB-EC36-2F07-6CD5-A5401FB694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160" t="17796" r="14927" b="21823"/>
          <a:stretch>
            <a:fillRect/>
          </a:stretch>
        </p:blipFill>
        <p:spPr>
          <a:xfrm rot="-311875">
            <a:off x="1359296" y="1807225"/>
            <a:ext cx="567093" cy="46962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34EE4A6B-93D3-0C31-50B0-B627B76F7AB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789926">
            <a:off x="1287067" y="1715277"/>
            <a:ext cx="273928" cy="262971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AA4BC02-86E2-A584-4C0D-A2ABD09C36ED}"/>
              </a:ext>
            </a:extLst>
          </p:cNvPr>
          <p:cNvSpPr txBox="1"/>
          <p:nvPr/>
        </p:nvSpPr>
        <p:spPr>
          <a:xfrm>
            <a:off x="1847272" y="1496826"/>
            <a:ext cx="2339806" cy="69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2600" b="1" u="sng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963CB2F-30CA-E773-CA94-7CD53A8548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946497" y="2390888"/>
            <a:ext cx="8900745" cy="43101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B1D688-430C-F3E8-83D3-7BCAC25979A4}"/>
              </a:ext>
            </a:extLst>
          </p:cNvPr>
          <p:cNvSpPr/>
          <p:nvPr/>
        </p:nvSpPr>
        <p:spPr>
          <a:xfrm>
            <a:off x="2314244" y="2741772"/>
            <a:ext cx="7931259" cy="3608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Ngày Khai giảng thường có hai phần, đó là phần Lễ và phần Hội. 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Phần Lễ: chào cờ, hát Quốc ca, Hiệu trưởng đọc diễn văn khai giảng. 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Phần Hội là các tiết mục văn nghệ, đồng diễn thể dục, thể thao. </a:t>
            </a:r>
            <a:endParaRPr lang="en-US" sz="2600" dirty="0">
              <a:solidFill>
                <a:schemeClr val="bg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B66B68-D31B-402B-164A-A07C0A6991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52949" y="5554064"/>
            <a:ext cx="1107770" cy="11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1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FCC3B1B-9AB3-34D3-A70F-EA949F2430D2}"/>
              </a:ext>
            </a:extLst>
          </p:cNvPr>
          <p:cNvSpPr/>
          <p:nvPr/>
        </p:nvSpPr>
        <p:spPr>
          <a:xfrm>
            <a:off x="848580" y="4339248"/>
            <a:ext cx="5617789" cy="4164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B30B4EE-4E13-EFE9-0173-F6DEBF57223F}"/>
              </a:ext>
            </a:extLst>
          </p:cNvPr>
          <p:cNvSpPr/>
          <p:nvPr/>
        </p:nvSpPr>
        <p:spPr>
          <a:xfrm>
            <a:off x="835795" y="1685581"/>
            <a:ext cx="11117945" cy="10497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1">
            <a:extLst>
              <a:ext uri="{FF2B5EF4-FFF2-40B4-BE49-F238E27FC236}">
                <a16:creationId xmlns:a16="http://schemas.microsoft.com/office/drawing/2014/main" id="{22B7B0FF-4FE4-B4C1-B97A-CAF8218494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810274">
            <a:off x="147474" y="9439901"/>
            <a:ext cx="953724" cy="1199653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8DB29546-E6DC-59D4-98C0-CA3528F449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851397">
            <a:off x="10916687" y="2170246"/>
            <a:ext cx="182152" cy="174866"/>
          </a:xfrm>
          <a:prstGeom prst="rect">
            <a:avLst/>
          </a:prstGeom>
        </p:spPr>
      </p:pic>
      <p:pic>
        <p:nvPicPr>
          <p:cNvPr id="6" name="Picture 13">
            <a:extLst>
              <a:ext uri="{FF2B5EF4-FFF2-40B4-BE49-F238E27FC236}">
                <a16:creationId xmlns:a16="http://schemas.microsoft.com/office/drawing/2014/main" id="{CC992520-E415-B509-B1E2-64BB54F574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019461">
            <a:off x="17287298" y="929570"/>
            <a:ext cx="294053" cy="282291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58DB22B0-B553-C7C4-8370-04DF6E630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800043">
            <a:off x="9668489" y="9168170"/>
            <a:ext cx="322996" cy="356723"/>
          </a:xfrm>
          <a:prstGeom prst="rect">
            <a:avLst/>
          </a:prstGeom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2220F081-6034-CC76-9398-429002682A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7483644">
            <a:off x="4234527" y="8612361"/>
            <a:ext cx="289771" cy="278180"/>
          </a:xfrm>
          <a:prstGeom prst="rect">
            <a:avLst/>
          </a:prstGeom>
        </p:spPr>
      </p:pic>
      <p:pic>
        <p:nvPicPr>
          <p:cNvPr id="10" name="Picture 18">
            <a:extLst>
              <a:ext uri="{FF2B5EF4-FFF2-40B4-BE49-F238E27FC236}">
                <a16:creationId xmlns:a16="http://schemas.microsoft.com/office/drawing/2014/main" id="{720A353E-4A97-B78A-2352-6BDE0446E4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839255">
            <a:off x="7794026" y="9266312"/>
            <a:ext cx="315594" cy="302970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2845670A-484C-2FA9-3AAE-27FC4B559F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2419102">
            <a:off x="15806031" y="1029111"/>
            <a:ext cx="527925" cy="75693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33D3260-45C4-EFEB-3EFD-383C5EBDA4B8}"/>
              </a:ext>
            </a:extLst>
          </p:cNvPr>
          <p:cNvSpPr/>
          <p:nvPr/>
        </p:nvSpPr>
        <p:spPr>
          <a:xfrm>
            <a:off x="922626" y="1527611"/>
            <a:ext cx="11031114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Ngoài những hoạt động trên, Ngày khai giảng, trường mình còn có những hoạt động nào khác?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256EB559-403D-C6CB-E69D-0293110C25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208208">
            <a:off x="16736893" y="9588891"/>
            <a:ext cx="953724" cy="11996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AB43A22-E3BA-A39D-D282-04424E441658}"/>
              </a:ext>
            </a:extLst>
          </p:cNvPr>
          <p:cNvSpPr/>
          <p:nvPr/>
        </p:nvSpPr>
        <p:spPr>
          <a:xfrm>
            <a:off x="922626" y="2914069"/>
            <a:ext cx="10623051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Đại diện phụ huynh học sinh tặng hoa cho nhà trường</a:t>
            </a:r>
          </a:p>
          <a:p>
            <a:pPr marL="571500" indent="-5715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Trao bằng khen cho các học sinh có thành tích nổi bật,...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86ABAB-F71C-C83D-5CD8-33DA6CCCF1C1}"/>
              </a:ext>
            </a:extLst>
          </p:cNvPr>
          <p:cNvSpPr/>
          <p:nvPr/>
        </p:nvSpPr>
        <p:spPr>
          <a:xfrm>
            <a:off x="835795" y="4277560"/>
            <a:ext cx="68034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Nêu ý nghĩa của Ngày khai giảng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CCB734-B1E0-645D-3E76-951CDB6592AD}"/>
              </a:ext>
            </a:extLst>
          </p:cNvPr>
          <p:cNvSpPr/>
          <p:nvPr/>
        </p:nvSpPr>
        <p:spPr>
          <a:xfrm>
            <a:off x="1296761" y="4842605"/>
            <a:ext cx="732901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“Khai giảng” là bắt đầu giảng dạy cho một năm học hay khóa học mới. Ngày khai giảng là ngày đầu tiên của năm học hay khóa học đó.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20" name="图片 7">
            <a:extLst>
              <a:ext uri="{FF2B5EF4-FFF2-40B4-BE49-F238E27FC236}">
                <a16:creationId xmlns:a16="http://schemas.microsoft.com/office/drawing/2014/main" id="{017BD23B-F55F-D0B8-1907-ADE77F3E9E8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5" y="5760423"/>
            <a:ext cx="1147821" cy="757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12" grpId="0"/>
      <p:bldP spid="14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90DCC10A-043A-61BC-2179-004081006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33950" y="2277130"/>
            <a:ext cx="7526738" cy="2730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20C216-300B-F46E-0572-B644D535C267}"/>
              </a:ext>
            </a:extLst>
          </p:cNvPr>
          <p:cNvSpPr txBox="1"/>
          <p:nvPr/>
        </p:nvSpPr>
        <p:spPr>
          <a:xfrm>
            <a:off x="2640531" y="2658880"/>
            <a:ext cx="7120157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Ôn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tập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kiến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thức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đã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tiết</a:t>
            </a:r>
            <a:endParaRPr lang="en-US" sz="2600" dirty="0">
              <a:latin typeface="UTM Avo" panose="020406030505060202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Chuẩn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</a:t>
            </a:r>
            <a:r>
              <a:rPr lang="en-US" sz="2600" dirty="0" err="1">
                <a:latin typeface="UTM Avo" panose="02040603050506020204" pitchFamily="18" charset="0"/>
              </a:rPr>
              <a:t>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5: </a:t>
            </a:r>
            <a:r>
              <a:rPr lang="en-US" sz="2600" dirty="0" err="1">
                <a:latin typeface="UTM Avo" panose="02040603050506020204" pitchFamily="18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sự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kiện</a:t>
            </a:r>
            <a:r>
              <a:rPr lang="en-US" sz="2600" dirty="0">
                <a:latin typeface="UTM Avo" panose="02040603050506020204" pitchFamily="18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(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2)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8DD2FF-6C45-5DA4-0485-01FE78B958EA}"/>
              </a:ext>
            </a:extLst>
          </p:cNvPr>
          <p:cNvSpPr txBox="1"/>
          <p:nvPr/>
        </p:nvSpPr>
        <p:spPr>
          <a:xfrm>
            <a:off x="3551274" y="1110835"/>
            <a:ext cx="48023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UTM Avo" panose="02040603050506020204" pitchFamily="18" charset="0"/>
              </a:rPr>
              <a:t>HƯỚNG DẪN VỀ NHÀ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790AE2E8-C092-3B0C-D593-70CD9142C9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25777">
            <a:off x="824371" y="4264994"/>
            <a:ext cx="1954119" cy="1631690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CD03AAA2-EA54-9EE4-FA6C-DB6E2AE720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141551" y="4623135"/>
            <a:ext cx="1499650" cy="153309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3BF1A148-ABC7-A38C-D667-A6EECB9FB0AD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8643858F-4F01-F480-29A0-62253B979B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DAB59FD0-449A-BB85-E4F4-900FE1774814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0728BFA8-8B05-2B18-9F7B-EDD73F47DA4C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4E745B1D-4ECF-8781-D6DC-491AE4A8C20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813091B1-F61F-85A2-0348-024B6B27F790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2440178C-1B7B-99FD-24C3-12181B3CCC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125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1190</Words>
  <Application>Microsoft Office PowerPoint</Application>
  <PresentationFormat>Widescreen</PresentationFormat>
  <Paragraphs>130</Paragraphs>
  <Slides>27</Slides>
  <Notes>25</Notes>
  <HiddenSlides>0</HiddenSlides>
  <MMClips>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Tahoma</vt:lpstr>
      <vt:lpstr>Times New Roman</vt:lpstr>
      <vt:lpstr>UTM Avo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10</cp:revision>
  <dcterms:created xsi:type="dcterms:W3CDTF">2023-04-10T09:01:57Z</dcterms:created>
  <dcterms:modified xsi:type="dcterms:W3CDTF">2023-08-15T08:04:48Z</dcterms:modified>
</cp:coreProperties>
</file>