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1" r:id="rId2"/>
  </p:sldMasterIdLst>
  <p:notesMasterIdLst>
    <p:notesMasterId r:id="rId26"/>
  </p:notesMasterIdLst>
  <p:sldIdLst>
    <p:sldId id="256" r:id="rId3"/>
    <p:sldId id="257" r:id="rId4"/>
    <p:sldId id="270" r:id="rId5"/>
    <p:sldId id="276" r:id="rId6"/>
    <p:sldId id="272" r:id="rId7"/>
    <p:sldId id="273" r:id="rId8"/>
    <p:sldId id="274" r:id="rId9"/>
    <p:sldId id="261" r:id="rId10"/>
    <p:sldId id="277" r:id="rId11"/>
    <p:sldId id="288" r:id="rId12"/>
    <p:sldId id="279" r:id="rId13"/>
    <p:sldId id="280" r:id="rId14"/>
    <p:sldId id="278" r:id="rId15"/>
    <p:sldId id="281" r:id="rId16"/>
    <p:sldId id="289" r:id="rId17"/>
    <p:sldId id="263" r:id="rId18"/>
    <p:sldId id="282" r:id="rId19"/>
    <p:sldId id="283" r:id="rId20"/>
    <p:sldId id="291" r:id="rId21"/>
    <p:sldId id="262" r:id="rId22"/>
    <p:sldId id="269" r:id="rId23"/>
    <p:sldId id="267" r:id="rId24"/>
    <p:sldId id="292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bất kì để hiện đáp án và chuyển slide</a:t>
            </a:r>
          </a:p>
        </p:txBody>
      </p:sp>
    </p:spTree>
    <p:extLst>
      <p:ext uri="{BB962C8B-B14F-4D97-AF65-F5344CB8AC3E}">
        <p14:creationId xmlns:p14="http://schemas.microsoft.com/office/powerpoint/2010/main" val="3981957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90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36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78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81348-C329-4190-995C-758421D3B652}" type="slidenum">
              <a:rPr lang="zh-CN" altLang="en-US" smtClean="0">
                <a:latin typeface="UTM Avo" panose="02040603050506020204" pitchFamily="18" charset="0"/>
              </a:rPr>
              <a:t>19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50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79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0673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9475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6646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0359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5778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8040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3740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4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7241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500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501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04475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2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2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82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9" Type="http://schemas.openxmlformats.org/officeDocument/2006/relationships/hyperlink" Target="https://hoc10.vn/doc-sach/toan-3-tap-2/1/133/82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82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82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9" Type="http://schemas.openxmlformats.org/officeDocument/2006/relationships/hyperlink" Target="https://hoc10.vn/doc-sach/toan-3-tap-2/1/133/82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9" Type="http://schemas.openxmlformats.org/officeDocument/2006/relationships/hyperlink" Target="https://hoc10.vn/doc-sach/toan-3-tap-2/1/133/8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2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82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tags" Target="../tags/tag2.xml"/><Relationship Id="rId16" Type="http://schemas.openxmlformats.org/officeDocument/2006/relationships/image" Target="../media/image34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9.png"/><Relationship Id="rId5" Type="http://schemas.openxmlformats.org/officeDocument/2006/relationships/tags" Target="../tags/tag5.xml"/><Relationship Id="rId15" Type="http://schemas.openxmlformats.org/officeDocument/2006/relationships/image" Target="../media/image33.png"/><Relationship Id="rId10" Type="http://schemas.openxmlformats.org/officeDocument/2006/relationships/image" Target="../media/image15.jpg"/><Relationship Id="rId4" Type="http://schemas.openxmlformats.org/officeDocument/2006/relationships/tags" Target="../tags/tag4.xml"/><Relationship Id="rId9" Type="http://schemas.openxmlformats.org/officeDocument/2006/relationships/notesSlide" Target="../notesSlides/notesSlide9.xml"/><Relationship Id="rId1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47170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30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02F1C8B-D540-90EA-AA4F-BA841C4D3EC8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F4EF4AA-3076-42D5-9A24-32726A208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C9E109-5EA1-883C-E692-16B0470391B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sp>
        <p:nvSpPr>
          <p:cNvPr id="96" name="Rectangle: Rounded Corners 95">
            <a:hlinkClick r:id="rId9" action="ppaction://hlinksldjump"/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2133600" y="4570217"/>
            <a:ext cx="2456961" cy="838200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7" name="TextBox 96">
            <a:hlinkClick r:id="rId9" action="ppaction://hlinksldjump"/>
            <a:extLst>
              <a:ext uri="{FF2B5EF4-FFF2-40B4-BE49-F238E27FC236}">
                <a16:creationId xmlns:a16="http://schemas.microsoft.com/office/drawing/2014/main" id="{EF9E5127-919F-42DC-BDBE-231121A785A3}"/>
              </a:ext>
            </a:extLst>
          </p:cNvPr>
          <p:cNvSpPr txBox="1"/>
          <p:nvPr/>
        </p:nvSpPr>
        <p:spPr>
          <a:xfrm>
            <a:off x="2571799" y="4731534"/>
            <a:ext cx="15805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Bắt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đầu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8" name="ChuongCam - 9Slide.vn">
            <a:extLst>
              <a:ext uri="{FF2B5EF4-FFF2-40B4-BE49-F238E27FC236}">
                <a16:creationId xmlns:a16="http://schemas.microsoft.com/office/drawing/2014/main" id="{60FDDF12-4068-4DC9-8EC1-C3DBBF0745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7162" y="4539688"/>
            <a:ext cx="942571" cy="8687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515825-90E9-EEF6-0F40-7BD3F615D0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50FEC41-C2F6-D8CE-9AB8-F18328912F04}"/>
              </a:ext>
            </a:extLst>
          </p:cNvPr>
          <p:cNvGrpSpPr/>
          <p:nvPr/>
        </p:nvGrpSpPr>
        <p:grpSpPr>
          <a:xfrm>
            <a:off x="1982578" y="3454833"/>
            <a:ext cx="8401756" cy="2723030"/>
            <a:chOff x="1982578" y="3454833"/>
            <a:chExt cx="8401756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1" y="2514599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367453D-420B-4D30-B207-A57CC4372B2A}"/>
                  </a:ext>
                </a:extLst>
              </p:cNvPr>
              <p:cNvSpPr/>
              <p:nvPr/>
            </p:nvSpPr>
            <p:spPr>
              <a:xfrm>
                <a:off x="1239292" y="4991539"/>
                <a:ext cx="4303215" cy="165373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000" b="0" i="0" dirty="0">
                    <a:solidFill>
                      <a:srgbClr val="000000"/>
                    </a:solidFill>
                    <a:effectLst/>
                    <a:latin typeface="UTM Avo" panose="02040603050506020204" pitchFamily="18" charset="0"/>
                  </a:rPr>
                  <a:t>5 373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2578" y="4137479"/>
              <a:ext cx="1322947" cy="1219306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3355458" y="1160667"/>
            <a:ext cx="105634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1 356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...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6 729</a:t>
            </a:r>
            <a:endParaRPr lang="en-US" sz="32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F11EC-D051-D0D3-4756-39265B705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7289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2620795" y="3454833"/>
            <a:ext cx="7763539" cy="2723030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0" y="2521905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219860" y="4983004"/>
              <a:ext cx="4342077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1 044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476" y="4148111"/>
            <a:ext cx="1322947" cy="12193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7981C4-64D6-937D-6639-FCABC6DFED05}"/>
                  </a:ext>
                </a:extLst>
              </p:cNvPr>
              <p:cNvSpPr txBox="1"/>
              <p:nvPr/>
            </p:nvSpPr>
            <p:spPr>
              <a:xfrm>
                <a:off x="4385268" y="1182857"/>
                <a:ext cx="1056344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UTM Avo" panose="02040603050506020204" pitchFamily="18" charset="0"/>
                  </a:rPr>
                  <a:t>...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UTM Avo" panose="02040603050506020204" pitchFamily="18" charset="0"/>
                  </a:rPr>
                  <a:t>426 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UTM Avo" panose="02040603050506020204" pitchFamily="18" charset="0"/>
                  </a:rPr>
                  <a:t> 618</a:t>
                </a:r>
                <a:endParaRPr lang="en-US" sz="280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7981C4-64D6-937D-6639-FCABC6DFE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268" y="1182857"/>
                <a:ext cx="10563446" cy="646331"/>
              </a:xfrm>
              <a:prstGeom prst="rect">
                <a:avLst/>
              </a:prstGeom>
              <a:blipFill>
                <a:blip r:embed="rId7"/>
                <a:stretch>
                  <a:fillRect l="-1731" t="-16038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5C1473E-CA96-A209-8655-1E865975FA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380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2620795" y="3454833"/>
            <a:ext cx="7763539" cy="2723030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202299" y="4968765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824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578" y="4137479"/>
            <a:ext cx="1322947" cy="12193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4264422" y="1086213"/>
            <a:ext cx="105634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2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...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1 648</a:t>
            </a:r>
            <a:endParaRPr lang="en-US" sz="320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A6B5B0-FE54-1EF2-1E34-9D56B3569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0498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107"/>
            <a:ext cx="12192000" cy="684431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2318436" y="3472004"/>
            <a:ext cx="7890986" cy="2723030"/>
            <a:chOff x="754390" y="4933892"/>
            <a:chExt cx="5189209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49392" y="2514598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754390" y="4990314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       681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578" y="4137479"/>
            <a:ext cx="1322947" cy="12193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4635539" y="1086213"/>
            <a:ext cx="105634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2 043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... 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3</a:t>
            </a:r>
            <a:endParaRPr lang="en-US" sz="320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8DC914-BFBE-9B07-3B60-ADC8AFF0E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9043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3818A8-FB1E-B8CD-597F-3E43FB4914F5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7B01845-C16F-887C-FBFE-5906AEEFA6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66AD20-3480-8169-4854-0507F1C582B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hlinkClick r:id="rId3"/>
          </p:cNvPr>
          <p:cNvSpPr/>
          <p:nvPr/>
        </p:nvSpPr>
        <p:spPr>
          <a:xfrm>
            <a:off x="566208" y="770342"/>
            <a:ext cx="11282892" cy="1939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 4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1 690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thùng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hàng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cần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chuyển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đến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siêu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thị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Người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ta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vận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chuyển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4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chuyến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chuyến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218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thùng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hàng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còn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thùng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hàng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chưa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chuyển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đi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419DD-6879-C53D-7EB6-1BCF8DBE1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050" y="2861033"/>
            <a:ext cx="9359900" cy="385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5644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49687" y="2230972"/>
                <a:ext cx="9674021" cy="33816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933" dirty="0" err="1">
                    <a:latin typeface="+mn-lt"/>
                    <a:cs typeface="Arial" pitchFamily="34" charset="0"/>
                  </a:rPr>
                  <a:t>Người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ta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đã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vận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chuyển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được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số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thùng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hàng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là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933" dirty="0">
                    <a:latin typeface="+mn-lt"/>
                    <a:cs typeface="Arial" pitchFamily="34" charset="0"/>
                  </a:rPr>
                  <a:t>               218 </a:t>
                </a:r>
                <a14:m>
                  <m:oMath xmlns:m="http://schemas.openxmlformats.org/officeDocument/2006/math">
                    <m:r>
                      <a:rPr lang="en-US" sz="2933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×</m:t>
                    </m:r>
                  </m:oMath>
                </a14:m>
                <a:r>
                  <a:rPr lang="en-US" sz="2933" dirty="0">
                    <a:latin typeface="+mn-lt"/>
                    <a:cs typeface="Arial" pitchFamily="34" charset="0"/>
                  </a:rPr>
                  <a:t> 4 </a:t>
                </a:r>
                <a:r>
                  <a:rPr lang="en-US" sz="2933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itchFamily="34" charset="0"/>
                  </a:rPr>
                  <a:t>= 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872 (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thùng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hàng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vi-VN" sz="2933" dirty="0">
                    <a:latin typeface="+mn-lt"/>
                    <a:cs typeface="Arial" pitchFamily="34" charset="0"/>
                  </a:rPr>
                  <a:t>Còn số thùng hàng chưa được chuyển đi là:</a:t>
                </a:r>
                <a:endParaRPr lang="en-US" sz="2933" dirty="0">
                  <a:latin typeface="+mn-lt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933" dirty="0">
                    <a:latin typeface="+mn-lt"/>
                    <a:cs typeface="Arial" pitchFamily="34" charset="0"/>
                  </a:rPr>
                  <a:t>              1 690 </a:t>
                </a:r>
                <a:r>
                  <a:rPr lang="en-US" sz="2933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itchFamily="34" charset="0"/>
                  </a:rPr>
                  <a:t>– 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872 </a:t>
                </a:r>
                <a:r>
                  <a:rPr lang="en-US" sz="2933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itchFamily="34" charset="0"/>
                  </a:rPr>
                  <a:t>=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818 (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thùng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hàng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933" dirty="0">
                    <a:latin typeface="+mn-lt"/>
                    <a:cs typeface="Arial" pitchFamily="34" charset="0"/>
                  </a:rPr>
                  <a:t>                      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Đáp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số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: 818 </a:t>
                </a:r>
                <a:r>
                  <a:rPr lang="en-US" sz="2933" dirty="0" err="1">
                    <a:latin typeface="+mn-lt"/>
                    <a:cs typeface="Arial" pitchFamily="34" charset="0"/>
                  </a:rPr>
                  <a:t>thùng</a:t>
                </a:r>
                <a:r>
                  <a:rPr lang="en-US" sz="2933" dirty="0">
                    <a:latin typeface="+mn-lt"/>
                    <a:cs typeface="Arial" pitchFamily="34" charset="0"/>
                  </a:rPr>
                  <a:t> hang.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87" y="2230972"/>
                <a:ext cx="9674021" cy="3381695"/>
              </a:xfrm>
              <a:prstGeom prst="rect">
                <a:avLst/>
              </a:prstGeom>
              <a:blipFill>
                <a:blip r:embed="rId3"/>
                <a:stretch>
                  <a:fillRect l="-1386" b="-4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Hexagon 21"/>
          <p:cNvSpPr/>
          <p:nvPr/>
        </p:nvSpPr>
        <p:spPr>
          <a:xfrm>
            <a:off x="3886537" y="1485145"/>
            <a:ext cx="2543830" cy="609600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giải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13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5299D4-22EE-7A66-78FC-2AB262638B11}"/>
              </a:ext>
            </a:extLst>
          </p:cNvPr>
          <p:cNvSpPr txBox="1"/>
          <p:nvPr/>
        </p:nvSpPr>
        <p:spPr>
          <a:xfrm>
            <a:off x="849687" y="961925"/>
            <a:ext cx="162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556415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680" y="5939743"/>
            <a:ext cx="12178145" cy="93055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0212049" y="4445000"/>
            <a:ext cx="2038776" cy="2384031"/>
            <a:chOff x="2513514" y="1266120"/>
            <a:chExt cx="4204138" cy="4114800"/>
          </a:xfrm>
        </p:grpSpPr>
        <p:pic>
          <p:nvPicPr>
            <p:cNvPr id="4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513514" y="1266120"/>
              <a:ext cx="4204138" cy="411480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3659488" y="1485900"/>
              <a:ext cx="2330869" cy="3652115"/>
              <a:chOff x="3659488" y="1485900"/>
              <a:chExt cx="2330869" cy="3652115"/>
            </a:xfrm>
          </p:grpSpPr>
          <p:pic>
            <p:nvPicPr>
              <p:cNvPr id="6" name="Picture 3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3659488" y="1485900"/>
                <a:ext cx="956095" cy="1532819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54370" y="3742187"/>
                <a:ext cx="1535987" cy="1395828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542183" y="1632032"/>
            <a:ext cx="3759200" cy="697992"/>
            <a:chOff x="1298448" y="3410712"/>
            <a:chExt cx="5638800" cy="1046988"/>
          </a:xfrm>
        </p:grpSpPr>
        <p:sp>
          <p:nvSpPr>
            <p:cNvPr id="15" name="Rounded Rectangle 14"/>
            <p:cNvSpPr/>
            <p:nvPr/>
          </p:nvSpPr>
          <p:spPr>
            <a:xfrm>
              <a:off x="1298448" y="3410712"/>
              <a:ext cx="3968496" cy="1046988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450848" y="3410712"/>
              <a:ext cx="5486400" cy="10469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933" b="1" dirty="0" err="1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Ví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 </a:t>
              </a:r>
              <a:r>
                <a:rPr lang="en-US" sz="2933" b="1" dirty="0" err="1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dụ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: 246 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: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 2 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=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cs typeface="Arial" pitchFamily="34" charset="0"/>
                </a:rPr>
                <a:t> ?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838484" y="2555004"/>
            <a:ext cx="3943435" cy="2716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u="sng" dirty="0" err="1">
                <a:latin typeface="+mn-lt"/>
                <a:cs typeface="Arial" pitchFamily="34" charset="0"/>
              </a:rPr>
              <a:t>Yêu</a:t>
            </a:r>
            <a:r>
              <a:rPr lang="en-US" sz="2933" u="sng" dirty="0">
                <a:latin typeface="+mn-lt"/>
                <a:cs typeface="Arial" pitchFamily="34" charset="0"/>
              </a:rPr>
              <a:t> </a:t>
            </a:r>
            <a:r>
              <a:rPr lang="en-US" sz="2933" u="sng" dirty="0" err="1">
                <a:latin typeface="+mn-lt"/>
                <a:cs typeface="Arial" pitchFamily="34" charset="0"/>
              </a:rPr>
              <a:t>cầu</a:t>
            </a:r>
            <a:r>
              <a:rPr lang="en-US" sz="2933" dirty="0">
                <a:latin typeface="+mn-lt"/>
                <a:cs typeface="Arial" pitchFamily="34" charset="0"/>
              </a:rPr>
              <a:t>: </a:t>
            </a:r>
            <a:r>
              <a:rPr lang="vi-VN" sz="2933" dirty="0">
                <a:latin typeface="+mn-lt"/>
                <a:cs typeface="Arial" pitchFamily="34" charset="0"/>
              </a:rPr>
              <a:t>Tính thương rồi sử dụng phép nhân để kiểm tra lại kết quả. </a:t>
            </a:r>
            <a:endParaRPr lang="en-US" sz="2933" dirty="0">
              <a:latin typeface="+mn-lt"/>
              <a:cs typeface="Arial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8542086-0D3D-E12D-B49A-DB079496D7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92" y="1321570"/>
            <a:ext cx="6154824" cy="4378511"/>
          </a:xfrm>
          <a:prstGeom prst="rect">
            <a:avLst/>
          </a:prstGeom>
        </p:spPr>
      </p:pic>
      <p:sp>
        <p:nvSpPr>
          <p:cNvPr id="20" name="TextBox 19">
            <a:hlinkClick r:id="rId9"/>
            <a:extLst>
              <a:ext uri="{FF2B5EF4-FFF2-40B4-BE49-F238E27FC236}">
                <a16:creationId xmlns:a16="http://schemas.microsoft.com/office/drawing/2014/main" id="{D894D231-C7F9-013E-644F-C19796CB6C8C}"/>
              </a:ext>
            </a:extLst>
          </p:cNvPr>
          <p:cNvSpPr txBox="1"/>
          <p:nvPr/>
        </p:nvSpPr>
        <p:spPr>
          <a:xfrm>
            <a:off x="849687" y="961925"/>
            <a:ext cx="162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967080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89467" y="1947246"/>
            <a:ext cx="3759200" cy="697992"/>
            <a:chOff x="1298448" y="3410712"/>
            <a:chExt cx="5638800" cy="1046988"/>
          </a:xfrm>
        </p:grpSpPr>
        <p:sp>
          <p:nvSpPr>
            <p:cNvPr id="15" name="Rounded Rectangle 14"/>
            <p:cNvSpPr/>
            <p:nvPr/>
          </p:nvSpPr>
          <p:spPr>
            <a:xfrm>
              <a:off x="1298448" y="3410712"/>
              <a:ext cx="3968496" cy="1046988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450848" y="3410712"/>
              <a:ext cx="5486400" cy="10469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933" b="1" dirty="0" err="1">
                  <a:solidFill>
                    <a:schemeClr val="accent5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Ví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933" b="1" dirty="0" err="1">
                  <a:solidFill>
                    <a:schemeClr val="accent5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dụ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: 246 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: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2 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=</a:t>
              </a:r>
              <a:r>
                <a:rPr lang="en-US" sz="2933" b="1" dirty="0">
                  <a:solidFill>
                    <a:schemeClr val="accent5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?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48149" y="2935926"/>
            <a:ext cx="3943435" cy="2586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u="sng" dirty="0" err="1">
                <a:latin typeface="+mn-lt"/>
                <a:cs typeface="Arial" pitchFamily="34" charset="0"/>
              </a:rPr>
              <a:t>Yêu</a:t>
            </a:r>
            <a:r>
              <a:rPr lang="en-US" sz="2800" u="sng" dirty="0">
                <a:latin typeface="+mn-lt"/>
                <a:cs typeface="Arial" pitchFamily="34" charset="0"/>
              </a:rPr>
              <a:t> </a:t>
            </a:r>
            <a:r>
              <a:rPr lang="en-US" sz="2800" u="sng" dirty="0" err="1">
                <a:latin typeface="+mn-lt"/>
                <a:cs typeface="Arial" pitchFamily="34" charset="0"/>
              </a:rPr>
              <a:t>cầu</a:t>
            </a:r>
            <a:r>
              <a:rPr lang="en-US" sz="2800" dirty="0">
                <a:latin typeface="+mn-lt"/>
                <a:cs typeface="Arial" pitchFamily="34" charset="0"/>
              </a:rPr>
              <a:t>: </a:t>
            </a:r>
            <a:r>
              <a:rPr lang="vi-VN" sz="2800" dirty="0">
                <a:latin typeface="+mn-lt"/>
                <a:cs typeface="Arial" pitchFamily="34" charset="0"/>
              </a:rPr>
              <a:t>Tính thương rồi sử dụng phép nhân để kiểm tra lại kết quả. </a:t>
            </a:r>
            <a:endParaRPr lang="en-US" sz="2800" dirty="0">
              <a:latin typeface="+mn-lt"/>
              <a:cs typeface="Arial" pitchFamily="34" charset="0"/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4291584" y="2474294"/>
            <a:ext cx="6491871" cy="3482242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kiểm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tra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kết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quả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, ta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thể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lấy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thương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nhân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với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chia.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Nếu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kết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quả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bị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chia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thì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phép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chia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đúng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19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00773" y="1422677"/>
            <a:ext cx="1886504" cy="1409097"/>
          </a:xfrm>
          <a:prstGeom prst="rect">
            <a:avLst/>
          </a:prstGeom>
        </p:spPr>
      </p:pic>
      <p:pic>
        <p:nvPicPr>
          <p:cNvPr id="20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87277" y="1523768"/>
            <a:ext cx="1886504" cy="1409097"/>
          </a:xfrm>
          <a:prstGeom prst="rect">
            <a:avLst/>
          </a:prstGeom>
        </p:spPr>
      </p:pic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4B946833-46B4-8CEE-6DAE-0E8295FF614C}"/>
              </a:ext>
            </a:extLst>
          </p:cNvPr>
          <p:cNvSpPr txBox="1"/>
          <p:nvPr/>
        </p:nvSpPr>
        <p:spPr>
          <a:xfrm>
            <a:off x="849687" y="961925"/>
            <a:ext cx="162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36691734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22608" y="1921615"/>
            <a:ext cx="4964573" cy="203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Tính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kết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quả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phép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chia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rồi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dùng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phép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nhân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thử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2608" y="4367425"/>
            <a:ext cx="445666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59 190 : 3         70 826 : 7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08213" y="1248515"/>
            <a:ext cx="4421687" cy="3564985"/>
          </a:xfrm>
          <a:prstGeom prst="rect">
            <a:avLst/>
          </a:prstGeom>
        </p:spPr>
      </p:pic>
      <p:sp>
        <p:nvSpPr>
          <p:cNvPr id="14" name="TextBox 13">
            <a:hlinkClick r:id="rId4"/>
            <a:extLst>
              <a:ext uri="{FF2B5EF4-FFF2-40B4-BE49-F238E27FC236}">
                <a16:creationId xmlns:a16="http://schemas.microsoft.com/office/drawing/2014/main" id="{B90D548E-3E23-51F7-149F-557DCB772B30}"/>
              </a:ext>
            </a:extLst>
          </p:cNvPr>
          <p:cNvSpPr txBox="1"/>
          <p:nvPr/>
        </p:nvSpPr>
        <p:spPr>
          <a:xfrm>
            <a:off x="422608" y="992439"/>
            <a:ext cx="162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90457110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03200" y="6363755"/>
            <a:ext cx="12178145" cy="93055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448066" y="4085831"/>
            <a:ext cx="2802759" cy="2743200"/>
            <a:chOff x="2513514" y="1266120"/>
            <a:chExt cx="4204138" cy="4114800"/>
          </a:xfrm>
        </p:grpSpPr>
        <p:pic>
          <p:nvPicPr>
            <p:cNvPr id="4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513514" y="1266120"/>
              <a:ext cx="4204138" cy="411480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3659488" y="1485900"/>
              <a:ext cx="2330869" cy="3652115"/>
              <a:chOff x="3659488" y="1485900"/>
              <a:chExt cx="2330869" cy="3652115"/>
            </a:xfrm>
          </p:grpSpPr>
          <p:pic>
            <p:nvPicPr>
              <p:cNvPr id="6" name="Picture 3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3659488" y="1485900"/>
                <a:ext cx="956095" cy="1532819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54370" y="3742187"/>
                <a:ext cx="1535987" cy="1395828"/>
              </a:xfrm>
              <a:prstGeom prst="rect">
                <a:avLst/>
              </a:prstGeom>
            </p:spPr>
          </p:pic>
        </p:grpSp>
      </p:grpSp>
      <p:sp>
        <p:nvSpPr>
          <p:cNvPr id="45" name="Pentagon 44"/>
          <p:cNvSpPr/>
          <p:nvPr/>
        </p:nvSpPr>
        <p:spPr>
          <a:xfrm>
            <a:off x="4372305" y="1992622"/>
            <a:ext cx="1789446" cy="616869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Thử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68085" y="1982355"/>
            <a:ext cx="2735839" cy="31310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sp>
        <p:nvSpPr>
          <p:cNvPr id="53" name="Rounded Rectangle 52"/>
          <p:cNvSpPr/>
          <p:nvPr/>
        </p:nvSpPr>
        <p:spPr>
          <a:xfrm>
            <a:off x="654898" y="1766236"/>
            <a:ext cx="3534661" cy="44355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grpSp>
        <p:nvGrpSpPr>
          <p:cNvPr id="54" name="Group 53"/>
          <p:cNvGrpSpPr/>
          <p:nvPr/>
        </p:nvGrpSpPr>
        <p:grpSpPr>
          <a:xfrm>
            <a:off x="788842" y="1932842"/>
            <a:ext cx="3591048" cy="4068264"/>
            <a:chOff x="1183262" y="3113552"/>
            <a:chExt cx="5386572" cy="6102395"/>
          </a:xfrm>
        </p:grpSpPr>
        <p:sp>
          <p:nvSpPr>
            <p:cNvPr id="55" name="TextBox 54"/>
            <p:cNvSpPr txBox="1"/>
            <p:nvPr/>
          </p:nvSpPr>
          <p:spPr>
            <a:xfrm>
              <a:off x="1393151" y="3113552"/>
              <a:ext cx="3402855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59 190       3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3733800" y="3113552"/>
              <a:ext cx="0" cy="20299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cxnSpLocks/>
            </p:cNvCxnSpPr>
            <p:nvPr/>
          </p:nvCxnSpPr>
          <p:spPr>
            <a:xfrm>
              <a:off x="3733801" y="4128525"/>
              <a:ext cx="222482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3962399" y="4374059"/>
              <a:ext cx="1996221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19 730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400340" y="3859004"/>
              <a:ext cx="902171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29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748535" y="4649285"/>
              <a:ext cx="1058463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2 1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79443" y="5430632"/>
              <a:ext cx="902171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09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579454" y="6171506"/>
              <a:ext cx="902171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00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806998" y="7114935"/>
              <a:ext cx="589584" cy="815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183262" y="8400435"/>
              <a:ext cx="5386572" cy="8155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59 190 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: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3 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=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19 730 </a:t>
              </a:r>
              <a:endParaRPr lang="en-US" sz="2933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001342" y="2336403"/>
            <a:ext cx="1736257" cy="2178749"/>
            <a:chOff x="10532763" y="2922253"/>
            <a:chExt cx="2604387" cy="3268124"/>
          </a:xfrm>
        </p:grpSpPr>
        <p:sp>
          <p:nvSpPr>
            <p:cNvPr id="66" name="TextBox 65"/>
            <p:cNvSpPr txBox="1"/>
            <p:nvPr/>
          </p:nvSpPr>
          <p:spPr>
            <a:xfrm>
              <a:off x="10938164" y="2922253"/>
              <a:ext cx="1996221" cy="2169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19 730</a:t>
              </a:r>
            </a:p>
            <a:p>
              <a:endParaRPr lang="en-US" sz="2933" dirty="0">
                <a:latin typeface="UTM Avo" panose="02040603050506020204" pitchFamily="18" charset="0"/>
                <a:cs typeface="Arial" pitchFamily="34" charset="0"/>
              </a:endParaRPr>
            </a:p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        3</a:t>
              </a:r>
            </a:p>
          </p:txBody>
        </p:sp>
        <p:cxnSp>
          <p:nvCxnSpPr>
            <p:cNvPr id="67" name="Straight Connector 66"/>
            <p:cNvCxnSpPr>
              <a:cxnSpLocks/>
            </p:cNvCxnSpPr>
            <p:nvPr/>
          </p:nvCxnSpPr>
          <p:spPr>
            <a:xfrm>
              <a:off x="10938164" y="5143500"/>
              <a:ext cx="219898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10532763" y="3549502"/>
                  <a:ext cx="810800" cy="7848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×</m:t>
                        </m:r>
                      </m:oMath>
                    </m:oMathPara>
                  </a14:m>
                  <a:endParaRPr lang="en-US" sz="2800" dirty="0">
                    <a:latin typeface="UTM Avo" panose="02040603050506020204" pitchFamily="18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32763" y="3549502"/>
                  <a:ext cx="810800" cy="78483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TextBox 68"/>
            <p:cNvSpPr txBox="1"/>
            <p:nvPr/>
          </p:nvSpPr>
          <p:spPr>
            <a:xfrm>
              <a:off x="10984525" y="5374864"/>
              <a:ext cx="1996221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59 190</a:t>
              </a:r>
            </a:p>
          </p:txBody>
        </p:sp>
      </p:grpSp>
      <p:sp>
        <p:nvSpPr>
          <p:cNvPr id="11" name="TextBox 19">
            <a:hlinkClick r:id="rId9"/>
            <a:extLst>
              <a:ext uri="{FF2B5EF4-FFF2-40B4-BE49-F238E27FC236}">
                <a16:creationId xmlns:a16="http://schemas.microsoft.com/office/drawing/2014/main" id="{D894D231-C7F9-013E-644F-C19796CB6C8C}"/>
              </a:ext>
            </a:extLst>
          </p:cNvPr>
          <p:cNvSpPr txBox="1"/>
          <p:nvPr/>
        </p:nvSpPr>
        <p:spPr>
          <a:xfrm>
            <a:off x="637576" y="834406"/>
            <a:ext cx="162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2549530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03200" y="6363755"/>
            <a:ext cx="12178145" cy="93055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448066" y="4085831"/>
            <a:ext cx="2802759" cy="2743200"/>
            <a:chOff x="2513514" y="1266120"/>
            <a:chExt cx="4204138" cy="4114800"/>
          </a:xfrm>
        </p:grpSpPr>
        <p:pic>
          <p:nvPicPr>
            <p:cNvPr id="4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513514" y="1266120"/>
              <a:ext cx="4204138" cy="411480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3659488" y="1485900"/>
              <a:ext cx="2330869" cy="3652115"/>
              <a:chOff x="3659488" y="1485900"/>
              <a:chExt cx="2330869" cy="3652115"/>
            </a:xfrm>
          </p:grpSpPr>
          <p:pic>
            <p:nvPicPr>
              <p:cNvPr id="6" name="Picture 3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3659488" y="1485900"/>
                <a:ext cx="956095" cy="1532819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54370" y="3742187"/>
                <a:ext cx="1535987" cy="1395828"/>
              </a:xfrm>
              <a:prstGeom prst="rect">
                <a:avLst/>
              </a:prstGeom>
            </p:spPr>
          </p:pic>
        </p:grpSp>
      </p:grpSp>
      <p:sp>
        <p:nvSpPr>
          <p:cNvPr id="45" name="Pentagon 44"/>
          <p:cNvSpPr/>
          <p:nvPr/>
        </p:nvSpPr>
        <p:spPr>
          <a:xfrm>
            <a:off x="4437685" y="1982355"/>
            <a:ext cx="1930400" cy="616869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Thử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68086" y="1982355"/>
            <a:ext cx="2834006" cy="32718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sp>
        <p:nvSpPr>
          <p:cNvPr id="53" name="Rounded Rectangle 52"/>
          <p:cNvSpPr/>
          <p:nvPr/>
        </p:nvSpPr>
        <p:spPr>
          <a:xfrm>
            <a:off x="654898" y="1766236"/>
            <a:ext cx="3534661" cy="44355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grpSp>
        <p:nvGrpSpPr>
          <p:cNvPr id="54" name="Group 53"/>
          <p:cNvGrpSpPr/>
          <p:nvPr/>
        </p:nvGrpSpPr>
        <p:grpSpPr>
          <a:xfrm>
            <a:off x="788841" y="1932843"/>
            <a:ext cx="3357009" cy="3918832"/>
            <a:chOff x="1183262" y="3113552"/>
            <a:chExt cx="5035514" cy="5878249"/>
          </a:xfrm>
        </p:grpSpPr>
        <p:sp>
          <p:nvSpPr>
            <p:cNvPr id="55" name="TextBox 54"/>
            <p:cNvSpPr txBox="1"/>
            <p:nvPr/>
          </p:nvSpPr>
          <p:spPr>
            <a:xfrm>
              <a:off x="1393151" y="3113552"/>
              <a:ext cx="3402855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70 826       7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3733800" y="3113552"/>
              <a:ext cx="0" cy="20299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cxnSpLocks/>
            </p:cNvCxnSpPr>
            <p:nvPr/>
          </p:nvCxnSpPr>
          <p:spPr>
            <a:xfrm>
              <a:off x="3733799" y="4128526"/>
              <a:ext cx="219711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3934691" y="4322047"/>
              <a:ext cx="1996221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10 118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400340" y="3859004"/>
              <a:ext cx="902171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10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763911" y="4669138"/>
              <a:ext cx="1058463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0 8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232712" y="5430632"/>
              <a:ext cx="902171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12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579454" y="6171505"/>
              <a:ext cx="902171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56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806998" y="7114934"/>
              <a:ext cx="589584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183262" y="8176288"/>
              <a:ext cx="5035514" cy="8155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70 826 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: 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7 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=</a:t>
              </a:r>
              <a:r>
                <a:rPr lang="en-US" sz="2933" dirty="0">
                  <a:solidFill>
                    <a:schemeClr val="accent5">
                      <a:lumMod val="50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10118</a:t>
              </a:r>
              <a:endParaRPr lang="en-US" sz="2933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004247" y="2393655"/>
            <a:ext cx="1771454" cy="2178749"/>
            <a:chOff x="10549043" y="2922253"/>
            <a:chExt cx="2657181" cy="3268124"/>
          </a:xfrm>
        </p:grpSpPr>
        <p:sp>
          <p:nvSpPr>
            <p:cNvPr id="66" name="TextBox 65"/>
            <p:cNvSpPr txBox="1"/>
            <p:nvPr/>
          </p:nvSpPr>
          <p:spPr>
            <a:xfrm>
              <a:off x="10938164" y="2922253"/>
              <a:ext cx="1996221" cy="2169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10 118</a:t>
              </a:r>
            </a:p>
            <a:p>
              <a:endParaRPr lang="en-US" sz="2933" dirty="0">
                <a:latin typeface="UTM Avo" panose="02040603050506020204" pitchFamily="18" charset="0"/>
                <a:cs typeface="Arial" pitchFamily="34" charset="0"/>
              </a:endParaRPr>
            </a:p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        7</a:t>
              </a:r>
            </a:p>
          </p:txBody>
        </p:sp>
        <p:cxnSp>
          <p:nvCxnSpPr>
            <p:cNvPr id="67" name="Straight Connector 66"/>
            <p:cNvCxnSpPr>
              <a:cxnSpLocks/>
            </p:cNvCxnSpPr>
            <p:nvPr/>
          </p:nvCxnSpPr>
          <p:spPr>
            <a:xfrm>
              <a:off x="10938164" y="5143500"/>
              <a:ext cx="2268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10549043" y="3526527"/>
                  <a:ext cx="810800" cy="7848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×</m:t>
                        </m:r>
                      </m:oMath>
                    </m:oMathPara>
                  </a14:m>
                  <a:endParaRPr lang="en-US" sz="2800" dirty="0">
                    <a:latin typeface="UTM Avo" panose="02040603050506020204" pitchFamily="18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9043" y="3526527"/>
                  <a:ext cx="810800" cy="78483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TextBox 68"/>
            <p:cNvSpPr txBox="1"/>
            <p:nvPr/>
          </p:nvSpPr>
          <p:spPr>
            <a:xfrm>
              <a:off x="10984525" y="5374864"/>
              <a:ext cx="1996221" cy="81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 dirty="0">
                  <a:latin typeface="UTM Avo" panose="02040603050506020204" pitchFamily="18" charset="0"/>
                  <a:cs typeface="Arial" pitchFamily="34" charset="0"/>
                </a:rPr>
                <a:t>70 826</a:t>
              </a:r>
            </a:p>
          </p:txBody>
        </p:sp>
      </p:grpSp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D894D231-C7F9-013E-644F-C19796CB6C8C}"/>
              </a:ext>
            </a:extLst>
          </p:cNvPr>
          <p:cNvSpPr txBox="1"/>
          <p:nvPr/>
        </p:nvSpPr>
        <p:spPr>
          <a:xfrm>
            <a:off x="637575" y="956613"/>
            <a:ext cx="162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10319597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 animBg="1"/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98E51F-D250-2729-9FF0-C723E92E1F66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09A6970-FEF9-4C10-6D3E-C7D7759E38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020797B-B0CA-F594-1533-F3982509949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hlinkClick r:id="rId3"/>
          </p:cNvPr>
          <p:cNvSpPr/>
          <p:nvPr/>
        </p:nvSpPr>
        <p:spPr>
          <a:xfrm>
            <a:off x="860476" y="1172403"/>
            <a:ext cx="11044479" cy="3381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u="sng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933" b="1" u="sng" dirty="0">
                <a:latin typeface="UTM Avo" panose="02040603050506020204" pitchFamily="18" charset="0"/>
                <a:cs typeface="Arial" pitchFamily="34" charset="0"/>
              </a:rPr>
              <a:t> 6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 </a:t>
            </a:r>
            <a:endParaRPr lang="en-US" sz="2933" dirty="0">
              <a:latin typeface="UTM Avo" panose="02040603050506020204" pitchFamily="18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Đức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đố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Linh: Mua 4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chiếc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bút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hết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92 000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chiếc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bút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giá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hãy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giúp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Linh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đặt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thêm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tương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tự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rồi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đố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hiện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7179367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680" y="5939743"/>
            <a:ext cx="12178145" cy="930552"/>
          </a:xfrm>
          <a:prstGeom prst="rect">
            <a:avLst/>
          </a:prstGeom>
        </p:spPr>
      </p:pic>
      <p:pic>
        <p:nvPicPr>
          <p:cNvPr id="15" name="Picture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1440202"/>
            <a:ext cx="10932494" cy="534131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926812" y="2941784"/>
            <a:ext cx="6096000" cy="20398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chiếc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bút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giá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 92 000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: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4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=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23 000 (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       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Đáp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: 23 000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endParaRPr lang="en-US" sz="2933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411909" y="2130138"/>
            <a:ext cx="2108675" cy="660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giải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D6375-B9D0-108E-7267-F8234B5B2E85}"/>
              </a:ext>
            </a:extLst>
          </p:cNvPr>
          <p:cNvSpPr txBox="1"/>
          <p:nvPr/>
        </p:nvSpPr>
        <p:spPr>
          <a:xfrm>
            <a:off x="582128" y="635572"/>
            <a:ext cx="6546850" cy="65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800" b="1" u="sng" dirty="0">
                <a:latin typeface="UTM Avo" panose="02040603050506020204" pitchFamily="18" charset="0"/>
                <a:cs typeface="Arial" pitchFamily="34" charset="0"/>
              </a:rPr>
              <a:t> 6</a:t>
            </a:r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: </a:t>
            </a:r>
            <a:endParaRPr lang="en-US" sz="2800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267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1" t="35741" r="76042" b="33519"/>
          <a:stretch>
            <a:fillRect/>
          </a:stretch>
        </p:blipFill>
        <p:spPr>
          <a:xfrm>
            <a:off x="127000" y="2498866"/>
            <a:ext cx="1879600" cy="2108200"/>
          </a:xfrm>
          <a:prstGeom prst="rect">
            <a:avLst/>
          </a:prstGeom>
        </p:spPr>
      </p:pic>
      <p:pic>
        <p:nvPicPr>
          <p:cNvPr id="4" name="PA_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9" t="9259" r="56875" b="50556"/>
          <a:stretch>
            <a:fillRect/>
          </a:stretch>
        </p:blipFill>
        <p:spPr>
          <a:xfrm>
            <a:off x="1460500" y="682766"/>
            <a:ext cx="2882900" cy="2755900"/>
          </a:xfrm>
          <a:prstGeom prst="rect">
            <a:avLst/>
          </a:prstGeom>
        </p:spPr>
      </p:pic>
      <p:pic>
        <p:nvPicPr>
          <p:cNvPr id="5" name="PA_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7407" r="44479" b="52037"/>
          <a:stretch>
            <a:fillRect/>
          </a:stretch>
        </p:blipFill>
        <p:spPr>
          <a:xfrm>
            <a:off x="3657600" y="555766"/>
            <a:ext cx="2197100" cy="2781300"/>
          </a:xfrm>
          <a:prstGeom prst="rect">
            <a:avLst/>
          </a:prstGeom>
        </p:spPr>
      </p:pic>
      <p:pic>
        <p:nvPicPr>
          <p:cNvPr id="6" name="PA_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6" t="15926" r="33646" b="54630"/>
          <a:stretch>
            <a:fillRect/>
          </a:stretch>
        </p:blipFill>
        <p:spPr>
          <a:xfrm>
            <a:off x="5473700" y="1139966"/>
            <a:ext cx="1701800" cy="2019300"/>
          </a:xfrm>
          <a:prstGeom prst="rect">
            <a:avLst/>
          </a:prstGeom>
        </p:spPr>
      </p:pic>
      <p:pic>
        <p:nvPicPr>
          <p:cNvPr id="8" name="PA_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33" t="27408" r="7708" b="42222"/>
          <a:stretch>
            <a:fillRect/>
          </a:stretch>
        </p:blipFill>
        <p:spPr>
          <a:xfrm>
            <a:off x="8636000" y="1927366"/>
            <a:ext cx="1701800" cy="2082800"/>
          </a:xfrm>
          <a:prstGeom prst="rect">
            <a:avLst/>
          </a:prstGeom>
        </p:spPr>
      </p:pic>
      <p:pic>
        <p:nvPicPr>
          <p:cNvPr id="7" name="PA_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0" t="14444" r="19688" b="50000"/>
          <a:stretch>
            <a:fillRect/>
          </a:stretch>
        </p:blipFill>
        <p:spPr>
          <a:xfrm>
            <a:off x="6858000" y="1038366"/>
            <a:ext cx="2019300" cy="2438400"/>
          </a:xfrm>
          <a:prstGeom prst="rect">
            <a:avLst/>
          </a:prstGeom>
        </p:spPr>
      </p:pic>
      <p:pic>
        <p:nvPicPr>
          <p:cNvPr id="9" name="PA_kids_shadow" hidden="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733550" y="3435633"/>
            <a:ext cx="74803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  <a:cs typeface="Arial" pitchFamily="34" charset="0"/>
              </a:rPr>
              <a:t>T</a:t>
            </a:r>
            <a:r>
              <a:rPr lang="vi-VN" sz="2400" dirty="0">
                <a:latin typeface="+mn-lt"/>
                <a:cs typeface="Arial" pitchFamily="34" charset="0"/>
              </a:rPr>
              <a:t>ìm các tình huống trong thực tế liên quan tìm số hạng của một tổng, tìm số bị trừ, số trừ của hiệu tương tự như tình huống bài 4. </a:t>
            </a:r>
            <a:endParaRPr lang="en-US" sz="2400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41853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8396D3-61C4-4FED-38C0-1FD7CBB1C212}"/>
              </a:ext>
            </a:extLst>
          </p:cNvPr>
          <p:cNvSpPr/>
          <p:nvPr/>
        </p:nvSpPr>
        <p:spPr>
          <a:xfrm>
            <a:off x="2324100" y="1574800"/>
            <a:ext cx="6896100" cy="358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các em biết thêm được điều gì?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CDD26B-F280-656C-B002-86F480C4CD6B}"/>
              </a:ext>
            </a:extLst>
          </p:cNvPr>
          <p:cNvSpPr txBox="1"/>
          <p:nvPr/>
        </p:nvSpPr>
        <p:spPr>
          <a:xfrm>
            <a:off x="2813050" y="1003300"/>
            <a:ext cx="719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n-lt"/>
              </a:rPr>
              <a:t>HƯỚNG DẪN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01B23F-F8E5-DC37-E464-B58AFC31FC25}"/>
              </a:ext>
            </a:extLst>
          </p:cNvPr>
          <p:cNvSpPr/>
          <p:nvPr/>
        </p:nvSpPr>
        <p:spPr>
          <a:xfrm>
            <a:off x="1739900" y="2057400"/>
            <a:ext cx="8712200" cy="38989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800" b="0" i="0" dirty="0">
                <a:solidFill>
                  <a:srgbClr val="000000"/>
                </a:solidFill>
                <a:effectLst/>
              </a:rPr>
              <a:t>Ôn lại cách tìm thành phần chưa biết trong phép tính cộng, trừ, nhân, chia. </a:t>
            </a:r>
            <a:endParaRPr lang="en-US" sz="28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800" b="0" i="0" dirty="0">
                <a:solidFill>
                  <a:srgbClr val="000000"/>
                </a:solidFill>
                <a:effectLst/>
              </a:rPr>
              <a:t>Tìm tình huống thực tế liên quan đến tìm thành phần chưa biết của phép cộng, trừ, nhân, chia, hôm sau chia sẻ với các bạn.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598</Words>
  <Application>Microsoft Office PowerPoint</Application>
  <PresentationFormat>Widescreen</PresentationFormat>
  <Paragraphs>88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 Math</vt:lpstr>
      <vt:lpstr>iCiel Cadena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9</cp:revision>
  <dcterms:modified xsi:type="dcterms:W3CDTF">2023-09-08T02:33:25Z</dcterms:modified>
</cp:coreProperties>
</file>