
<file path=[Content_Types].xml><?xml version="1.0" encoding="utf-8"?>
<Types xmlns="http://schemas.openxmlformats.org/package/2006/content-types"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37"/>
  </p:notesMasterIdLst>
  <p:sldIdLst>
    <p:sldId id="256" r:id="rId3"/>
    <p:sldId id="257" r:id="rId4"/>
    <p:sldId id="270" r:id="rId5"/>
    <p:sldId id="271" r:id="rId6"/>
    <p:sldId id="259" r:id="rId7"/>
    <p:sldId id="272" r:id="rId8"/>
    <p:sldId id="273" r:id="rId9"/>
    <p:sldId id="274" r:id="rId10"/>
    <p:sldId id="275" r:id="rId11"/>
    <p:sldId id="268" r:id="rId12"/>
    <p:sldId id="276" r:id="rId13"/>
    <p:sldId id="277" r:id="rId14"/>
    <p:sldId id="278" r:id="rId15"/>
    <p:sldId id="261" r:id="rId16"/>
    <p:sldId id="289" r:id="rId17"/>
    <p:sldId id="291" r:id="rId18"/>
    <p:sldId id="292" r:id="rId19"/>
    <p:sldId id="293" r:id="rId20"/>
    <p:sldId id="294" r:id="rId21"/>
    <p:sldId id="279" r:id="rId22"/>
    <p:sldId id="280" r:id="rId23"/>
    <p:sldId id="281" r:id="rId24"/>
    <p:sldId id="282" r:id="rId25"/>
    <p:sldId id="283" r:id="rId26"/>
    <p:sldId id="284" r:id="rId27"/>
    <p:sldId id="263" r:id="rId28"/>
    <p:sldId id="285" r:id="rId29"/>
    <p:sldId id="286" r:id="rId30"/>
    <p:sldId id="288" r:id="rId31"/>
    <p:sldId id="287" r:id="rId32"/>
    <p:sldId id="262" r:id="rId33"/>
    <p:sldId id="269" r:id="rId34"/>
    <p:sldId id="267" r:id="rId35"/>
    <p:sldId id="295" r:id="rId3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00" autoAdjust="0"/>
    <p:restoredTop sz="94660"/>
  </p:normalViewPr>
  <p:slideViewPr>
    <p:cSldViewPr snapToGrid="0">
      <p:cViewPr>
        <p:scale>
          <a:sx n="66" d="100"/>
          <a:sy n="66" d="100"/>
        </p:scale>
        <p:origin x="660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ấn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bắt</a:t>
            </a:r>
            <a:r>
              <a:rPr lang="en-US" dirty="0"/>
              <a:t> </a:t>
            </a:r>
            <a:r>
              <a:rPr lang="en-US" dirty="0" err="1"/>
              <a:t>đầu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endParaRPr lang="en-US" dirty="0"/>
          </a:p>
          <a:p>
            <a:r>
              <a:rPr lang="en-US" dirty="0"/>
              <a:t>HD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sửa</a:t>
            </a:r>
            <a:r>
              <a:rPr lang="en-US" dirty="0"/>
              <a:t>: </a:t>
            </a:r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nhập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ô (</a:t>
            </a:r>
            <a:r>
              <a:rPr lang="en-US" dirty="0" err="1"/>
              <a:t>Căn</a:t>
            </a:r>
            <a:r>
              <a:rPr lang="en-US" dirty="0"/>
              <a:t> </a:t>
            </a:r>
            <a:r>
              <a:rPr lang="en-US" dirty="0" err="1"/>
              <a:t>chỉnh</a:t>
            </a:r>
            <a:r>
              <a:rPr lang="en-US" dirty="0"/>
              <a:t> size </a:t>
            </a:r>
            <a:r>
              <a:rPr lang="en-US" dirty="0" err="1"/>
              <a:t>chữ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phù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độ</a:t>
            </a:r>
            <a:r>
              <a:rPr lang="en-US" dirty="0"/>
              <a:t> </a:t>
            </a:r>
            <a:r>
              <a:rPr lang="en-US" dirty="0" err="1"/>
              <a:t>dài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)</a:t>
            </a:r>
          </a:p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chuột</a:t>
            </a:r>
            <a:r>
              <a:rPr lang="en-US" dirty="0"/>
              <a:t> </a:t>
            </a:r>
            <a:r>
              <a:rPr lang="en-US" dirty="0" err="1"/>
              <a:t>phải</a:t>
            </a:r>
            <a:r>
              <a:rPr lang="en-US" dirty="0"/>
              <a:t> </a:t>
            </a:r>
            <a:r>
              <a:rPr lang="en-US" dirty="0" err="1"/>
              <a:t>hoặc</a:t>
            </a:r>
            <a:r>
              <a:rPr lang="en-US" dirty="0"/>
              <a:t> </a:t>
            </a:r>
            <a:r>
              <a:rPr lang="en-US" dirty="0" err="1"/>
              <a:t>phím</a:t>
            </a:r>
            <a:r>
              <a:rPr lang="en-US" dirty="0"/>
              <a:t> -&gt;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endParaRPr lang="en-US" dirty="0"/>
          </a:p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HS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, </a:t>
            </a:r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PHẦN CHIẾC VÒNG TRÒN </a:t>
            </a:r>
            <a:r>
              <a:rPr lang="en-US" dirty="0" err="1"/>
              <a:t>chứa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đó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00043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quả chuông để hiện đáp án</a:t>
            </a:r>
          </a:p>
          <a:p>
            <a:r>
              <a:rPr lang="en-US"/>
              <a:t>Click bất kì để chuyển slide</a:t>
            </a:r>
          </a:p>
        </p:txBody>
      </p:sp>
    </p:spTree>
    <p:extLst>
      <p:ext uri="{BB962C8B-B14F-4D97-AF65-F5344CB8AC3E}">
        <p14:creationId xmlns:p14="http://schemas.microsoft.com/office/powerpoint/2010/main" val="20925496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quả chuông để hiện đáp án</a:t>
            </a:r>
          </a:p>
          <a:p>
            <a:r>
              <a:rPr lang="en-US"/>
              <a:t>Click bất kì để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5019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quả chuông để hiện đáp án</a:t>
            </a:r>
          </a:p>
          <a:p>
            <a:r>
              <a:rPr lang="en-US"/>
              <a:t>Click bất kì để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96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Click vào quả chuông để hiện đáp án</a:t>
            </a:r>
          </a:p>
          <a:p>
            <a:r>
              <a:rPr lang="en-US"/>
              <a:t>Click bất kì để chuyển slide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1128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1169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43816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11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9397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25923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74488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934836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429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693479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710096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2684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9605148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4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slide" Target="slide16.xml"/><Relationship Id="rId5" Type="http://schemas.microsoft.com/office/2007/relationships/hdphoto" Target="../media/hdphoto2.wdp"/><Relationship Id="rId10" Type="http://schemas.openxmlformats.org/officeDocument/2006/relationships/image" Target="../media/image23.png"/><Relationship Id="rId4" Type="http://schemas.openxmlformats.org/officeDocument/2006/relationships/image" Target="../media/image18.png"/><Relationship Id="rId9" Type="http://schemas.openxmlformats.org/officeDocument/2006/relationships/image" Target="../media/image22.png"/><Relationship Id="rId1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microsoft.com/office/2007/relationships/media" Target="../media/media2.mp3"/><Relationship Id="rId7" Type="http://schemas.openxmlformats.org/officeDocument/2006/relationships/image" Target="../media/image18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audio" Target="../media/media2.mp3"/><Relationship Id="rId9" Type="http://schemas.openxmlformats.org/officeDocument/2006/relationships/image" Target="../media/image24.png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microsoft.com/office/2007/relationships/media" Target="../media/media2.mp3"/><Relationship Id="rId7" Type="http://schemas.openxmlformats.org/officeDocument/2006/relationships/image" Target="../media/image18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2.png"/><Relationship Id="rId10" Type="http://schemas.openxmlformats.org/officeDocument/2006/relationships/image" Target="../media/image33.png"/><Relationship Id="rId4" Type="http://schemas.openxmlformats.org/officeDocument/2006/relationships/audio" Target="../media/media2.mp3"/><Relationship Id="rId9" Type="http://schemas.openxmlformats.org/officeDocument/2006/relationships/image" Target="../media/image24.png"/><Relationship Id="rId1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microsoft.com/office/2007/relationships/media" Target="../media/media2.mp3"/><Relationship Id="rId7" Type="http://schemas.openxmlformats.org/officeDocument/2006/relationships/image" Target="../media/image18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notesSlide" Target="../notesSlides/notesSlide8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2.png"/><Relationship Id="rId10" Type="http://schemas.openxmlformats.org/officeDocument/2006/relationships/image" Target="../media/image34.png"/><Relationship Id="rId4" Type="http://schemas.openxmlformats.org/officeDocument/2006/relationships/audio" Target="../media/media2.mp3"/><Relationship Id="rId9" Type="http://schemas.openxmlformats.org/officeDocument/2006/relationships/image" Target="../media/image24.png"/><Relationship Id="rId1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0.png"/><Relationship Id="rId3" Type="http://schemas.microsoft.com/office/2007/relationships/media" Target="../media/media2.mp3"/><Relationship Id="rId7" Type="http://schemas.openxmlformats.org/officeDocument/2006/relationships/image" Target="../media/image18.png"/><Relationship Id="rId12" Type="http://schemas.openxmlformats.org/officeDocument/2006/relationships/image" Target="../media/image29.png"/><Relationship Id="rId2" Type="http://schemas.openxmlformats.org/officeDocument/2006/relationships/audio" Target="../media/media1.wav"/><Relationship Id="rId16" Type="http://schemas.openxmlformats.org/officeDocument/2006/relationships/image" Target="../media/image25.png"/><Relationship Id="rId1" Type="http://schemas.microsoft.com/office/2007/relationships/media" Target="../media/media1.wav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28.png"/><Relationship Id="rId5" Type="http://schemas.openxmlformats.org/officeDocument/2006/relationships/slideLayout" Target="../slideLayouts/slideLayout2.xml"/><Relationship Id="rId15" Type="http://schemas.openxmlformats.org/officeDocument/2006/relationships/image" Target="../media/image32.png"/><Relationship Id="rId10" Type="http://schemas.openxmlformats.org/officeDocument/2006/relationships/image" Target="../media/image35.png"/><Relationship Id="rId4" Type="http://schemas.openxmlformats.org/officeDocument/2006/relationships/audio" Target="../media/media2.mp3"/><Relationship Id="rId9" Type="http://schemas.openxmlformats.org/officeDocument/2006/relationships/image" Target="../media/image24.png"/><Relationship Id="rId1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hyperlink" Target="https://hoc10.vn/doc-sach/toan-3-tap-2/1/133/84/" TargetMode="External"/><Relationship Id="rId4" Type="http://schemas.openxmlformats.org/officeDocument/2006/relationships/image" Target="../media/image38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84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3-tap-2/1/133/84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1536761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93: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tích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FD32E07-29C8-7B02-716B-D30AD7FF5FB6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52D2C31-36B0-A5F8-C763-3DB1B096CF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48AC344-E513-D0A0-E457-8933828495E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37336" y="892165"/>
            <a:ext cx="11264622" cy="543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nói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cho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nghe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thông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tin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bức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latin typeface="UTM Avo" panose="02040603050506020204" pitchFamily="18" charset="0"/>
                <a:cs typeface="Arial" pitchFamily="34" charset="0"/>
              </a:rPr>
              <a:t>tranh</a:t>
            </a:r>
            <a:r>
              <a:rPr lang="en-US" sz="2933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2DFD26-B5FA-1E2A-F563-0D0996A347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36" y="1786269"/>
            <a:ext cx="9468909" cy="37117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934" y="6322097"/>
            <a:ext cx="12208933" cy="1308871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1656107" y="799937"/>
            <a:ext cx="8930585" cy="2022608"/>
            <a:chOff x="1920323" y="2107182"/>
            <a:chExt cx="13395877" cy="2046794"/>
          </a:xfrm>
          <a:noFill/>
        </p:grpSpPr>
        <p:sp>
          <p:nvSpPr>
            <p:cNvPr id="2" name="Rounded Rectangle 1"/>
            <p:cNvSpPr/>
            <p:nvPr/>
          </p:nvSpPr>
          <p:spPr>
            <a:xfrm>
              <a:off x="1920323" y="2107182"/>
              <a:ext cx="13395877" cy="2046794"/>
            </a:xfrm>
            <a:prstGeom prst="roundRect">
              <a:avLst/>
            </a:prstGeom>
            <a:grpFill/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2176185" y="2107182"/>
              <a:ext cx="12884151" cy="18817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khái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niệm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toán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học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liên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quan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đến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“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phần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bề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mặt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phẳng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”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của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,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đó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là</a:t>
              </a:r>
              <a:r>
                <a:rPr lang="en-US" sz="2667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“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”.</a:t>
              </a: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709573" y="3991193"/>
            <a:ext cx="3421733" cy="241232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51790" y="5677886"/>
            <a:ext cx="3663011" cy="6442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bảng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xanh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4588934" y="3047030"/>
            <a:ext cx="3663011" cy="6442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bàn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365067" y="5750838"/>
            <a:ext cx="3663011" cy="64421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bìa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sách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657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5B5B438-B8E9-3B23-6852-87C2DF4394FE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F619CA6F-39C8-3217-EC8F-0751E4B3CE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E7283D1-CFD6-18C3-24A2-2751E2D3EB7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6900" y="855314"/>
            <a:ext cx="972093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phần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: 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77097" y="1516010"/>
            <a:ext cx="4978400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54729" y="3421009"/>
            <a:ext cx="4936067" cy="7620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gì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9" name="Curved Right Arrow 8"/>
          <p:cNvSpPr/>
          <p:nvPr/>
        </p:nvSpPr>
        <p:spPr>
          <a:xfrm rot="21338683">
            <a:off x="3740894" y="1964747"/>
            <a:ext cx="567267" cy="95117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Curved Right Arrow 15"/>
          <p:cNvSpPr/>
          <p:nvPr/>
        </p:nvSpPr>
        <p:spPr>
          <a:xfrm rot="21338683">
            <a:off x="3817095" y="3847576"/>
            <a:ext cx="567267" cy="95117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354729" y="2471541"/>
            <a:ext cx="7634071" cy="7774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19660" y="4358153"/>
            <a:ext cx="7569140" cy="77748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611E86F-8229-90E2-C391-DB700D3F0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735" r="25171" b="74330"/>
          <a:stretch/>
        </p:blipFill>
        <p:spPr>
          <a:xfrm>
            <a:off x="-106249" y="1635072"/>
            <a:ext cx="4096880" cy="357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74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4" grpId="0" animBg="1"/>
      <p:bldP spid="9" grpId="0" animBg="1"/>
      <p:bldP spid="16" grpId="0" animBg="1"/>
      <p:bldP spid="15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8000" y="1404788"/>
            <a:ext cx="5334000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Đặt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lên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trên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so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sánh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4" name="Oval 3"/>
          <p:cNvSpPr/>
          <p:nvPr/>
        </p:nvSpPr>
        <p:spPr>
          <a:xfrm>
            <a:off x="1352550" y="3345323"/>
            <a:ext cx="2921000" cy="2866985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2540000" y="4405881"/>
            <a:ext cx="2341033" cy="965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825067" y="1404788"/>
            <a:ext cx="5118571" cy="502550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6763870" y="2667000"/>
            <a:ext cx="3490261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bé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hơn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nhật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nằm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toàn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bên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tròn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467600" y="2006600"/>
            <a:ext cx="2286000" cy="558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4078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263 -0.02245 L 0.10091 0.03796 C 0.11927 0.05162 0.14675 0.05926 0.17565 0.05926 C 0.20859 0.05926 0.2349 0.05162 0.25339 0.03796 L 0.34167 -0.02245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45" y="4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animBg="1"/>
      <p:bldP spid="6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5A04B2A-A7A6-2FAB-DF6E-E7377AF1DF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945" b="44692"/>
          <a:stretch/>
        </p:blipFill>
        <p:spPr>
          <a:xfrm>
            <a:off x="768264" y="2125466"/>
            <a:ext cx="7569702" cy="37543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68264" y="1089729"/>
            <a:ext cx="1079975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phần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đang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chiếm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giữ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>
            <a:off x="1780854" y="2520972"/>
            <a:ext cx="20728" cy="24929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780854" y="2533865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2593654" y="2520972"/>
            <a:ext cx="0" cy="17001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593654" y="4190287"/>
            <a:ext cx="16171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780854" y="5013931"/>
            <a:ext cx="242993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</p:cNvCxnSpPr>
          <p:nvPr/>
        </p:nvCxnSpPr>
        <p:spPr>
          <a:xfrm>
            <a:off x="4210788" y="4159465"/>
            <a:ext cx="0" cy="854466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179161" y="2449054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179161" y="4937587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>
            <a:cxnSpLocks/>
          </p:cNvCxnSpPr>
          <p:nvPr/>
        </p:nvCxnSpPr>
        <p:spPr>
          <a:xfrm>
            <a:off x="5366361" y="3267276"/>
            <a:ext cx="0" cy="8200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>
            <a:cxnSpLocks/>
          </p:cNvCxnSpPr>
          <p:nvPr/>
        </p:nvCxnSpPr>
        <p:spPr>
          <a:xfrm>
            <a:off x="7773939" y="3277550"/>
            <a:ext cx="0" cy="79282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179161" y="4070372"/>
            <a:ext cx="0" cy="84666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>
            <a:cxnSpLocks/>
          </p:cNvCxnSpPr>
          <p:nvPr/>
        </p:nvCxnSpPr>
        <p:spPr>
          <a:xfrm>
            <a:off x="6179161" y="2449054"/>
            <a:ext cx="1996" cy="8423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7000428" y="2449054"/>
            <a:ext cx="0" cy="8423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cxnSpLocks/>
          </p:cNvCxnSpPr>
          <p:nvPr/>
        </p:nvCxnSpPr>
        <p:spPr>
          <a:xfrm flipH="1">
            <a:off x="6991961" y="4100624"/>
            <a:ext cx="8467" cy="81641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366361" y="3267276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cxnSpLocks/>
          </p:cNvCxnSpPr>
          <p:nvPr/>
        </p:nvCxnSpPr>
        <p:spPr>
          <a:xfrm flipV="1">
            <a:off x="7008896" y="3267276"/>
            <a:ext cx="792252" cy="1027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366361" y="4087306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988348" y="4100624"/>
            <a:ext cx="8128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ounded Rectangular Callout 56"/>
          <p:cNvSpPr/>
          <p:nvPr/>
        </p:nvSpPr>
        <p:spPr>
          <a:xfrm>
            <a:off x="2865722" y="2321326"/>
            <a:ext cx="2055599" cy="1229028"/>
          </a:xfrm>
          <a:prstGeom prst="wedgeRoundRect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</a:t>
            </a:r>
          </a:p>
        </p:txBody>
      </p:sp>
      <p:sp>
        <p:nvSpPr>
          <p:cNvPr id="63" name="Rounded Rectangular Callout 62"/>
          <p:cNvSpPr/>
          <p:nvPr/>
        </p:nvSpPr>
        <p:spPr>
          <a:xfrm>
            <a:off x="8142854" y="3154612"/>
            <a:ext cx="1820711" cy="1229028"/>
          </a:xfrm>
          <a:prstGeom prst="wedgeRoundRectCallou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744430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7" grpId="0" animBg="1"/>
      <p:bldP spid="6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3082" y="1206872"/>
            <a:ext cx="1079975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phần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đang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chiếm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giữ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86760" y="5090862"/>
            <a:ext cx="4030133" cy="75353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ô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83271" y="5182855"/>
            <a:ext cx="4030133" cy="75353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ô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3291054" y="2726880"/>
            <a:ext cx="2925617" cy="1781649"/>
            <a:chOff x="5898574" y="4792069"/>
            <a:chExt cx="4388426" cy="2672474"/>
          </a:xfrm>
        </p:grpSpPr>
        <p:pic>
          <p:nvPicPr>
            <p:cNvPr id="36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898574" y="4792069"/>
              <a:ext cx="4388426" cy="2672474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6864240" y="6161157"/>
              <a:ext cx="2902718" cy="754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5 ô </a:t>
              </a:r>
              <a:r>
                <a:rPr lang="en-US" sz="2667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vuông</a:t>
              </a:r>
              <a:endParaRPr lang="en-US" sz="2667" b="1" dirty="0">
                <a:solidFill>
                  <a:srgbClr val="FF0000"/>
                </a:solidFill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266383" y="2552701"/>
            <a:ext cx="2925617" cy="1781649"/>
            <a:chOff x="5898574" y="4792069"/>
            <a:chExt cx="4388426" cy="2672474"/>
          </a:xfrm>
        </p:grpSpPr>
        <p:pic>
          <p:nvPicPr>
            <p:cNvPr id="41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5898574" y="4792069"/>
              <a:ext cx="4388426" cy="2672474"/>
            </a:xfrm>
            <a:prstGeom prst="rect">
              <a:avLst/>
            </a:prstGeom>
          </p:spPr>
        </p:pic>
        <p:sp>
          <p:nvSpPr>
            <p:cNvPr id="42" name="TextBox 41"/>
            <p:cNvSpPr txBox="1"/>
            <p:nvPr/>
          </p:nvSpPr>
          <p:spPr>
            <a:xfrm>
              <a:off x="7007731" y="6168244"/>
              <a:ext cx="2902718" cy="7541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67" b="1" dirty="0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5 ô </a:t>
              </a:r>
              <a:r>
                <a:rPr lang="en-US" sz="2667" b="1" dirty="0" err="1">
                  <a:solidFill>
                    <a:srgbClr val="FF0000"/>
                  </a:solidFill>
                  <a:latin typeface="UTM Avo" panose="02040603050506020204" pitchFamily="18" charset="0"/>
                  <a:cs typeface="Arial" pitchFamily="34" charset="0"/>
                </a:rPr>
                <a:t>vuông</a:t>
              </a:r>
              <a:endParaRPr lang="en-US" sz="2667" b="1" dirty="0">
                <a:solidFill>
                  <a:srgbClr val="FF0000"/>
                </a:solidFill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1A60C92F-DDA8-FC57-EE21-F934AFC0D85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251" t="24173" b="44606"/>
          <a:stretch/>
        </p:blipFill>
        <p:spPr>
          <a:xfrm>
            <a:off x="6499223" y="2067772"/>
            <a:ext cx="2516126" cy="28047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DA8130-C650-29D9-1FCA-3AD42BDB4E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47866" t="24413" r="47866" b="44366"/>
          <a:stretch/>
        </p:blipFill>
        <p:spPr>
          <a:xfrm>
            <a:off x="-2021206" y="2057984"/>
            <a:ext cx="5433807" cy="2771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58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B4E9607-3B89-79B0-B27A-328BFA8CDDDF}"/>
              </a:ext>
            </a:extLst>
          </p:cNvPr>
          <p:cNvSpPr/>
          <p:nvPr/>
        </p:nvSpPr>
        <p:spPr>
          <a:xfrm>
            <a:off x="5996763" y="4176865"/>
            <a:ext cx="3893288" cy="141903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1426" y="1021990"/>
            <a:ext cx="1079975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phần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bề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mặt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mà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đang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“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chiếm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giữ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”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5751623" y="1988390"/>
            <a:ext cx="5816600" cy="1701799"/>
            <a:chOff x="9105900" y="3657601"/>
            <a:chExt cx="8724900" cy="2552699"/>
          </a:xfrm>
        </p:grpSpPr>
        <p:pic>
          <p:nvPicPr>
            <p:cNvPr id="16" name="Picture 6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9105900" y="3657601"/>
              <a:ext cx="8724900" cy="2552699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9677400" y="3964455"/>
              <a:ext cx="7913268" cy="16908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A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bằng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>
                  <a:latin typeface="UTM Avo" panose="02040603050506020204" pitchFamily="18" charset="0"/>
                  <a:cs typeface="Arial" pitchFamily="34" charset="0"/>
                </a:rPr>
                <a:t>5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vuông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.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B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bằng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b="1" dirty="0">
                  <a:latin typeface="UTM Avo" panose="02040603050506020204" pitchFamily="18" charset="0"/>
                  <a:cs typeface="Arial" pitchFamily="34" charset="0"/>
                </a:rPr>
                <a:t>5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vuông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sp>
        <p:nvSpPr>
          <p:cNvPr id="6" name="Rectangle 5"/>
          <p:cNvSpPr/>
          <p:nvPr/>
        </p:nvSpPr>
        <p:spPr>
          <a:xfrm>
            <a:off x="5826051" y="4269384"/>
            <a:ext cx="40640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FDEBEC-34C0-8D76-9312-497845A67B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945" b="44692"/>
          <a:stretch/>
        </p:blipFill>
        <p:spPr>
          <a:xfrm>
            <a:off x="-384733" y="2447676"/>
            <a:ext cx="6714649" cy="333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6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27200" y="949896"/>
            <a:ext cx="8629285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vẽ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gồm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3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tên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P, M, N: 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64773" y="4147990"/>
            <a:ext cx="3221409" cy="271001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22E3872-6C72-8EB8-9FC3-779BA2C0EC0F}"/>
              </a:ext>
            </a:extLst>
          </p:cNvPr>
          <p:cNvGrpSpPr/>
          <p:nvPr/>
        </p:nvGrpSpPr>
        <p:grpSpPr>
          <a:xfrm>
            <a:off x="7316692" y="2142066"/>
            <a:ext cx="4570508" cy="1693334"/>
            <a:chOff x="7316692" y="2142066"/>
            <a:chExt cx="4570508" cy="1693334"/>
          </a:xfrm>
        </p:grpSpPr>
        <p:sp>
          <p:nvSpPr>
            <p:cNvPr id="4" name="Oval Callout 3"/>
            <p:cNvSpPr/>
            <p:nvPr/>
          </p:nvSpPr>
          <p:spPr>
            <a:xfrm>
              <a:off x="7316692" y="2142066"/>
              <a:ext cx="4570508" cy="1693334"/>
            </a:xfrm>
            <a:prstGeom prst="wedgeEllipseCallou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21024" y="2351692"/>
              <a:ext cx="3795243" cy="11218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P, M, 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lần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lượt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bao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nhiêu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vuông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</p:txBody>
        </p:sp>
      </p:grpSp>
      <p:sp>
        <p:nvSpPr>
          <p:cNvPr id="15" name="Oval 14"/>
          <p:cNvSpPr/>
          <p:nvPr/>
        </p:nvSpPr>
        <p:spPr>
          <a:xfrm>
            <a:off x="1487029" y="5527104"/>
            <a:ext cx="947826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10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5305664" y="4100210"/>
            <a:ext cx="782431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4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337562" y="2644031"/>
            <a:ext cx="782431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6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DFAFB2-BC50-FCF7-4B93-C0AB00112A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5036"/>
          <a:stretch/>
        </p:blipFill>
        <p:spPr>
          <a:xfrm>
            <a:off x="846125" y="2142066"/>
            <a:ext cx="4497508" cy="3303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313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27200" y="917524"/>
            <a:ext cx="8629285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Quan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vẽ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gồm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3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tên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P, M, N: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48369" y="2092116"/>
            <a:ext cx="4497506" cy="1236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P, M, N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lần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lượt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ô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5" name="Oval 14"/>
          <p:cNvSpPr/>
          <p:nvPr/>
        </p:nvSpPr>
        <p:spPr>
          <a:xfrm>
            <a:off x="1437929" y="5559476"/>
            <a:ext cx="955950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10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5354596" y="2723264"/>
            <a:ext cx="782431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6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132431" y="1999369"/>
            <a:ext cx="4622800" cy="18965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P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được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tách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ra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N hay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N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ghép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P.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134476" y="4893668"/>
            <a:ext cx="4620755" cy="1331615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P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tổng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M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N.</a:t>
            </a:r>
          </a:p>
        </p:txBody>
      </p:sp>
      <p:sp>
        <p:nvSpPr>
          <p:cNvPr id="5" name="Down Arrow 4"/>
          <p:cNvSpPr/>
          <p:nvPr/>
        </p:nvSpPr>
        <p:spPr>
          <a:xfrm>
            <a:off x="9291323" y="4276840"/>
            <a:ext cx="732123" cy="455407"/>
          </a:xfrm>
          <a:prstGeom prst="down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B6F4B9-D6C9-DA1A-4432-F16C76058A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5036"/>
          <a:stretch/>
        </p:blipFill>
        <p:spPr>
          <a:xfrm>
            <a:off x="846125" y="2142066"/>
            <a:ext cx="4497508" cy="3303272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B52ED380-0626-F378-A005-7A165F30168A}"/>
              </a:ext>
            </a:extLst>
          </p:cNvPr>
          <p:cNvSpPr/>
          <p:nvPr/>
        </p:nvSpPr>
        <p:spPr>
          <a:xfrm>
            <a:off x="5313569" y="4096631"/>
            <a:ext cx="782431" cy="762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4</a:t>
            </a:r>
            <a:endParaRPr lang="en-US" sz="933" b="1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49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394200" y="279400"/>
            <a:ext cx="3454400" cy="870260"/>
            <a:chOff x="5867400" y="419100"/>
            <a:chExt cx="5181600" cy="1305390"/>
          </a:xfrm>
        </p:grpSpPr>
        <p:sp>
          <p:nvSpPr>
            <p:cNvPr id="4" name="Rounded Rectangle 3"/>
            <p:cNvSpPr/>
            <p:nvPr/>
          </p:nvSpPr>
          <p:spPr>
            <a:xfrm>
              <a:off x="6096000" y="419100"/>
              <a:ext cx="4724400" cy="1066800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867400" y="657690"/>
              <a:ext cx="5181600" cy="1066800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933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GHI NHỚ</a:t>
              </a:r>
            </a:p>
          </p:txBody>
        </p:sp>
      </p:grpSp>
      <p:sp>
        <p:nvSpPr>
          <p:cNvPr id="8" name="Round Single Corner Rectangle 7"/>
          <p:cNvSpPr/>
          <p:nvPr/>
        </p:nvSpPr>
        <p:spPr>
          <a:xfrm>
            <a:off x="4521868" y="1312622"/>
            <a:ext cx="5291666" cy="1310411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bé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hơn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lớn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hơn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  <p:sp>
        <p:nvSpPr>
          <p:cNvPr id="27" name="Round Single Corner Rectangle 26"/>
          <p:cNvSpPr/>
          <p:nvPr/>
        </p:nvSpPr>
        <p:spPr>
          <a:xfrm>
            <a:off x="4521868" y="3093545"/>
            <a:ext cx="4688346" cy="754212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Hai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nhau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  <p:sp>
        <p:nvSpPr>
          <p:cNvPr id="28" name="Round Single Corner Rectangle 27"/>
          <p:cNvSpPr/>
          <p:nvPr/>
        </p:nvSpPr>
        <p:spPr>
          <a:xfrm>
            <a:off x="4521868" y="5030515"/>
            <a:ext cx="5373983" cy="1371600"/>
          </a:xfrm>
          <a:prstGeom prst="round1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tổng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hai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khác</a:t>
            </a:r>
            <a:endParaRPr lang="en-US" sz="2667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DA8153-D39F-2862-3D6D-3DAB696B33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728" r="18300" b="74402"/>
          <a:stretch/>
        </p:blipFill>
        <p:spPr>
          <a:xfrm>
            <a:off x="1190564" y="990600"/>
            <a:ext cx="2493578" cy="17100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E71C81-62EE-A924-2672-8C339B433F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6176"/>
          <a:stretch/>
        </p:blipFill>
        <p:spPr>
          <a:xfrm>
            <a:off x="648605" y="4261712"/>
            <a:ext cx="3454400" cy="247279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43F356-DEAB-6510-EA36-DA7436C6FA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510" b="44447"/>
          <a:stretch/>
        </p:blipFill>
        <p:spPr>
          <a:xfrm>
            <a:off x="648605" y="2623033"/>
            <a:ext cx="3454400" cy="1695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12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7" grpId="0" animBg="1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BA200C-13AA-51C7-0DE0-81611306CB5B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D4301C28-FBDF-88C8-108B-910A49AD75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0804533-0F5C-51D7-F03F-CAD759010304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9FDD4CA-A9E1-452B-BFCA-22D90E773D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813" y="0"/>
            <a:ext cx="12215813" cy="68580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24A388B0-06EB-4CBA-A3CA-75F080F1F933}"/>
              </a:ext>
            </a:extLst>
          </p:cNvPr>
          <p:cNvSpPr/>
          <p:nvPr/>
        </p:nvSpPr>
        <p:spPr>
          <a:xfrm>
            <a:off x="2133600" y="4570217"/>
            <a:ext cx="2456961" cy="838200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hlinkClick r:id="rId11" action="ppaction://hlinksldjump"/>
            <a:extLst>
              <a:ext uri="{FF2B5EF4-FFF2-40B4-BE49-F238E27FC236}">
                <a16:creationId xmlns:a16="http://schemas.microsoft.com/office/drawing/2014/main" id="{EF9E5127-919F-42DC-BDBE-231121A785A3}"/>
              </a:ext>
            </a:extLst>
          </p:cNvPr>
          <p:cNvSpPr txBox="1"/>
          <p:nvPr/>
        </p:nvSpPr>
        <p:spPr>
          <a:xfrm>
            <a:off x="2716871" y="4731534"/>
            <a:ext cx="129041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  <a:latin typeface="iCiel Cadena" panose="02000503000000020004" pitchFamily="50" charset="0"/>
              </a:rPr>
              <a:t>Bắt</a:t>
            </a:r>
            <a:r>
              <a:rPr lang="en-US" sz="3200" dirty="0">
                <a:solidFill>
                  <a:schemeClr val="bg1"/>
                </a:solidFill>
                <a:latin typeface="iCiel Cadena" panose="02000503000000020004" pitchFamily="50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iCiel Cadena" panose="02000503000000020004" pitchFamily="50" charset="0"/>
              </a:rPr>
              <a:t>đầu</a:t>
            </a:r>
            <a:endParaRPr lang="en-US" sz="3200" dirty="0">
              <a:solidFill>
                <a:schemeClr val="bg1"/>
              </a:solidFill>
              <a:latin typeface="iCiel Cadena" panose="02000503000000020004" pitchFamily="50" charset="0"/>
            </a:endParaRPr>
          </a:p>
        </p:txBody>
      </p:sp>
      <p:pic>
        <p:nvPicPr>
          <p:cNvPr id="98" name="ChuongCam - 9Slide.vn">
            <a:extLst>
              <a:ext uri="{FF2B5EF4-FFF2-40B4-BE49-F238E27FC236}">
                <a16:creationId xmlns:a16="http://schemas.microsoft.com/office/drawing/2014/main" id="{60FDDF12-4068-4DC9-8EC1-C3DBBF0745B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47162" y="4539688"/>
            <a:ext cx="942571" cy="8687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98A851-89FF-4F6A-E8FC-DA2B00F918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817079516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2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3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2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 p14:bounceEnd="48000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9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path" presetSubtype="0" accel="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08333E-6 -1.48148E-6 L 0.20156 -0.00301 " pathEditMode="relative" rAng="0" ptsTypes="AA">
                                          <p:cBhvr>
                                            <p:cTn id="39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78" y="-162"/>
                                        </p:animMotion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6" grpId="0" animBg="1"/>
          <p:bldP spid="9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838907" y="3009107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337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C8C043-95EA-4C88-BCE4-63900E1F20A4}"/>
              </a:ext>
            </a:extLst>
          </p:cNvPr>
          <p:cNvGrpSpPr/>
          <p:nvPr/>
        </p:nvGrpSpPr>
        <p:grpSpPr>
          <a:xfrm>
            <a:off x="6838907" y="4933892"/>
            <a:ext cx="5105398" cy="1790698"/>
            <a:chOff x="6770639" y="4933892"/>
            <a:chExt cx="5105398" cy="179069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F5B4359-49BD-4F81-87DA-3502A642CC14}"/>
                </a:ext>
              </a:extLst>
            </p:cNvPr>
            <p:cNvGrpSpPr/>
            <p:nvPr/>
          </p:nvGrpSpPr>
          <p:grpSpPr>
            <a:xfrm>
              <a:off x="6770639" y="4933892"/>
              <a:ext cx="5105398" cy="1790698"/>
              <a:chOff x="838202" y="2438400"/>
              <a:chExt cx="5105398" cy="2057398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D1DC5350-0109-4799-B29F-14BD235F834D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532A6D39-BB84-4E99-82BE-0B6CBB01577A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46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97BC3E3-56FA-4AAA-953C-4E2F5AEBD8E8}"/>
                </a:ext>
              </a:extLst>
            </p:cNvPr>
            <p:cNvSpPr/>
            <p:nvPr/>
          </p:nvSpPr>
          <p:spPr>
            <a:xfrm>
              <a:off x="722884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838201" y="4933892"/>
            <a:ext cx="5105398" cy="1790698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31417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906469" y="3009107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49C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FC307E2-8C84-4E25-BF45-1D7184DA588B}"/>
              </a:ext>
            </a:extLst>
          </p:cNvPr>
          <p:cNvGrpSpPr/>
          <p:nvPr/>
        </p:nvGrpSpPr>
        <p:grpSpPr>
          <a:xfrm>
            <a:off x="1982578" y="246435"/>
            <a:ext cx="9961727" cy="2554445"/>
            <a:chOff x="1982578" y="246435"/>
            <a:chExt cx="9961727" cy="2554445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92879B0-0D95-41F4-AF6C-356C03398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982578" y="246435"/>
              <a:ext cx="9961727" cy="2554445"/>
            </a:xfrm>
            <a:prstGeom prst="rect">
              <a:avLst/>
            </a:prstGeom>
          </p:spPr>
        </p:pic>
        <p:sp>
          <p:nvSpPr>
            <p:cNvPr id="117" name="Rectangle: Rounded Corners 116">
              <a:extLst>
                <a:ext uri="{FF2B5EF4-FFF2-40B4-BE49-F238E27FC236}">
                  <a16:creationId xmlns:a16="http://schemas.microsoft.com/office/drawing/2014/main" id="{C514F8ED-55A3-41ED-A6BF-C88625750094}"/>
                </a:ext>
              </a:extLst>
            </p:cNvPr>
            <p:cNvSpPr/>
            <p:nvPr/>
          </p:nvSpPr>
          <p:spPr>
            <a:xfrm>
              <a:off x="3077516" y="453973"/>
              <a:ext cx="4737981" cy="189234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Diện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tích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hình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sau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gồm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bao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nhiêu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 ô </a:t>
              </a:r>
              <a:r>
                <a:rPr lang="en-US" sz="2400" b="0" i="0" dirty="0" err="1">
                  <a:solidFill>
                    <a:srgbClr val="000000"/>
                  </a:solidFill>
                  <a:effectLst/>
                </a:rPr>
                <a:t>vuông</a:t>
              </a:r>
              <a:r>
                <a:rPr lang="en-US" sz="2400" b="0" i="0" dirty="0">
                  <a:solidFill>
                    <a:srgbClr val="000000"/>
                  </a:solidFill>
                  <a:effectLst/>
                </a:rPr>
                <a:t>? </a:t>
              </a:r>
              <a:endPara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3269287"/>
            <a:ext cx="1322947" cy="1219306"/>
          </a:xfrm>
          <a:prstGeom prst="rect">
            <a:avLst/>
          </a:prstGeom>
        </p:spPr>
      </p:pic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5219641"/>
            <a:ext cx="1322947" cy="121930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3269287"/>
            <a:ext cx="1322947" cy="1219306"/>
          </a:xfrm>
          <a:prstGeom prst="rect">
            <a:avLst/>
          </a:prstGeom>
        </p:spPr>
      </p:pic>
      <p:pic>
        <p:nvPicPr>
          <p:cNvPr id="120" name="ChuongDo - 9Slide.vn">
            <a:extLst>
              <a:ext uri="{FF2B5EF4-FFF2-40B4-BE49-F238E27FC236}">
                <a16:creationId xmlns:a16="http://schemas.microsoft.com/office/drawing/2014/main" id="{F866C24F-F6FF-4EB3-A1BD-2435DD4370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5219641"/>
            <a:ext cx="1322947" cy="12193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4114800" y="152464"/>
            <a:ext cx="4047896" cy="2332308"/>
            <a:chOff x="-4114800" y="152464"/>
            <a:chExt cx="4047896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flipH="1">
              <a:off x="-4114800" y="152464"/>
              <a:ext cx="1961824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Yeahhh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,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Đúng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rồi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Mình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thích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màu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này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6727673" y="-302318"/>
            <a:ext cx="3070074" cy="2846957"/>
            <a:chOff x="-6727674" y="-791952"/>
            <a:chExt cx="3598081" cy="3336591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11286" y="5075962"/>
                <a:ext cx="5016629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Huhu</a:t>
                </a:r>
                <a:r>
                  <a:rPr 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,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chưa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chính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xác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rồi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!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Bạn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chọn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lại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nha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.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pic>
        <p:nvPicPr>
          <p:cNvPr id="172" name="AmthanhThua">
            <a:hlinkClick r:id="" action="ppaction://media"/>
            <a:extLst>
              <a:ext uri="{FF2B5EF4-FFF2-40B4-BE49-F238E27FC236}">
                <a16:creationId xmlns:a16="http://schemas.microsoft.com/office/drawing/2014/main" id="{C6E2AE9C-62B9-42F0-91AA-6B1C228D41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pic>
        <p:nvPicPr>
          <p:cNvPr id="173" name="nhacthang">
            <a:hlinkClick r:id="" action="ppaction://media"/>
            <a:extLst>
              <a:ext uri="{FF2B5EF4-FFF2-40B4-BE49-F238E27FC236}">
                <a16:creationId xmlns:a16="http://schemas.microsoft.com/office/drawing/2014/main" id="{FC787D35-EA2C-4933-A0FB-01D7CBF464D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31859" y="2876396"/>
            <a:ext cx="487363" cy="487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7D81C9-9DB4-C6A0-D9FA-A98F30133047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82246"/>
          <a:stretch/>
        </p:blipFill>
        <p:spPr>
          <a:xfrm>
            <a:off x="7815497" y="-34704"/>
            <a:ext cx="2177003" cy="242634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DFB9D-0514-C467-B64A-71EC228B74F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38018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432" fill="hold"/>
                                            <p:tgtEl>
                                              <p:spTgt spid="17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3.7037E-7 L 0.34882 0.0412 " pathEditMode="relative" rAng="0" ptsTypes="AA" p14:bounceEnd="65000">
                                          <p:cBhvr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 p14:bounceEnd="55000">
                                          <p:cBhvr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 p14:bounceEnd="57000">
                                          <p:cBhvr>
                                            <p:cTn id="5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 p14:bounceEnd="57000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2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3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432" fill="hold"/>
                                            <p:tgtEl>
                                              <p:spTgt spid="17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375E-6 3.7037E-7 L 0.34882 0.0412 " pathEditMode="relative" rAng="0" ptsTypes="AA">
                                          <p:cBhvr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17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2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7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770639" y="3009107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337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C8C043-95EA-4C88-BCE4-63900E1F20A4}"/>
              </a:ext>
            </a:extLst>
          </p:cNvPr>
          <p:cNvGrpSpPr/>
          <p:nvPr/>
        </p:nvGrpSpPr>
        <p:grpSpPr>
          <a:xfrm>
            <a:off x="6770639" y="4933892"/>
            <a:ext cx="5105398" cy="1790698"/>
            <a:chOff x="6770639" y="4933892"/>
            <a:chExt cx="5105398" cy="179069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F5B4359-49BD-4F81-87DA-3502A642CC14}"/>
                </a:ext>
              </a:extLst>
            </p:cNvPr>
            <p:cNvGrpSpPr/>
            <p:nvPr/>
          </p:nvGrpSpPr>
          <p:grpSpPr>
            <a:xfrm>
              <a:off x="6770639" y="4933892"/>
              <a:ext cx="5105398" cy="1790698"/>
              <a:chOff x="838202" y="2438400"/>
              <a:chExt cx="5105398" cy="2057398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D1DC5350-0109-4799-B29F-14BD235F834D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532A6D39-BB84-4E99-82BE-0B6CBB01577A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46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97BC3E3-56FA-4AAA-953C-4E2F5AEBD8E8}"/>
                </a:ext>
              </a:extLst>
            </p:cNvPr>
            <p:cNvSpPr/>
            <p:nvPr/>
          </p:nvSpPr>
          <p:spPr>
            <a:xfrm>
              <a:off x="722884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838201" y="4933892"/>
            <a:ext cx="5105398" cy="1790698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31417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8201" y="3009107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49C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92879B0-0D95-41F4-AF6C-356C033986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246" y="244744"/>
            <a:ext cx="9961727" cy="2554445"/>
          </a:xfrm>
          <a:prstGeom prst="rect">
            <a:avLst/>
          </a:prstGeom>
        </p:spPr>
      </p:pic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3269287"/>
            <a:ext cx="1322947" cy="1219306"/>
          </a:xfrm>
          <a:prstGeom prst="rect">
            <a:avLst/>
          </a:prstGeom>
        </p:spPr>
      </p:pic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5219641"/>
            <a:ext cx="1322947" cy="121930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3269287"/>
            <a:ext cx="1322947" cy="1219306"/>
          </a:xfrm>
          <a:prstGeom prst="rect">
            <a:avLst/>
          </a:prstGeom>
        </p:spPr>
      </p:pic>
      <p:pic>
        <p:nvPicPr>
          <p:cNvPr id="120" name="ChuongDo - 9Slide.vn">
            <a:extLst>
              <a:ext uri="{FF2B5EF4-FFF2-40B4-BE49-F238E27FC236}">
                <a16:creationId xmlns:a16="http://schemas.microsoft.com/office/drawing/2014/main" id="{F866C24F-F6FF-4EB3-A1BD-2435DD4370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5219641"/>
            <a:ext cx="1322947" cy="12193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4113608" y="152464"/>
            <a:ext cx="4046704" cy="2332308"/>
            <a:chOff x="-4113608" y="152464"/>
            <a:chExt cx="4046704" cy="233230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4113608" y="152464"/>
              <a:ext cx="1959439" cy="2332308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Yeahhh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,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Đúng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rồi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Mình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thích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màu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này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6727673" y="-302318"/>
            <a:ext cx="3070074" cy="2846957"/>
            <a:chOff x="-6727674" y="-791952"/>
            <a:chExt cx="3598081" cy="3336591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11286" y="5075962"/>
                <a:ext cx="5016629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Huhu</a:t>
                </a:r>
                <a:r>
                  <a:rPr 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,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chưa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chính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xác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rồi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!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Bạn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chọn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lại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nha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.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pic>
        <p:nvPicPr>
          <p:cNvPr id="40" name="AmthanhThua">
            <a:hlinkClick r:id="" action="ppaction://media"/>
            <a:extLst>
              <a:ext uri="{FF2B5EF4-FFF2-40B4-BE49-F238E27FC236}">
                <a16:creationId xmlns:a16="http://schemas.microsoft.com/office/drawing/2014/main" id="{E2C0CE17-61E7-4378-8029-5EC1339666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pic>
        <p:nvPicPr>
          <p:cNvPr id="41" name="nhacthang">
            <a:hlinkClick r:id="" action="ppaction://media"/>
            <a:extLst>
              <a:ext uri="{FF2B5EF4-FFF2-40B4-BE49-F238E27FC236}">
                <a16:creationId xmlns:a16="http://schemas.microsoft.com/office/drawing/2014/main" id="{48B576CD-4EFF-45FA-9542-BB86C7CDBCE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31859" y="2876396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B0A609-FEF9-7F32-6416-76A974E489B2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15589" t="-1" r="51742" b="-7218"/>
          <a:stretch/>
        </p:blipFill>
        <p:spPr>
          <a:xfrm>
            <a:off x="7697420" y="372445"/>
            <a:ext cx="2913822" cy="189234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2E614F-8DF2-F229-48F6-2095E68E7F54}"/>
              </a:ext>
            </a:extLst>
          </p:cNvPr>
          <p:cNvSpPr/>
          <p:nvPr/>
        </p:nvSpPr>
        <p:spPr>
          <a:xfrm>
            <a:off x="2775002" y="559849"/>
            <a:ext cx="4633811" cy="1892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hình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sau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gồm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bao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nhiêu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ô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vuông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?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EFD927-6E4F-3115-BDC0-85F8BFC834D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7341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 p14:bounceEnd="57000">
                                          <p:cBhvr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 p14:bounceEnd="57000">
                                          <p:cBhvr>
                                            <p:cTn id="2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 p14:bounceEnd="65000">
                                          <p:cBhvr>
                                            <p:cTn id="3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 p14:bounceEnd="55000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>
                                          <p:cBhvr>
                                            <p:cTn id="3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770639" y="3009107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337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C8C043-95EA-4C88-BCE4-63900E1F20A4}"/>
              </a:ext>
            </a:extLst>
          </p:cNvPr>
          <p:cNvGrpSpPr/>
          <p:nvPr/>
        </p:nvGrpSpPr>
        <p:grpSpPr>
          <a:xfrm>
            <a:off x="6770639" y="4933892"/>
            <a:ext cx="5105398" cy="1790698"/>
            <a:chOff x="6770639" y="4933892"/>
            <a:chExt cx="5105398" cy="179069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F5B4359-49BD-4F81-87DA-3502A642CC14}"/>
                </a:ext>
              </a:extLst>
            </p:cNvPr>
            <p:cNvGrpSpPr/>
            <p:nvPr/>
          </p:nvGrpSpPr>
          <p:grpSpPr>
            <a:xfrm>
              <a:off x="6770639" y="4933892"/>
              <a:ext cx="5105398" cy="1790698"/>
              <a:chOff x="838202" y="2438400"/>
              <a:chExt cx="5105398" cy="2057398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D1DC5350-0109-4799-B29F-14BD235F834D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532A6D39-BB84-4E99-82BE-0B6CBB01577A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46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97BC3E3-56FA-4AAA-953C-4E2F5AEBD8E8}"/>
                </a:ext>
              </a:extLst>
            </p:cNvPr>
            <p:cNvSpPr/>
            <p:nvPr/>
          </p:nvSpPr>
          <p:spPr>
            <a:xfrm>
              <a:off x="722884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838201" y="4933892"/>
            <a:ext cx="5105398" cy="1790698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31417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8201" y="3009107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49C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92879B0-0D95-41F4-AF6C-356C033986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2578" y="246435"/>
            <a:ext cx="9961727" cy="2554445"/>
          </a:xfrm>
          <a:prstGeom prst="rect">
            <a:avLst/>
          </a:prstGeom>
        </p:spPr>
      </p:pic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3269287"/>
            <a:ext cx="1322947" cy="1219306"/>
          </a:xfrm>
          <a:prstGeom prst="rect">
            <a:avLst/>
          </a:prstGeom>
        </p:spPr>
      </p:pic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5219641"/>
            <a:ext cx="1322947" cy="121930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3269287"/>
            <a:ext cx="1322947" cy="1219306"/>
          </a:xfrm>
          <a:prstGeom prst="rect">
            <a:avLst/>
          </a:prstGeom>
        </p:spPr>
      </p:pic>
      <p:pic>
        <p:nvPicPr>
          <p:cNvPr id="120" name="ChuongDo - 9Slide.vn">
            <a:extLst>
              <a:ext uri="{FF2B5EF4-FFF2-40B4-BE49-F238E27FC236}">
                <a16:creationId xmlns:a16="http://schemas.microsoft.com/office/drawing/2014/main" id="{F866C24F-F6FF-4EB3-A1BD-2435DD4370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5219641"/>
            <a:ext cx="1322947" cy="12193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4113608" y="153715"/>
            <a:ext cx="4046704" cy="2329805"/>
            <a:chOff x="-4113608" y="153715"/>
            <a:chExt cx="4046704" cy="2329805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-4113608" y="153715"/>
              <a:ext cx="1959439" cy="2329805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Yeahhh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,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Đúng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rồi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Mình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thích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màu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này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6727673" y="-302318"/>
            <a:ext cx="3070074" cy="2846957"/>
            <a:chOff x="-6727674" y="-791952"/>
            <a:chExt cx="3598081" cy="3336591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11286" y="5075962"/>
                <a:ext cx="5016629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Huhu</a:t>
                </a:r>
                <a:r>
                  <a:rPr 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,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chưa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chính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xác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rồi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!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Bạn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chọn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lại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nha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.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pic>
        <p:nvPicPr>
          <p:cNvPr id="40" name="AmthanhThua">
            <a:hlinkClick r:id="" action="ppaction://media"/>
            <a:extLst>
              <a:ext uri="{FF2B5EF4-FFF2-40B4-BE49-F238E27FC236}">
                <a16:creationId xmlns:a16="http://schemas.microsoft.com/office/drawing/2014/main" id="{79E4C43B-743A-4F0F-9457-9B15D0352D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pic>
        <p:nvPicPr>
          <p:cNvPr id="41" name="nhacthang">
            <a:hlinkClick r:id="" action="ppaction://media"/>
            <a:extLst>
              <a:ext uri="{FF2B5EF4-FFF2-40B4-BE49-F238E27FC236}">
                <a16:creationId xmlns:a16="http://schemas.microsoft.com/office/drawing/2014/main" id="{86A70F6A-9D3B-4ACB-882F-2876B15E069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31859" y="2876396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67D65F-8537-513B-6290-0D7C3A506A60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46193" r="29194" b="-65563"/>
          <a:stretch/>
        </p:blipFill>
        <p:spPr>
          <a:xfrm>
            <a:off x="7515135" y="595900"/>
            <a:ext cx="2300725" cy="306241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B63584F-DD02-9EE5-610B-EAF6269348F1}"/>
              </a:ext>
            </a:extLst>
          </p:cNvPr>
          <p:cNvSpPr/>
          <p:nvPr/>
        </p:nvSpPr>
        <p:spPr>
          <a:xfrm>
            <a:off x="3044060" y="497785"/>
            <a:ext cx="4633811" cy="1892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hình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sau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gồm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bao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nhiêu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ô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vuông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?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408259-6973-C7A2-A8EA-0CDB760501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90484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 p14:bounceEnd="57000">
                                          <p:cBhvr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 p14:bounceEnd="57000">
                                          <p:cBhvr>
                                            <p:cTn id="2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 p14:bounceEnd="55000">
                                          <p:cBhvr>
                                            <p:cTn id="3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 p14:bounceEnd="65000">
                                          <p:cBhvr>
                                            <p:cTn id="4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>
                                          <p:cBhvr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12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" fill="hold">
                          <p:stCondLst>
                            <p:cond delay="0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1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1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>
                                          <p:cBhvr>
                                            <p:cTn id="2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26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>
                                          <p:cBhvr>
                                            <p:cTn id="3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32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" fill="hold">
                          <p:stCondLst>
                            <p:cond delay="0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>
                                          <p:cBhvr>
                                            <p:cTn id="4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500"/>
                                            <p:tgtEl>
                                              <p:spTgt spid="1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2F6135-AF68-4A64-8137-B70201CF8C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844"/>
            <a:ext cx="12192000" cy="684431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D2DA1AF-855F-46C2-8AE1-5718E4DFD783}"/>
              </a:ext>
            </a:extLst>
          </p:cNvPr>
          <p:cNvGrpSpPr/>
          <p:nvPr/>
        </p:nvGrpSpPr>
        <p:grpSpPr>
          <a:xfrm>
            <a:off x="6770639" y="3009107"/>
            <a:ext cx="5105398" cy="1790698"/>
            <a:chOff x="6770639" y="3009107"/>
            <a:chExt cx="5105398" cy="1790698"/>
          </a:xfrm>
        </p:grpSpPr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07151055-1672-4C7E-BA92-63E851A005B3}"/>
                </a:ext>
              </a:extLst>
            </p:cNvPr>
            <p:cNvGrpSpPr/>
            <p:nvPr/>
          </p:nvGrpSpPr>
          <p:grpSpPr>
            <a:xfrm>
              <a:off x="6770639" y="3009107"/>
              <a:ext cx="5105398" cy="1790698"/>
              <a:chOff x="838202" y="2438400"/>
              <a:chExt cx="5105398" cy="2057398"/>
            </a:xfrm>
          </p:grpSpPr>
          <p:sp>
            <p:nvSpPr>
              <p:cNvPr id="48" name="Rectangle: Rounded Corners 47">
                <a:extLst>
                  <a:ext uri="{FF2B5EF4-FFF2-40B4-BE49-F238E27FC236}">
                    <a16:creationId xmlns:a16="http://schemas.microsoft.com/office/drawing/2014/main" id="{A6421F9E-FF9D-4A7C-9697-7F0260F96688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112AD5E6-6201-4B49-AAE8-FFB92C6AFE43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337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5" name="Rectangle: Rounded Corners 124">
              <a:extLst>
                <a:ext uri="{FF2B5EF4-FFF2-40B4-BE49-F238E27FC236}">
                  <a16:creationId xmlns:a16="http://schemas.microsoft.com/office/drawing/2014/main" id="{8FEB6CFE-AB0E-4B4E-B91D-88A1DA89A89A}"/>
                </a:ext>
              </a:extLst>
            </p:cNvPr>
            <p:cNvSpPr/>
            <p:nvPr/>
          </p:nvSpPr>
          <p:spPr>
            <a:xfrm>
              <a:off x="722884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5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8C8C043-95EA-4C88-BCE4-63900E1F20A4}"/>
              </a:ext>
            </a:extLst>
          </p:cNvPr>
          <p:cNvGrpSpPr/>
          <p:nvPr/>
        </p:nvGrpSpPr>
        <p:grpSpPr>
          <a:xfrm>
            <a:off x="6770639" y="4933892"/>
            <a:ext cx="5105398" cy="1790698"/>
            <a:chOff x="6770639" y="4933892"/>
            <a:chExt cx="5105398" cy="1790698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7F5B4359-49BD-4F81-87DA-3502A642CC14}"/>
                </a:ext>
              </a:extLst>
            </p:cNvPr>
            <p:cNvGrpSpPr/>
            <p:nvPr/>
          </p:nvGrpSpPr>
          <p:grpSpPr>
            <a:xfrm>
              <a:off x="6770639" y="4933892"/>
              <a:ext cx="5105398" cy="1790698"/>
              <a:chOff x="838202" y="2438400"/>
              <a:chExt cx="5105398" cy="2057398"/>
            </a:xfrm>
          </p:grpSpPr>
          <p:sp>
            <p:nvSpPr>
              <p:cNvPr id="54" name="Rectangle: Rounded Corners 53">
                <a:extLst>
                  <a:ext uri="{FF2B5EF4-FFF2-40B4-BE49-F238E27FC236}">
                    <a16:creationId xmlns:a16="http://schemas.microsoft.com/office/drawing/2014/main" id="{D1DC5350-0109-4799-B29F-14BD235F834D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Rectangle: Rounded Corners 54">
                <a:extLst>
                  <a:ext uri="{FF2B5EF4-FFF2-40B4-BE49-F238E27FC236}">
                    <a16:creationId xmlns:a16="http://schemas.microsoft.com/office/drawing/2014/main" id="{532A6D39-BB84-4E99-82BE-0B6CBB01577A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F462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6" name="Rectangle: Rounded Corners 125">
              <a:extLst>
                <a:ext uri="{FF2B5EF4-FFF2-40B4-BE49-F238E27FC236}">
                  <a16:creationId xmlns:a16="http://schemas.microsoft.com/office/drawing/2014/main" id="{797BC3E3-56FA-4AAA-953C-4E2F5AEBD8E8}"/>
                </a:ext>
              </a:extLst>
            </p:cNvPr>
            <p:cNvSpPr/>
            <p:nvPr/>
          </p:nvSpPr>
          <p:spPr>
            <a:xfrm>
              <a:off x="722884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7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CE7BFBB-E9FD-4291-9D1E-392C32762D78}"/>
              </a:ext>
            </a:extLst>
          </p:cNvPr>
          <p:cNvGrpSpPr/>
          <p:nvPr/>
        </p:nvGrpSpPr>
        <p:grpSpPr>
          <a:xfrm>
            <a:off x="838201" y="4933892"/>
            <a:ext cx="5105398" cy="1790698"/>
            <a:chOff x="838201" y="4933892"/>
            <a:chExt cx="5105398" cy="1790698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8147DBC-1562-4B7B-955E-9A5ECFE3642B}"/>
                </a:ext>
              </a:extLst>
            </p:cNvPr>
            <p:cNvGrpSpPr/>
            <p:nvPr/>
          </p:nvGrpSpPr>
          <p:grpSpPr>
            <a:xfrm>
              <a:off x="838201" y="4933892"/>
              <a:ext cx="5105398" cy="1790698"/>
              <a:chOff x="838202" y="2438400"/>
              <a:chExt cx="5105398" cy="2057398"/>
            </a:xfrm>
          </p:grpSpPr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6C5F18D1-233E-459F-A9A1-3C785C7DC119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Rectangle: Rounded Corners 42">
                <a:extLst>
                  <a:ext uri="{FF2B5EF4-FFF2-40B4-BE49-F238E27FC236}">
                    <a16:creationId xmlns:a16="http://schemas.microsoft.com/office/drawing/2014/main" id="{C3D90569-2038-4699-AD4F-2466D4AF519B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00CF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4" name="Rectangle: Rounded Corners 123">
              <a:extLst>
                <a:ext uri="{FF2B5EF4-FFF2-40B4-BE49-F238E27FC236}">
                  <a16:creationId xmlns:a16="http://schemas.microsoft.com/office/drawing/2014/main" id="{6367453D-420B-4D30-B207-A57CC4372B2A}"/>
                </a:ext>
              </a:extLst>
            </p:cNvPr>
            <p:cNvSpPr/>
            <p:nvPr/>
          </p:nvSpPr>
          <p:spPr>
            <a:xfrm>
              <a:off x="1314172" y="49816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6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3231591-2AE6-4064-9D84-402B76CD1593}"/>
              </a:ext>
            </a:extLst>
          </p:cNvPr>
          <p:cNvGrpSpPr/>
          <p:nvPr/>
        </p:nvGrpSpPr>
        <p:grpSpPr>
          <a:xfrm>
            <a:off x="838201" y="3009107"/>
            <a:ext cx="5105398" cy="1790698"/>
            <a:chOff x="838201" y="3009107"/>
            <a:chExt cx="5105398" cy="1790698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E69C64D8-76BA-47C1-B3F5-339643BE0FEB}"/>
                </a:ext>
              </a:extLst>
            </p:cNvPr>
            <p:cNvGrpSpPr/>
            <p:nvPr/>
          </p:nvGrpSpPr>
          <p:grpSpPr>
            <a:xfrm>
              <a:off x="838201" y="3009107"/>
              <a:ext cx="5105398" cy="1790698"/>
              <a:chOff x="838202" y="2438400"/>
              <a:chExt cx="5105398" cy="205739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DA723B64-8597-4560-BDD4-9C604D2EA64B}"/>
                  </a:ext>
                </a:extLst>
              </p:cNvPr>
              <p:cNvSpPr/>
              <p:nvPr/>
            </p:nvSpPr>
            <p:spPr>
              <a:xfrm>
                <a:off x="838202" y="2438400"/>
                <a:ext cx="5105398" cy="2057398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  <p:sp>
            <p:nvSpPr>
              <p:cNvPr id="4" name="Rectangle: Rounded Corners 3">
                <a:extLst>
                  <a:ext uri="{FF2B5EF4-FFF2-40B4-BE49-F238E27FC236}">
                    <a16:creationId xmlns:a16="http://schemas.microsoft.com/office/drawing/2014/main" id="{924F9C22-7338-4783-9D1F-4F6669251F7D}"/>
                  </a:ext>
                </a:extLst>
              </p:cNvPr>
              <p:cNvSpPr/>
              <p:nvPr/>
            </p:nvSpPr>
            <p:spPr>
              <a:xfrm>
                <a:off x="952501" y="2514599"/>
                <a:ext cx="4876800" cy="1905000"/>
              </a:xfrm>
              <a:prstGeom prst="roundRect">
                <a:avLst/>
              </a:prstGeom>
              <a:solidFill>
                <a:srgbClr val="F49C1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17205D1-8ECF-4ECE-A9DE-175B9F209F00}"/>
                </a:ext>
              </a:extLst>
            </p:cNvPr>
            <p:cNvSpPr/>
            <p:nvPr/>
          </p:nvSpPr>
          <p:spPr>
            <a:xfrm>
              <a:off x="1314172" y="3075428"/>
              <a:ext cx="4515128" cy="165373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>
                  <a:solidFill>
                    <a:schemeClr val="bg1"/>
                  </a:solidFill>
                </a:rPr>
                <a:t>8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592879B0-0D95-41F4-AF6C-356C0339860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7000" y="269543"/>
            <a:ext cx="9961727" cy="2554445"/>
          </a:xfrm>
          <a:prstGeom prst="rect">
            <a:avLst/>
          </a:prstGeom>
        </p:spPr>
      </p:pic>
      <p:pic>
        <p:nvPicPr>
          <p:cNvPr id="2" name="ChuongCam - 9Slide.vn">
            <a:extLst>
              <a:ext uri="{FF2B5EF4-FFF2-40B4-BE49-F238E27FC236}">
                <a16:creationId xmlns:a16="http://schemas.microsoft.com/office/drawing/2014/main" id="{655755B7-2B89-4C82-B7B3-A9A4AA6270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3269287"/>
            <a:ext cx="1322947" cy="1219306"/>
          </a:xfrm>
          <a:prstGeom prst="rect">
            <a:avLst/>
          </a:prstGeom>
        </p:spPr>
      </p:pic>
      <p:pic>
        <p:nvPicPr>
          <p:cNvPr id="116" name="ChuongLa - 9Slide.vn">
            <a:extLst>
              <a:ext uri="{FF2B5EF4-FFF2-40B4-BE49-F238E27FC236}">
                <a16:creationId xmlns:a16="http://schemas.microsoft.com/office/drawing/2014/main" id="{C86FD277-D7C1-4175-9CE8-89B100B9DFF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0615" y="5219641"/>
            <a:ext cx="1322947" cy="1219306"/>
          </a:xfrm>
          <a:prstGeom prst="rect">
            <a:avLst/>
          </a:prstGeom>
        </p:spPr>
      </p:pic>
      <p:pic>
        <p:nvPicPr>
          <p:cNvPr id="119" name="ChuongXanh - 9Slide.vn">
            <a:extLst>
              <a:ext uri="{FF2B5EF4-FFF2-40B4-BE49-F238E27FC236}">
                <a16:creationId xmlns:a16="http://schemas.microsoft.com/office/drawing/2014/main" id="{DCAFEAC0-B8B5-42C5-94DB-0577C814E6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3269287"/>
            <a:ext cx="1322947" cy="1219306"/>
          </a:xfrm>
          <a:prstGeom prst="rect">
            <a:avLst/>
          </a:prstGeom>
        </p:spPr>
      </p:pic>
      <p:pic>
        <p:nvPicPr>
          <p:cNvPr id="120" name="ChuongDo - 9Slide.vn">
            <a:extLst>
              <a:ext uri="{FF2B5EF4-FFF2-40B4-BE49-F238E27FC236}">
                <a16:creationId xmlns:a16="http://schemas.microsoft.com/office/drawing/2014/main" id="{F866C24F-F6FF-4EB3-A1BD-2435DD43700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464" y="5219641"/>
            <a:ext cx="1322947" cy="1219306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D88582B8-A3C9-486C-963D-8CEED620D8EC}"/>
              </a:ext>
            </a:extLst>
          </p:cNvPr>
          <p:cNvGrpSpPr/>
          <p:nvPr/>
        </p:nvGrpSpPr>
        <p:grpSpPr>
          <a:xfrm>
            <a:off x="-4113608" y="153951"/>
            <a:ext cx="4046704" cy="2329333"/>
            <a:chOff x="-4113608" y="153951"/>
            <a:chExt cx="4046704" cy="2329333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D664CCA0-10CD-421D-8230-24CED5AA5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-4113608" y="153951"/>
              <a:ext cx="1959439" cy="2329333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37203794-B28C-4CE2-B01C-EED26C9C8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112293" flipV="1">
              <a:off x="-2097738" y="181379"/>
              <a:ext cx="2030834" cy="146734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8" name="TextBox 167">
              <a:extLst>
                <a:ext uri="{FF2B5EF4-FFF2-40B4-BE49-F238E27FC236}">
                  <a16:creationId xmlns:a16="http://schemas.microsoft.com/office/drawing/2014/main" id="{42F206FF-1C51-414C-8D57-DC6D2EEE0F95}"/>
                </a:ext>
              </a:extLst>
            </p:cNvPr>
            <p:cNvSpPr txBox="1"/>
            <p:nvPr/>
          </p:nvSpPr>
          <p:spPr>
            <a:xfrm>
              <a:off x="-1916107" y="437875"/>
              <a:ext cx="1699185" cy="80021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28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Yeahhh</a:t>
              </a:r>
              <a:r>
                <a:rPr lang="en-US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,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Đúng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rồi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</a:p>
            <a:p>
              <a:pPr algn="ctr"/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Mình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thích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màu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 </a:t>
              </a:r>
              <a:r>
                <a:rPr lang="en-US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này</a:t>
              </a:r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iCiel Cadena" panose="02000503000000020004" pitchFamily="50" charset="0"/>
                </a:rPr>
                <a:t>!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iCiel Cadena" panose="02000503000000020004" pitchFamily="50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979E8AD-ADDD-4B2E-9AB0-12017073755C}"/>
              </a:ext>
            </a:extLst>
          </p:cNvPr>
          <p:cNvGrpSpPr/>
          <p:nvPr/>
        </p:nvGrpSpPr>
        <p:grpSpPr>
          <a:xfrm>
            <a:off x="-6727673" y="-302318"/>
            <a:ext cx="3070074" cy="2846957"/>
            <a:chOff x="-6727674" y="-791952"/>
            <a:chExt cx="3598081" cy="3336591"/>
          </a:xfrm>
        </p:grpSpPr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C237501B-EC88-410C-A9A9-AFA955003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flipH="1">
              <a:off x="-6727674" y="-791952"/>
              <a:ext cx="2646923" cy="3336591"/>
            </a:xfrm>
            <a:prstGeom prst="rect">
              <a:avLst/>
            </a:prstGeom>
          </p:spPr>
        </p:pic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43FEA3-3211-48AB-8C04-1405C0E2F2F5}"/>
                </a:ext>
              </a:extLst>
            </p:cNvPr>
            <p:cNvGrpSpPr/>
            <p:nvPr/>
          </p:nvGrpSpPr>
          <p:grpSpPr>
            <a:xfrm>
              <a:off x="-5243270" y="201217"/>
              <a:ext cx="2113677" cy="1527201"/>
              <a:chOff x="-6838077" y="4492546"/>
              <a:chExt cx="6547671" cy="4730906"/>
            </a:xfrm>
          </p:grpSpPr>
          <p:pic>
            <p:nvPicPr>
              <p:cNvPr id="170" name="Picture 169">
                <a:extLst>
                  <a:ext uri="{FF2B5EF4-FFF2-40B4-BE49-F238E27FC236}">
                    <a16:creationId xmlns:a16="http://schemas.microsoft.com/office/drawing/2014/main" id="{D9E75FE4-2C7F-446E-905E-B05955C159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1112293" flipV="1">
                <a:off x="-6838077" y="4492546"/>
                <a:ext cx="6547671" cy="4730906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71" name="TextBox 170">
                <a:extLst>
                  <a:ext uri="{FF2B5EF4-FFF2-40B4-BE49-F238E27FC236}">
                    <a16:creationId xmlns:a16="http://schemas.microsoft.com/office/drawing/2014/main" id="{3E46CBDC-2473-4520-BE03-3E0637A23938}"/>
                  </a:ext>
                </a:extLst>
              </p:cNvPr>
              <p:cNvSpPr txBox="1"/>
              <p:nvPr/>
            </p:nvSpPr>
            <p:spPr>
              <a:xfrm>
                <a:off x="-5911286" y="5075962"/>
                <a:ext cx="5016629" cy="290522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:r>
                  <a:rPr lang="en-US" sz="2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Huhu</a:t>
                </a:r>
                <a:r>
                  <a:rPr lang="en-US" sz="2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,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chưa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chính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xác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rồi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!</a:t>
                </a:r>
              </a:p>
              <a:p>
                <a:pPr algn="ctr"/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Bạn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chọn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lại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 </a:t>
                </a:r>
                <a:r>
                  <a:rPr lang="en-US" sz="14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nha</a:t>
                </a:r>
                <a:r>
                  <a:rPr lang="en-US" sz="14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iCiel Cadena" panose="02000503000000020004" pitchFamily="50" charset="0"/>
                  </a:rPr>
                  <a:t>.</a:t>
                </a:r>
              </a:p>
            </p:txBody>
          </p:sp>
        </p:grp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3242" y="314152"/>
            <a:ext cx="1548518" cy="2383743"/>
          </a:xfrm>
          <a:prstGeom prst="rect">
            <a:avLst/>
          </a:prstGeom>
        </p:spPr>
      </p:pic>
      <p:pic>
        <p:nvPicPr>
          <p:cNvPr id="40" name="AmthanhThua">
            <a:hlinkClick r:id="" action="ppaction://media"/>
            <a:extLst>
              <a:ext uri="{FF2B5EF4-FFF2-40B4-BE49-F238E27FC236}">
                <a16:creationId xmlns:a16="http://schemas.microsoft.com/office/drawing/2014/main" id="{EFDA2F55-E708-4EE1-A240-2D67B5AA90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45012" y="4407923"/>
            <a:ext cx="487363" cy="487363"/>
          </a:xfrm>
          <a:prstGeom prst="rect">
            <a:avLst/>
          </a:prstGeom>
        </p:spPr>
      </p:pic>
      <p:pic>
        <p:nvPicPr>
          <p:cNvPr id="41" name="nhacthang">
            <a:hlinkClick r:id="" action="ppaction://media"/>
            <a:extLst>
              <a:ext uri="{FF2B5EF4-FFF2-40B4-BE49-F238E27FC236}">
                <a16:creationId xmlns:a16="http://schemas.microsoft.com/office/drawing/2014/main" id="{AACE03CF-63A4-4F98-9320-28D8E9C8A9F3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31859" y="2876396"/>
            <a:ext cx="487363" cy="48736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DFC803-C679-D518-AA0F-6609771742B3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71009"/>
          <a:stretch/>
        </p:blipFill>
        <p:spPr>
          <a:xfrm>
            <a:off x="7434002" y="261273"/>
            <a:ext cx="2930522" cy="200023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A2E614F-8DF2-F229-48F6-2095E68E7F54}"/>
              </a:ext>
            </a:extLst>
          </p:cNvPr>
          <p:cNvSpPr/>
          <p:nvPr/>
        </p:nvSpPr>
        <p:spPr>
          <a:xfrm>
            <a:off x="2882508" y="406899"/>
            <a:ext cx="4633811" cy="18923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/>
            <a:r>
              <a:rPr lang="en-US" sz="24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hình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sau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gồm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bao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nhiêu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 ô </a:t>
            </a:r>
            <a:r>
              <a:rPr lang="en-US" sz="2400" b="0" i="0" dirty="0" err="1">
                <a:solidFill>
                  <a:srgbClr val="000000"/>
                </a:solidFill>
                <a:effectLst/>
              </a:rPr>
              <a:t>vuông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? </a:t>
            </a:r>
            <a:endParaRPr lang="en-US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EA5B4D3-9C90-8EB6-92DD-59F3D3A86E4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607039" cy="676894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740427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 p14:bounceEnd="65000">
                                          <p:cBhvr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 p14:bounceEnd="57000">
                                          <p:cBhvr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fill="hold" nodeType="withEffect" p14:presetBounceEnd="55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 p14:bounceEnd="55000">
                                          <p:cBhvr>
                                            <p:cTn id="5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 p14:presetBounceEnd="57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 p14:bounceEnd="57000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restart="whenNotActive" fill="hold" evtFilter="cancelBubble" nodeType="interactiveSeq">
                    <p:stCondLst>
                      <p:cond evt="onClick" delay="0">
                        <p:tgtEl>
                          <p:spTgt spid="12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" fill="hold">
                          <p:stCondLst>
                            <p:cond delay="0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432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16667E-6 3.7037E-7 L 0.34882 0.0412 " pathEditMode="relative" rAng="0" ptsTypes="AA">
                                          <p:cBhvr>
                                            <p:cTn id="14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7435" y="206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1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20"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1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0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3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3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81 " pathEditMode="relative" rAng="0" ptsTypes="AA">
                                          <p:cBhvr>
                                            <p:cTn id="4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9"/>
                      </p:tgtEl>
                    </p:cond>
                  </p:nextCondLst>
                </p:seq>
                <p:seq concurrent="1" nextAc="seek">
                  <p:cTn id="43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" fill="hold">
                          <p:stCondLst>
                            <p:cond delay="0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4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4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58854 0.0581 " pathEditMode="relative" rAng="0" ptsTypes="AA">
                                          <p:cBhvr>
                                            <p:cTn id="5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29427" y="289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53" restart="whenNotActive" fill="hold" evtFilter="cancelBubble" nodeType="interactiveSeq">
                    <p:stCondLst>
                      <p:cond evt="onClick" delay="0">
                        <p:tgtEl>
                          <p:spTgt spid="11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" fill="hold">
                          <p:stCondLst>
                            <p:cond delay="0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57" dur="4995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58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9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45833E-6 4.07407E-6 L 0.60325 0.05208 " pathEditMode="relative" rAng="0" ptsTypes="AA">
                                          <p:cBhvr>
                                            <p:cTn id="6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69" y="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16"/>
                      </p:tgtEl>
                    </p:cond>
                  </p:nextCondLst>
                </p:seq>
                <p:audio>
                  <p:cMediaNode vol="36585">
                    <p:cTn id="6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0"/>
                    </p:tgtEl>
                  </p:cMediaNode>
                </p:audio>
                <p:audio>
                  <p:cMediaNode vol="40244">
                    <p:cTn id="64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1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9274" y="3818891"/>
            <a:ext cx="9986193" cy="1863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67" b="1" u="sng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667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u="sng" dirty="0" err="1">
                <a:latin typeface="UTM Avo" panose="02040603050506020204" pitchFamily="18" charset="0"/>
                <a:cs typeface="Arial" pitchFamily="34" charset="0"/>
              </a:rPr>
              <a:t>lời</a:t>
            </a:r>
            <a:r>
              <a:rPr lang="en-US" sz="2667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u="sng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667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u="sng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u="sng" dirty="0" err="1">
                <a:latin typeface="UTM Avo" panose="02040603050506020204" pitchFamily="18" charset="0"/>
                <a:cs typeface="Arial" pitchFamily="34" charset="0"/>
              </a:rPr>
              <a:t>hỏi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a)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Những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bằng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nhau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</a:pP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b)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lớn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hơn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A?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FA547F7-DF36-50F2-73C5-E881CB8EC666}"/>
              </a:ext>
            </a:extLst>
          </p:cNvPr>
          <p:cNvGrpSpPr/>
          <p:nvPr/>
        </p:nvGrpSpPr>
        <p:grpSpPr>
          <a:xfrm>
            <a:off x="309274" y="917061"/>
            <a:ext cx="11049545" cy="2572278"/>
            <a:chOff x="309274" y="917061"/>
            <a:chExt cx="11049545" cy="2572278"/>
          </a:xfrm>
        </p:grpSpPr>
        <p:sp>
          <p:nvSpPr>
            <p:cNvPr id="2" name="Rectangle 1">
              <a:hlinkClick r:id="rId3"/>
            </p:cNvPr>
            <p:cNvSpPr/>
            <p:nvPr/>
          </p:nvSpPr>
          <p:spPr>
            <a:xfrm>
              <a:off x="464490" y="917061"/>
              <a:ext cx="1089432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400" b="1" dirty="0">
                  <a:latin typeface="+mn-lt"/>
                  <a:cs typeface="Arial" pitchFamily="34" charset="0"/>
                </a:rPr>
                <a:t>Bài 2: Các hình dưới đây được tạo thành từ các ô vuông như nhau: </a:t>
              </a:r>
              <a:endParaRPr lang="en-US" sz="2400" dirty="0">
                <a:latin typeface="+mn-lt"/>
                <a:cs typeface="Arial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02BBEB6-AEB1-4DB6-94EA-70DA4E7E0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9274" y="1708278"/>
              <a:ext cx="10802884" cy="1781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7811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438183" y="4221484"/>
            <a:ext cx="8984201" cy="609600"/>
            <a:chOff x="1828800" y="6057900"/>
            <a:chExt cx="14340420" cy="9144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828800" y="6119729"/>
              <a:ext cx="0" cy="85257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8534400" y="6057900"/>
              <a:ext cx="0" cy="91440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6169220" y="6119728"/>
              <a:ext cx="0" cy="852571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Straight Connector 6"/>
          <p:cNvCxnSpPr>
            <a:cxnSpLocks/>
          </p:cNvCxnSpPr>
          <p:nvPr/>
        </p:nvCxnSpPr>
        <p:spPr>
          <a:xfrm>
            <a:off x="1438183" y="4811591"/>
            <a:ext cx="8984201" cy="0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705878" y="5024372"/>
            <a:ext cx="2319249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4 ô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vuông</a:t>
            </a:r>
            <a:endParaRPr lang="en-US" sz="2667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3FDDA0C-01B3-493E-A225-DCD03D834762}"/>
              </a:ext>
            </a:extLst>
          </p:cNvPr>
          <p:cNvGrpSpPr/>
          <p:nvPr/>
        </p:nvGrpSpPr>
        <p:grpSpPr>
          <a:xfrm>
            <a:off x="694558" y="996061"/>
            <a:ext cx="10802884" cy="3266642"/>
            <a:chOff x="694558" y="954842"/>
            <a:chExt cx="10802884" cy="3266642"/>
          </a:xfrm>
        </p:grpSpPr>
        <p:sp>
          <p:nvSpPr>
            <p:cNvPr id="2" name="Rectangle 1"/>
            <p:cNvSpPr/>
            <p:nvPr/>
          </p:nvSpPr>
          <p:spPr>
            <a:xfrm>
              <a:off x="850870" y="1590224"/>
              <a:ext cx="6522940" cy="502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Những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bằng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nhau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:</a:t>
              </a:r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F71FED7B-B109-8C28-DACB-55AAA1299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4558" y="2440423"/>
              <a:ext cx="10802884" cy="17810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BC1B92B-37A1-88A7-B630-8531D0A345E8}"/>
                </a:ext>
              </a:extLst>
            </p:cNvPr>
            <p:cNvSpPr txBox="1"/>
            <p:nvPr/>
          </p:nvSpPr>
          <p:spPr>
            <a:xfrm>
              <a:off x="850870" y="954842"/>
              <a:ext cx="60977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800" b="1" dirty="0">
                  <a:latin typeface="+mn-lt"/>
                  <a:cs typeface="Arial" pitchFamily="34" charset="0"/>
                </a:rPr>
                <a:t>Bài 2: 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236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846666" y="3910709"/>
            <a:ext cx="951675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4 ô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937932" y="3910709"/>
            <a:ext cx="951675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3 ô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982739" y="3890089"/>
            <a:ext cx="951675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4 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50720" y="3910709"/>
            <a:ext cx="951675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5 ô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18701" y="3910709"/>
            <a:ext cx="951675" cy="7112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4 ô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70839" y="5096488"/>
            <a:ext cx="9573262" cy="660400"/>
          </a:xfrm>
          <a:prstGeom prst="round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Vì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5 &gt; 4 =&gt;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D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lớn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hơn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1B510F5-C27E-7C3F-C8D3-7098C7F775C9}"/>
              </a:ext>
            </a:extLst>
          </p:cNvPr>
          <p:cNvGrpSpPr/>
          <p:nvPr/>
        </p:nvGrpSpPr>
        <p:grpSpPr>
          <a:xfrm>
            <a:off x="510739" y="836288"/>
            <a:ext cx="10848173" cy="3028746"/>
            <a:chOff x="510739" y="836288"/>
            <a:chExt cx="10848173" cy="3028746"/>
          </a:xfrm>
        </p:grpSpPr>
        <p:sp>
          <p:nvSpPr>
            <p:cNvPr id="2" name="Rectangle 1"/>
            <p:cNvSpPr/>
            <p:nvPr/>
          </p:nvSpPr>
          <p:spPr>
            <a:xfrm>
              <a:off x="510739" y="1431312"/>
              <a:ext cx="7661072" cy="502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vi-VN" sz="2667" b="1" dirty="0">
                  <a:latin typeface="+mn-lt"/>
                  <a:cs typeface="Arial" pitchFamily="34" charset="0"/>
                </a:rPr>
                <a:t>Hình</a:t>
              </a:r>
              <a:r>
                <a:rPr lang="en-US" sz="2667" b="1" dirty="0">
                  <a:latin typeface="+mn-lt"/>
                  <a:cs typeface="Arial" pitchFamily="34" charset="0"/>
                </a:rPr>
                <a:t> </a:t>
              </a:r>
              <a:r>
                <a:rPr lang="vi-VN" sz="2667" b="1" dirty="0">
                  <a:latin typeface="+mn-lt"/>
                  <a:cs typeface="Arial" pitchFamily="34" charset="0"/>
                </a:rPr>
                <a:t>có diện tích lớn hơn diện tích hình A</a:t>
              </a:r>
              <a:r>
                <a:rPr lang="en-US" sz="2667" b="1" dirty="0">
                  <a:latin typeface="+mn-lt"/>
                  <a:cs typeface="Arial" pitchFamily="34" charset="0"/>
                </a:rPr>
                <a:t>: </a:t>
              </a:r>
              <a:endParaRPr lang="en-US" sz="2667" dirty="0">
                <a:latin typeface="+mn-lt"/>
                <a:cs typeface="Arial" pitchFamily="34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500C82C-D8B2-D6F8-C3A9-7186F55BB8A0}"/>
                </a:ext>
              </a:extLst>
            </p:cNvPr>
            <p:cNvSpPr txBox="1"/>
            <p:nvPr/>
          </p:nvSpPr>
          <p:spPr>
            <a:xfrm>
              <a:off x="510739" y="836288"/>
              <a:ext cx="609777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vi-VN" sz="2800" b="1" dirty="0">
                  <a:latin typeface="+mn-lt"/>
                  <a:cs typeface="Arial" pitchFamily="34" charset="0"/>
                </a:rPr>
                <a:t>Bài 2: </a:t>
              </a:r>
              <a:endParaRPr lang="en-US" sz="2800" dirty="0">
                <a:latin typeface="UTM Avo" panose="02040603050506020204" pitchFamily="18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7DAAB86-EC6A-43BC-5F2E-42B20DC161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028" y="2083973"/>
              <a:ext cx="10802884" cy="17810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6001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CEE004CB-87DF-56B0-62B3-A99551915F65}"/>
              </a:ext>
            </a:extLst>
          </p:cNvPr>
          <p:cNvGrpSpPr/>
          <p:nvPr/>
        </p:nvGrpSpPr>
        <p:grpSpPr>
          <a:xfrm>
            <a:off x="174661" y="4530903"/>
            <a:ext cx="10171415" cy="1880171"/>
            <a:chOff x="174661" y="4530903"/>
            <a:chExt cx="10171415" cy="1880171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D9FF878-A299-7A9B-C742-658231239612}"/>
                </a:ext>
              </a:extLst>
            </p:cNvPr>
            <p:cNvSpPr/>
            <p:nvPr/>
          </p:nvSpPr>
          <p:spPr>
            <a:xfrm>
              <a:off x="174661" y="4530903"/>
              <a:ext cx="10171415" cy="188017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55600" y="4592538"/>
              <a:ext cx="9804400" cy="16758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a)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A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gồm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mấy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vuông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?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B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gồm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mấy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vuông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?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C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gồm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mấy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ô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vuông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?</a:t>
              </a:r>
            </a:p>
            <a:p>
              <a:pPr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b) So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sánh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A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tổng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B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C. </a:t>
              </a:r>
            </a:p>
          </p:txBody>
        </p:sp>
      </p:grpSp>
      <p:pic>
        <p:nvPicPr>
          <p:cNvPr id="1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10160000" y="2289909"/>
            <a:ext cx="2002662" cy="4605258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CDF831C8-4D9E-FBFF-D22E-44619CDE0941}"/>
              </a:ext>
            </a:extLst>
          </p:cNvPr>
          <p:cNvGrpSpPr/>
          <p:nvPr/>
        </p:nvGrpSpPr>
        <p:grpSpPr>
          <a:xfrm>
            <a:off x="355600" y="941546"/>
            <a:ext cx="9451537" cy="3589357"/>
            <a:chOff x="355600" y="941546"/>
            <a:chExt cx="9451537" cy="3589357"/>
          </a:xfrm>
        </p:grpSpPr>
        <p:sp>
          <p:nvSpPr>
            <p:cNvPr id="2" name="Rectangle 1">
              <a:hlinkClick r:id="rId5"/>
            </p:cNvPr>
            <p:cNvSpPr/>
            <p:nvPr/>
          </p:nvSpPr>
          <p:spPr>
            <a:xfrm>
              <a:off x="355600" y="941546"/>
              <a:ext cx="9183924" cy="5027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Bài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3. Quan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sát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rồi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thực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hiện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các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yêu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cầu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latin typeface="UTM Avo" panose="02040603050506020204" pitchFamily="18" charset="0"/>
                  <a:cs typeface="Arial" pitchFamily="34" charset="0"/>
                </a:rPr>
                <a:t>sau</a:t>
              </a:r>
              <a:r>
                <a:rPr lang="en-US" sz="2667" b="1" dirty="0">
                  <a:latin typeface="UTM Avo" panose="02040603050506020204" pitchFamily="18" charset="0"/>
                  <a:cs typeface="Arial" pitchFamily="34" charset="0"/>
                </a:rPr>
                <a:t>:</a:t>
              </a:r>
              <a:endParaRPr lang="en-US" sz="2667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20926C2-274E-FA32-9B53-1ED7020657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3634" y="1686963"/>
              <a:ext cx="9203503" cy="28439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176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3182757"/>
              </p:ext>
            </p:extLst>
          </p:nvPr>
        </p:nvGraphicFramePr>
        <p:xfrm>
          <a:off x="4267200" y="1549400"/>
          <a:ext cx="6807201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88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012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1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Hình</a:t>
                      </a:r>
                      <a:endParaRPr lang="en-US" sz="27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A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B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7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C</a:t>
                      </a: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7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Số</a:t>
                      </a:r>
                      <a:r>
                        <a:rPr lang="en-US" sz="27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ô</a:t>
                      </a:r>
                      <a:r>
                        <a:rPr lang="en-US" sz="2700" baseline="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 </a:t>
                      </a:r>
                      <a:r>
                        <a:rPr lang="en-US" sz="2700" baseline="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itchFamily="34" charset="0"/>
                        </a:rPr>
                        <a:t>vuông</a:t>
                      </a:r>
                      <a:endParaRPr lang="en-US" sz="27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7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7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sz="2700" dirty="0">
                        <a:solidFill>
                          <a:schemeClr val="tx1"/>
                        </a:solidFill>
                        <a:latin typeface="UTM Avo" panose="02040603050506020204" pitchFamily="18" charset="0"/>
                        <a:cs typeface="Arial" pitchFamily="34" charset="0"/>
                      </a:endParaRPr>
                    </a:p>
                  </a:txBody>
                  <a:tcPr marL="60960" marR="60960" marT="30480" marB="3048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8945277" y="2349835"/>
            <a:ext cx="660400" cy="50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10</a:t>
            </a:r>
            <a:endParaRPr lang="en-US" sz="933" dirty="0">
              <a:solidFill>
                <a:srgbClr val="C0000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70800" y="2364484"/>
            <a:ext cx="660400" cy="50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18</a:t>
            </a:r>
            <a:endParaRPr lang="en-US" sz="933" dirty="0">
              <a:solidFill>
                <a:srgbClr val="C0000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0210800" y="2347551"/>
            <a:ext cx="660400" cy="508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rgbClr val="C00000"/>
                </a:solidFill>
                <a:latin typeface="UTM Avo" panose="02040603050506020204" pitchFamily="18" charset="0"/>
                <a:cs typeface="Arial" pitchFamily="34" charset="0"/>
              </a:rPr>
              <a:t>8</a:t>
            </a:r>
            <a:endParaRPr lang="en-US" sz="933" dirty="0">
              <a:solidFill>
                <a:srgbClr val="C0000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9147" y="3314202"/>
            <a:ext cx="7588937" cy="11218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A: 18 ô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Tổng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B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C: 10 + 8 = 18 ô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sp>
        <p:nvSpPr>
          <p:cNvPr id="6" name="Notched Right Arrow 5"/>
          <p:cNvSpPr/>
          <p:nvPr/>
        </p:nvSpPr>
        <p:spPr>
          <a:xfrm>
            <a:off x="4233467" y="5003800"/>
            <a:ext cx="846533" cy="711200"/>
          </a:xfrm>
          <a:prstGeom prst="notched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196902" y="4829250"/>
            <a:ext cx="6028267" cy="1292661"/>
            <a:chOff x="7848600" y="7252285"/>
            <a:chExt cx="9042400" cy="1938992"/>
          </a:xfrm>
        </p:grpSpPr>
        <p:sp>
          <p:nvSpPr>
            <p:cNvPr id="9" name="Rounded Rectangle 8"/>
            <p:cNvSpPr/>
            <p:nvPr/>
          </p:nvSpPr>
          <p:spPr>
            <a:xfrm>
              <a:off x="7848600" y="7252285"/>
              <a:ext cx="9042400" cy="193899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950199" y="7309320"/>
              <a:ext cx="8839200" cy="18714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A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bằng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tổng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B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C.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CE8B847C-B584-3855-1087-E93F51233D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5264"/>
          <a:stretch/>
        </p:blipFill>
        <p:spPr>
          <a:xfrm>
            <a:off x="-13492" y="1179581"/>
            <a:ext cx="4117222" cy="28439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BF655B-4078-C834-28EE-1BD4754D88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815"/>
          <a:stretch/>
        </p:blipFill>
        <p:spPr>
          <a:xfrm>
            <a:off x="-350875" y="3886630"/>
            <a:ext cx="4894863" cy="284394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A3F83EA-5F87-D858-86CA-91A5DA94B257}"/>
              </a:ext>
            </a:extLst>
          </p:cNvPr>
          <p:cNvSpPr txBox="1"/>
          <p:nvPr/>
        </p:nvSpPr>
        <p:spPr>
          <a:xfrm>
            <a:off x="115587" y="758012"/>
            <a:ext cx="62723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 3</a:t>
            </a:r>
            <a:endParaRPr lang="en-US" sz="28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530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5" grpId="0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08000" y="1909573"/>
            <a:ext cx="4470400" cy="3327400"/>
            <a:chOff x="341674" y="3048000"/>
            <a:chExt cx="6705600" cy="499110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" name="Rounded Rectangle 3"/>
            <p:cNvSpPr/>
            <p:nvPr/>
          </p:nvSpPr>
          <p:spPr>
            <a:xfrm>
              <a:off x="341674" y="3390900"/>
              <a:ext cx="6553200" cy="4419600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494074" y="3543300"/>
              <a:ext cx="6553200" cy="44958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33" dirty="0">
                <a:latin typeface="UTM Avo" panose="02040603050506020204" pitchFamily="18" charset="0"/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989374" y="3950718"/>
              <a:ext cx="5562600" cy="3718518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Có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thể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chia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một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ra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thành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nhiều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hình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nhỏ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thì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tổng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diện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tích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không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thay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667" dirty="0" err="1">
                  <a:latin typeface="UTM Avo" panose="02040603050506020204" pitchFamily="18" charset="0"/>
                  <a:cs typeface="Arial" pitchFamily="34" charset="0"/>
                </a:rPr>
                <a:t>đổi</a:t>
              </a:r>
              <a:r>
                <a:rPr lang="en-US" sz="2667" dirty="0">
                  <a:latin typeface="UTM Avo" panose="02040603050506020204" pitchFamily="18" charset="0"/>
                  <a:cs typeface="Arial" pitchFamily="34" charset="0"/>
                </a:rPr>
                <a:t>. 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762000" y="3048000"/>
              <a:ext cx="2209800" cy="902718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67" b="1" dirty="0" err="1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Lưu</a:t>
              </a:r>
              <a:r>
                <a:rPr lang="en-US" sz="2667" b="1" dirty="0">
                  <a:solidFill>
                    <a:schemeClr val="tx1"/>
                  </a:solidFill>
                  <a:latin typeface="UTM Avo" panose="02040603050506020204" pitchFamily="18" charset="0"/>
                  <a:cs typeface="Arial" pitchFamily="34" charset="0"/>
                </a:rPr>
                <a:t> ý: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435600" y="1444753"/>
            <a:ext cx="5740400" cy="458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759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5EF52EA-145D-EBB4-C485-30D0AF563A10}"/>
              </a:ext>
            </a:extLst>
          </p:cNvPr>
          <p:cNvGrpSpPr/>
          <p:nvPr/>
        </p:nvGrpSpPr>
        <p:grpSpPr>
          <a:xfrm>
            <a:off x="4727728" y="2592648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DA000F0-181C-2B2E-F2A0-3DBFF1A494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2CF0817-FE04-8962-064E-BABEDF0A8D1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538822" y="1329841"/>
            <a:ext cx="3203121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Bài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4.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  <a:endParaRPr lang="en-US" sz="2667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36081" y="2064925"/>
            <a:ext cx="5943600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Lấy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giống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nhau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Xếp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phủ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kín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bìa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Đếm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sử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Nói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bìa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sách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toán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khoảng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vuông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A0DFCF-4D98-531C-C57D-33A5CEC07B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9681" y="1455238"/>
            <a:ext cx="5462811" cy="426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4217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9461" y="1100160"/>
            <a:ext cx="7572907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1.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dưới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đây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280400" y="2438401"/>
            <a:ext cx="3683000" cy="4083435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466" y="1892899"/>
            <a:ext cx="5866829" cy="154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ardrop 22"/>
          <p:cNvSpPr/>
          <p:nvPr/>
        </p:nvSpPr>
        <p:spPr>
          <a:xfrm>
            <a:off x="2838073" y="4989661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ardrop 25"/>
          <p:cNvSpPr/>
          <p:nvPr/>
        </p:nvSpPr>
        <p:spPr>
          <a:xfrm rot="16043364">
            <a:off x="3879101" y="4989660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Teardrop 26"/>
          <p:cNvSpPr/>
          <p:nvPr/>
        </p:nvSpPr>
        <p:spPr>
          <a:xfrm flipV="1">
            <a:off x="2803901" y="3967685"/>
            <a:ext cx="863600" cy="902547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Teardrop 27"/>
          <p:cNvSpPr/>
          <p:nvPr/>
        </p:nvSpPr>
        <p:spPr>
          <a:xfrm rot="16043364" flipH="1">
            <a:off x="3785233" y="3988074"/>
            <a:ext cx="902547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4887" y="4244156"/>
            <a:ext cx="444352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A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051520" y="4182996"/>
            <a:ext cx="40588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125915" y="5185498"/>
            <a:ext cx="468398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102280" y="5179387"/>
            <a:ext cx="43794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168400" y="4036535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18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4910667" y="3999632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17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193800" y="5068913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19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4936067" y="5032010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16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561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6" grpId="0" animBg="1"/>
      <p:bldP spid="26" grpId="1" animBg="1"/>
      <p:bldP spid="27" grpId="0" animBg="1"/>
      <p:bldP spid="28" grpId="0" animBg="1"/>
      <p:bldP spid="24" grpId="0" animBg="1"/>
      <p:bldP spid="30" grpId="0" animBg="1"/>
      <p:bldP spid="31" grpId="0" animBg="1"/>
      <p:bldP spid="31" grpId="1" animBg="1"/>
      <p:bldP spid="32" grpId="0" animBg="1"/>
      <p:bldP spid="25" grpId="0" animBg="1"/>
      <p:bldP spid="34" grpId="0" animBg="1"/>
      <p:bldP spid="35" grpId="0" animBg="1"/>
      <p:bldP spid="36" grpId="0" animBg="1"/>
      <p:bldP spid="3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8020" y="1281550"/>
            <a:ext cx="8141972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2.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dưới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đây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diện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tích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lớn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01312" y="3348566"/>
            <a:ext cx="2862088" cy="3173269"/>
          </a:xfrm>
          <a:prstGeom prst="rect">
            <a:avLst/>
          </a:prstGeom>
        </p:spPr>
      </p:pic>
      <p:sp>
        <p:nvSpPr>
          <p:cNvPr id="23" name="Teardrop 22"/>
          <p:cNvSpPr/>
          <p:nvPr/>
        </p:nvSpPr>
        <p:spPr>
          <a:xfrm>
            <a:off x="3769407" y="5043255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ardrop 25"/>
          <p:cNvSpPr/>
          <p:nvPr/>
        </p:nvSpPr>
        <p:spPr>
          <a:xfrm rot="16043364">
            <a:off x="4810435" y="5043255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Teardrop 26"/>
          <p:cNvSpPr/>
          <p:nvPr/>
        </p:nvSpPr>
        <p:spPr>
          <a:xfrm flipV="1">
            <a:off x="3735234" y="4021279"/>
            <a:ext cx="863600" cy="902547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Teardrop 27"/>
          <p:cNvSpPr/>
          <p:nvPr/>
        </p:nvSpPr>
        <p:spPr>
          <a:xfrm rot="16043364" flipH="1">
            <a:off x="4716567" y="4041669"/>
            <a:ext cx="902547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16220" y="4297750"/>
            <a:ext cx="444352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A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982854" y="4236591"/>
            <a:ext cx="40588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057248" y="5239093"/>
            <a:ext cx="468398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033614" y="5232982"/>
            <a:ext cx="43794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099733" y="4090130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</a:t>
            </a:r>
            <a:endParaRPr lang="en-US" sz="933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842000" y="4053226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</a:t>
            </a:r>
            <a:endParaRPr lang="en-US" sz="933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25133" y="5122508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D</a:t>
            </a:r>
            <a:endParaRPr lang="en-US" sz="933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867400" y="5085604"/>
            <a:ext cx="147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C</a:t>
            </a:r>
            <a:endParaRPr lang="en-US" sz="933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383367"/>
            <a:ext cx="13716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5" name="Straight Connector 4"/>
          <p:cNvCxnSpPr>
            <a:stCxn id="3" idx="0"/>
            <a:endCxn id="3" idx="2"/>
          </p:cNvCxnSpPr>
          <p:nvPr/>
        </p:nvCxnSpPr>
        <p:spPr>
          <a:xfrm>
            <a:off x="1219200" y="238336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3" idx="1"/>
            <a:endCxn id="3" idx="3"/>
          </p:cNvCxnSpPr>
          <p:nvPr/>
        </p:nvCxnSpPr>
        <p:spPr>
          <a:xfrm>
            <a:off x="533400" y="2878667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399087" y="2383367"/>
            <a:ext cx="2096801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37" name="Straight Connector 36"/>
          <p:cNvCxnSpPr>
            <a:stCxn id="33" idx="1"/>
            <a:endCxn id="33" idx="3"/>
          </p:cNvCxnSpPr>
          <p:nvPr/>
        </p:nvCxnSpPr>
        <p:spPr>
          <a:xfrm>
            <a:off x="2399087" y="2878667"/>
            <a:ext cx="2096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3084887" y="238336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784600" y="238336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5012267" y="2357967"/>
            <a:ext cx="13716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41" name="Straight Connector 40"/>
          <p:cNvCxnSpPr>
            <a:stCxn id="40" idx="0"/>
            <a:endCxn id="40" idx="2"/>
          </p:cNvCxnSpPr>
          <p:nvPr/>
        </p:nvCxnSpPr>
        <p:spPr>
          <a:xfrm>
            <a:off x="5698067" y="235796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stCxn id="40" idx="1"/>
            <a:endCxn id="40" idx="3"/>
          </p:cNvCxnSpPr>
          <p:nvPr/>
        </p:nvCxnSpPr>
        <p:spPr>
          <a:xfrm>
            <a:off x="5012267" y="2853267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ight Triangle 17"/>
          <p:cNvSpPr/>
          <p:nvPr/>
        </p:nvSpPr>
        <p:spPr>
          <a:xfrm>
            <a:off x="6383867" y="2357967"/>
            <a:ext cx="728133" cy="495300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sp>
        <p:nvSpPr>
          <p:cNvPr id="43" name="Right Triangle 42"/>
          <p:cNvSpPr/>
          <p:nvPr/>
        </p:nvSpPr>
        <p:spPr>
          <a:xfrm flipV="1">
            <a:off x="6383867" y="2861105"/>
            <a:ext cx="728133" cy="487461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467600" y="2383367"/>
            <a:ext cx="1371600" cy="9906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45" name="Straight Connector 44"/>
          <p:cNvCxnSpPr>
            <a:stCxn id="44" idx="0"/>
            <a:endCxn id="44" idx="2"/>
          </p:cNvCxnSpPr>
          <p:nvPr/>
        </p:nvCxnSpPr>
        <p:spPr>
          <a:xfrm>
            <a:off x="8153400" y="2383367"/>
            <a:ext cx="0" cy="990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4" idx="1"/>
            <a:endCxn id="44" idx="3"/>
          </p:cNvCxnSpPr>
          <p:nvPr/>
        </p:nvCxnSpPr>
        <p:spPr>
          <a:xfrm>
            <a:off x="7467600" y="2878667"/>
            <a:ext cx="1371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ight Triangle 46"/>
          <p:cNvSpPr/>
          <p:nvPr/>
        </p:nvSpPr>
        <p:spPr>
          <a:xfrm flipV="1">
            <a:off x="8839200" y="2383367"/>
            <a:ext cx="711200" cy="486833"/>
          </a:xfrm>
          <a:prstGeom prst="rtTriangl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39200" y="2878667"/>
            <a:ext cx="711200" cy="4953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358" y="3373967"/>
            <a:ext cx="125226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39534" y="3373967"/>
            <a:ext cx="122982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292691" y="3373967"/>
            <a:ext cx="1276311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C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915462" y="3382906"/>
            <a:ext cx="1249060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75205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2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6" grpId="0" animBg="1"/>
      <p:bldP spid="27" grpId="0" animBg="1"/>
      <p:bldP spid="28" grpId="0" animBg="1"/>
      <p:bldP spid="28" grpId="1" animBg="1"/>
      <p:bldP spid="24" grpId="0" animBg="1"/>
      <p:bldP spid="30" grpId="0" animBg="1"/>
      <p:bldP spid="30" grpId="1" animBg="1"/>
      <p:bldP spid="31" grpId="0" animBg="1"/>
      <p:bldP spid="32" grpId="0" animBg="1"/>
      <p:bldP spid="25" grpId="0" animBg="1"/>
      <p:bldP spid="34" grpId="0" animBg="1"/>
      <p:bldP spid="34" grpId="1" animBg="1"/>
      <p:bldP spid="35" grpId="0" animBg="1"/>
      <p:bldP spid="36" grpId="0" animBg="1"/>
      <p:bldP spid="3" grpId="0" animBg="1"/>
      <p:bldP spid="33" grpId="0" animBg="1"/>
      <p:bldP spid="40" grpId="0" animBg="1"/>
      <p:bldP spid="18" grpId="0" animBg="1"/>
      <p:bldP spid="43" grpId="0" animBg="1"/>
      <p:bldP spid="44" grpId="0" animBg="1"/>
      <p:bldP spid="47" grpId="0" animBg="1"/>
      <p:bldP spid="19" grpId="0" animBg="1"/>
      <p:bldP spid="20" grpId="0"/>
      <p:bldP spid="48" grpId="0"/>
      <p:bldP spid="49" grpId="0"/>
      <p:bldP spid="5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6400" y="1109203"/>
            <a:ext cx="6955750" cy="5027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Câu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3.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Phát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biểu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dưới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đây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là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đúng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21000" y="4318481"/>
            <a:ext cx="2450867" cy="2717338"/>
          </a:xfrm>
          <a:prstGeom prst="rect">
            <a:avLst/>
          </a:prstGeom>
        </p:spPr>
      </p:pic>
      <p:sp>
        <p:nvSpPr>
          <p:cNvPr id="23" name="Teardrop 22"/>
          <p:cNvSpPr/>
          <p:nvPr/>
        </p:nvSpPr>
        <p:spPr>
          <a:xfrm>
            <a:off x="6776441" y="3080384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6" name="Teardrop 25"/>
          <p:cNvSpPr/>
          <p:nvPr/>
        </p:nvSpPr>
        <p:spPr>
          <a:xfrm rot="16043364">
            <a:off x="7817469" y="3080383"/>
            <a:ext cx="863600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Teardrop 26"/>
          <p:cNvSpPr/>
          <p:nvPr/>
        </p:nvSpPr>
        <p:spPr>
          <a:xfrm flipV="1">
            <a:off x="6742269" y="2058408"/>
            <a:ext cx="863600" cy="902547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8" name="Teardrop 27"/>
          <p:cNvSpPr/>
          <p:nvPr/>
        </p:nvSpPr>
        <p:spPr>
          <a:xfrm rot="16043364" flipH="1">
            <a:off x="7723601" y="2078797"/>
            <a:ext cx="902547" cy="863600"/>
          </a:xfrm>
          <a:prstGeom prst="teardrop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23255" y="2334879"/>
            <a:ext cx="444352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A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89888" y="2273719"/>
            <a:ext cx="40588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B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64283" y="3276221"/>
            <a:ext cx="468398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040648" y="3270110"/>
            <a:ext cx="437940" cy="50276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667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D</a:t>
            </a:r>
            <a:endParaRPr lang="en-US" sz="933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60800" y="2127258"/>
            <a:ext cx="274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 &gt;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849034" y="2090355"/>
            <a:ext cx="3114365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 =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60800" y="3159636"/>
            <a:ext cx="2743200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 &lt;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74435" y="3122733"/>
            <a:ext cx="3097432" cy="76667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A, B, C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đều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sai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0744" y="1728627"/>
            <a:ext cx="3295273" cy="12192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5" name="Straight Connector 4"/>
          <p:cNvCxnSpPr>
            <a:stCxn id="3" idx="1"/>
            <a:endCxn id="3" idx="3"/>
          </p:cNvCxnSpPr>
          <p:nvPr/>
        </p:nvCxnSpPr>
        <p:spPr>
          <a:xfrm>
            <a:off x="210744" y="2338227"/>
            <a:ext cx="32952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42217" y="1728627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58381" y="1728627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664809" y="1728627"/>
            <a:ext cx="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1" name="Rectangle 9220"/>
          <p:cNvSpPr/>
          <p:nvPr/>
        </p:nvSpPr>
        <p:spPr>
          <a:xfrm>
            <a:off x="203200" y="3742033"/>
            <a:ext cx="1647637" cy="19563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44" name="Straight Connector 43"/>
          <p:cNvCxnSpPr>
            <a:endCxn id="9221" idx="2"/>
          </p:cNvCxnSpPr>
          <p:nvPr/>
        </p:nvCxnSpPr>
        <p:spPr>
          <a:xfrm>
            <a:off x="1010085" y="3742033"/>
            <a:ext cx="16934" cy="19563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203200" y="4419922"/>
            <a:ext cx="1655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14627" y="5080322"/>
            <a:ext cx="165518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Rectangle 9228"/>
          <p:cNvSpPr/>
          <p:nvPr/>
        </p:nvSpPr>
        <p:spPr>
          <a:xfrm>
            <a:off x="1858381" y="3742034"/>
            <a:ext cx="1647637" cy="67788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33" dirty="0">
              <a:latin typeface="UTM Avo" panose="02040603050506020204" pitchFamily="18" charset="0"/>
            </a:endParaRPr>
          </a:p>
        </p:txBody>
      </p:sp>
      <p:cxnSp>
        <p:nvCxnSpPr>
          <p:cNvPr id="55" name="Straight Connector 54"/>
          <p:cNvCxnSpPr>
            <a:endCxn id="9229" idx="2"/>
          </p:cNvCxnSpPr>
          <p:nvPr/>
        </p:nvCxnSpPr>
        <p:spPr>
          <a:xfrm>
            <a:off x="2682199" y="3742033"/>
            <a:ext cx="1" cy="677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1" name="TextBox 9230"/>
          <p:cNvSpPr txBox="1"/>
          <p:nvPr/>
        </p:nvSpPr>
        <p:spPr>
          <a:xfrm>
            <a:off x="1276128" y="3120927"/>
            <a:ext cx="1252266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A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090101" y="5219103"/>
            <a:ext cx="1229824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67" dirty="0" err="1">
                <a:latin typeface="UTM Avo" panose="02040603050506020204" pitchFamily="18" charset="0"/>
                <a:cs typeface="Arial" pitchFamily="34" charset="0"/>
              </a:rPr>
              <a:t>Hình</a:t>
            </a:r>
            <a:r>
              <a:rPr lang="en-US" sz="2667" dirty="0">
                <a:latin typeface="UTM Avo" panose="02040603050506020204" pitchFamily="18" charset="0"/>
                <a:cs typeface="Arial" pitchFamily="34" charset="0"/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281429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 animBg="1"/>
      <p:bldP spid="26" grpId="0" animBg="1"/>
      <p:bldP spid="27" grpId="0" animBg="1"/>
      <p:bldP spid="28" grpId="0" animBg="1"/>
      <p:bldP spid="28" grpId="1" animBg="1"/>
      <p:bldP spid="24" grpId="0" animBg="1"/>
      <p:bldP spid="30" grpId="0" animBg="1"/>
      <p:bldP spid="30" grpId="1" animBg="1"/>
      <p:bldP spid="31" grpId="0" animBg="1"/>
      <p:bldP spid="32" grpId="0" animBg="1"/>
      <p:bldP spid="25" grpId="0" animBg="1"/>
      <p:bldP spid="34" grpId="0" animBg="1"/>
      <p:bldP spid="34" grpId="1" animBg="1"/>
      <p:bldP spid="35" grpId="0" animBg="1"/>
      <p:bldP spid="36" grpId="0" animBg="1"/>
      <p:bldP spid="3" grpId="0" animBg="1"/>
      <p:bldP spid="9221" grpId="0" animBg="1"/>
      <p:bldP spid="9229" grpId="0" animBg="1"/>
      <p:bldP spid="9231" grpId="0"/>
      <p:bldP spid="5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ABE6C61-0F0F-0157-92B4-F12C7A8D9737}"/>
              </a:ext>
            </a:extLst>
          </p:cNvPr>
          <p:cNvSpPr/>
          <p:nvPr/>
        </p:nvSpPr>
        <p:spPr>
          <a:xfrm>
            <a:off x="1345915" y="1797978"/>
            <a:ext cx="7726166" cy="34418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0" i="0" dirty="0">
                <a:solidFill>
                  <a:srgbClr val="000000"/>
                </a:solidFill>
                <a:effectLst/>
              </a:rPr>
              <a:t>Qua bài học hôm nay, các em biết thêm được điều gì?</a:t>
            </a:r>
            <a:endParaRPr lang="en-US" sz="2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CF8AEE-6D76-C843-060A-E875EAD49AF8}"/>
              </a:ext>
            </a:extLst>
          </p:cNvPr>
          <p:cNvSpPr txBox="1"/>
          <p:nvPr/>
        </p:nvSpPr>
        <p:spPr>
          <a:xfrm>
            <a:off x="2025720" y="1032552"/>
            <a:ext cx="77569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latin typeface="+mn-lt"/>
              </a:rPr>
              <a:t>HƯỚNG DẪN VỀ NHÀ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098CFB3-EE2A-8567-E0F2-7712237B8274}"/>
              </a:ext>
            </a:extLst>
          </p:cNvPr>
          <p:cNvSpPr/>
          <p:nvPr/>
        </p:nvSpPr>
        <p:spPr>
          <a:xfrm>
            <a:off x="1743182" y="2003462"/>
            <a:ext cx="8322067" cy="382198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b="0" i="0" dirty="0" err="1">
                <a:solidFill>
                  <a:srgbClr val="000000"/>
                </a:solidFill>
                <a:effectLst/>
              </a:rPr>
              <a:t>Ôn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lại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các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kiến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thức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đã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học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,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nêu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một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số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ví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dụ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về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diện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tích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trong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cuộc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dirty="0" err="1">
                <a:solidFill>
                  <a:srgbClr val="000000"/>
                </a:solidFill>
                <a:effectLst/>
              </a:rPr>
              <a:t>sống</a:t>
            </a:r>
            <a:r>
              <a:rPr lang="en-US" sz="2800" b="0" i="0" dirty="0">
                <a:solidFill>
                  <a:srgbClr val="000000"/>
                </a:solidFill>
                <a:effectLst/>
              </a:rPr>
              <a:t>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026374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1160</Words>
  <Application>Microsoft Office PowerPoint</Application>
  <PresentationFormat>Widescreen</PresentationFormat>
  <Paragraphs>183</Paragraphs>
  <Slides>34</Slides>
  <Notes>13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Arial</vt:lpstr>
      <vt:lpstr>Calibri</vt:lpstr>
      <vt:lpstr>iCiel Cadena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11</cp:revision>
  <dcterms:modified xsi:type="dcterms:W3CDTF">2023-09-08T02:37:31Z</dcterms:modified>
</cp:coreProperties>
</file>