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24"/>
  </p:notesMasterIdLst>
  <p:sldIdLst>
    <p:sldId id="256" r:id="rId3"/>
    <p:sldId id="261" r:id="rId4"/>
    <p:sldId id="270" r:id="rId5"/>
    <p:sldId id="284" r:id="rId6"/>
    <p:sldId id="286" r:id="rId7"/>
    <p:sldId id="287" r:id="rId8"/>
    <p:sldId id="289" r:id="rId9"/>
    <p:sldId id="288" r:id="rId10"/>
    <p:sldId id="285" r:id="rId11"/>
    <p:sldId id="290" r:id="rId12"/>
    <p:sldId id="291" r:id="rId13"/>
    <p:sldId id="292" r:id="rId14"/>
    <p:sldId id="263" r:id="rId15"/>
    <p:sldId id="293" r:id="rId16"/>
    <p:sldId id="294" r:id="rId17"/>
    <p:sldId id="295" r:id="rId18"/>
    <p:sldId id="296" r:id="rId19"/>
    <p:sldId id="298" r:id="rId20"/>
    <p:sldId id="299" r:id="rId21"/>
    <p:sldId id="267" r:id="rId22"/>
    <p:sldId id="300" r:id="rId2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UTM Avo" panose="02040603050506020204" pitchFamily="18" charset="0"/>
        <a:ea typeface="UTM Avo" panose="02040603050506020204" pitchFamily="18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2" name="Google Shape;11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0800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4278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7973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6000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4919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9216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6012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5533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0273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0715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658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416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3-tap-2/1/133/96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3-tap-2/1/133/94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hoc10.vn/doc-sach/toan-3-tap-2/1/133/94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hoc10.vn/doc-sach/toan-3-tap-2/1/133/94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hoc10.vn/doc-sach/toan-3-tap-2/1/133/94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hoc10.vn/doc-sach/toan-3-tap-2/1/133/94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hoc10.vn/doc-sach/toan-3-tap-2/1/133/94/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hyperlink" Target="https://hoc10.vn/doc-sach/toan-3-tap-2/1/133/94/" TargetMode="External"/><Relationship Id="rId7" Type="http://schemas.openxmlformats.org/officeDocument/2006/relationships/image" Target="../media/image9.sv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11.png"/><Relationship Id="rId7" Type="http://schemas.openxmlformats.org/officeDocument/2006/relationships/image" Target="../media/image8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0.png"/><Relationship Id="rId4" Type="http://schemas.openxmlformats.org/officeDocument/2006/relationships/image" Target="../media/image12.svg"/><Relationship Id="rId9" Type="http://schemas.openxmlformats.org/officeDocument/2006/relationships/hyperlink" Target="https://hoc10.vn/doc-sach/toan-3-tap-2/1/133/94/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11.png"/><Relationship Id="rId7" Type="http://schemas.openxmlformats.org/officeDocument/2006/relationships/image" Target="../media/image8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0.png"/><Relationship Id="rId4" Type="http://schemas.openxmlformats.org/officeDocument/2006/relationships/image" Target="../media/image12.svg"/><Relationship Id="rId9" Type="http://schemas.openxmlformats.org/officeDocument/2006/relationships/hyperlink" Target="https://hoc10.vn/doc-sach/toan-3-tap-2/1/133/94/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hyperlink" Target="https://hoc10.vn/doc-sach/toan-3-tap-2/1/133/94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3-tap-2/1/133/96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3-tap-2/1/133/94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hoc10.vn/doc-sach/toan-3-tap-2/1/133/94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hoc10.vn/doc-sach/toan-3-tap-2/1/133/94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hoc10.vn/doc-sach/toan-3-tap-2/1/133/94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2.xml"/><Relationship Id="rId6" Type="http://schemas.microsoft.com/office/2007/relationships/hdphoto" Target="../media/hdphoto2.wdp"/><Relationship Id="rId5" Type="http://schemas.openxmlformats.org/officeDocument/2006/relationships/image" Target="../media/image21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TOÁN 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49AAE4-AAE8-4F14-B963-C4BD00694A92}"/>
              </a:ext>
            </a:extLst>
          </p:cNvPr>
          <p:cNvSpPr/>
          <p:nvPr/>
        </p:nvSpPr>
        <p:spPr>
          <a:xfrm>
            <a:off x="10603076" y="589132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-453354" y="2461435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32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98: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Bảng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liệu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thống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kê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Tiết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0F516E1-0BAF-DFE2-24E1-F4C12EFE57D7}"/>
              </a:ext>
            </a:extLst>
          </p:cNvPr>
          <p:cNvGrpSpPr/>
          <p:nvPr/>
        </p:nvGrpSpPr>
        <p:grpSpPr>
          <a:xfrm>
            <a:off x="4583323" y="264953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5639F149-2DEF-C529-E2C5-D103FCC79C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84B6B1D-E686-4682-6D09-2D9FA9290367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hlinkClick r:id="rId3"/>
          </p:cNvPr>
          <p:cNvSpPr/>
          <p:nvPr/>
        </p:nvSpPr>
        <p:spPr>
          <a:xfrm>
            <a:off x="509738" y="743734"/>
            <a:ext cx="7762391" cy="6268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Bài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2: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a) Quan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sát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bảng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số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liệu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thống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kê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:</a:t>
            </a:r>
            <a:endParaRPr lang="en-US" sz="2667" dirty="0">
              <a:latin typeface="UTM Avo" panose="02040603050506020204" pitchFamily="18" charset="0"/>
              <a:cs typeface="Arial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C64F2F2-B601-A531-FD49-B855BA142A4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50"/>
          <a:stretch/>
        </p:blipFill>
        <p:spPr>
          <a:xfrm>
            <a:off x="379653" y="1563532"/>
            <a:ext cx="8915769" cy="467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406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88435" y="3939599"/>
            <a:ext cx="10669212" cy="631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b)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Đọc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bảng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trên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và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trả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lời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các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câu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hỏi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: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220375" y="4862232"/>
            <a:ext cx="5410200" cy="1491985"/>
            <a:chOff x="-490967" y="7371288"/>
            <a:chExt cx="8115300" cy="2237978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12" name="Rounded Rectangle 11"/>
            <p:cNvSpPr/>
            <p:nvPr/>
          </p:nvSpPr>
          <p:spPr>
            <a:xfrm>
              <a:off x="-490967" y="7371288"/>
              <a:ext cx="8115300" cy="2237978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-190439" y="7566570"/>
              <a:ext cx="7514243" cy="168276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Có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bao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nhiêu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ô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tô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đi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qua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cổng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trường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từ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8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giờ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đến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9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giờ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sáng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?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715515" y="4567878"/>
            <a:ext cx="3495622" cy="2080692"/>
            <a:chOff x="8173007" y="6824348"/>
            <a:chExt cx="5243433" cy="3121038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16" name="Sun 15"/>
            <p:cNvSpPr/>
            <p:nvPr/>
          </p:nvSpPr>
          <p:spPr>
            <a:xfrm>
              <a:off x="8173007" y="6824348"/>
              <a:ext cx="5243433" cy="3121038"/>
            </a:xfrm>
            <a:prstGeom prst="sun">
              <a:avLst/>
            </a:prstGeom>
            <a:grpFill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9839894" y="8038618"/>
              <a:ext cx="1909658" cy="69249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12 ô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tô</a:t>
              </a:r>
              <a:endPara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E921E0B7-E60B-C3C6-6C55-99AF6910E4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4310"/>
          <a:stretch/>
        </p:blipFill>
        <p:spPr>
          <a:xfrm>
            <a:off x="822818" y="1222155"/>
            <a:ext cx="10546363" cy="2563035"/>
          </a:xfrm>
          <a:prstGeom prst="rect">
            <a:avLst/>
          </a:prstGeom>
        </p:spPr>
      </p:pic>
      <p:sp>
        <p:nvSpPr>
          <p:cNvPr id="3" name="Rectangle 2">
            <a:hlinkClick r:id="rId4"/>
            <a:extLst>
              <a:ext uri="{FF2B5EF4-FFF2-40B4-BE49-F238E27FC236}">
                <a16:creationId xmlns:a16="http://schemas.microsoft.com/office/drawing/2014/main" id="{87BA42BD-5B23-3204-9A06-09D2620BD149}"/>
              </a:ext>
            </a:extLst>
          </p:cNvPr>
          <p:cNvSpPr/>
          <p:nvPr/>
        </p:nvSpPr>
        <p:spPr>
          <a:xfrm>
            <a:off x="509738" y="743734"/>
            <a:ext cx="7762391" cy="6268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Bài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2:</a:t>
            </a:r>
            <a:endParaRPr lang="en-US" sz="2667" dirty="0">
              <a:latin typeface="UTM Avo" panose="02040603050506020204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1536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84760" y="4053522"/>
            <a:ext cx="12061325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chemeClr val="tx1"/>
                </a:solidFill>
                <a:latin typeface="+mn-lt"/>
                <a:cs typeface="Arial" pitchFamily="34" charset="0"/>
              </a:rPr>
              <a:t>b)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Đọc</a:t>
            </a:r>
            <a:r>
              <a:rPr lang="en-US" sz="2400" b="1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bảng</a:t>
            </a:r>
            <a:r>
              <a:rPr lang="en-US" sz="2400" b="1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trên</a:t>
            </a:r>
            <a:r>
              <a:rPr lang="en-US" sz="2400" b="1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và</a:t>
            </a:r>
            <a:r>
              <a:rPr lang="en-US" sz="2400" b="1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trả</a:t>
            </a:r>
            <a:r>
              <a:rPr lang="en-US" sz="2400" b="1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lời</a:t>
            </a:r>
            <a:r>
              <a:rPr lang="en-US" sz="2400" b="1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các</a:t>
            </a:r>
            <a:r>
              <a:rPr lang="en-US" sz="2400" b="1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câu</a:t>
            </a:r>
            <a:r>
              <a:rPr lang="en-US" sz="2400" b="1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hỏi</a:t>
            </a:r>
            <a:r>
              <a:rPr lang="en-US" sz="2400" b="1" dirty="0">
                <a:solidFill>
                  <a:schemeClr val="tx1"/>
                </a:solidFill>
                <a:latin typeface="+mn-lt"/>
                <a:cs typeface="Arial" pitchFamily="34" charset="0"/>
              </a:rPr>
              <a:t>: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878073" y="5086623"/>
            <a:ext cx="6116120" cy="1491985"/>
            <a:chOff x="932541" y="7455150"/>
            <a:chExt cx="8115300" cy="2237978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12" name="Rounded Rectangle 11"/>
            <p:cNvSpPr/>
            <p:nvPr/>
          </p:nvSpPr>
          <p:spPr>
            <a:xfrm>
              <a:off x="932541" y="7455150"/>
              <a:ext cx="8115300" cy="2237978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087262" y="7598451"/>
              <a:ext cx="7805858" cy="168276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vi-VN" sz="2400" dirty="0">
                  <a:solidFill>
                    <a:schemeClr val="tx1"/>
                  </a:solidFill>
                  <a:latin typeface="+mn-lt"/>
                  <a:cs typeface="Arial" pitchFamily="34" charset="0"/>
                </a:rPr>
                <a:t>Có bao nhiêu ô tô đi qua cổng trường từ 12 giờ trưa đến 1 giờ chiều?</a:t>
              </a:r>
              <a:endParaRPr lang="en-US" sz="240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7110799" y="4523441"/>
            <a:ext cx="3951729" cy="2080692"/>
            <a:chOff x="9539367" y="6807094"/>
            <a:chExt cx="5243433" cy="3121038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16" name="Sun 15"/>
            <p:cNvSpPr/>
            <p:nvPr/>
          </p:nvSpPr>
          <p:spPr>
            <a:xfrm>
              <a:off x="9539367" y="6807094"/>
              <a:ext cx="5243433" cy="3121038"/>
            </a:xfrm>
            <a:prstGeom prst="sun">
              <a:avLst/>
            </a:prstGeom>
            <a:grpFill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1350598" y="8013670"/>
              <a:ext cx="1436136" cy="69249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tx1"/>
                  </a:solidFill>
                  <a:latin typeface="+mn-lt"/>
                  <a:cs typeface="Arial" pitchFamily="34" charset="0"/>
                </a:rPr>
                <a:t>6 ô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  <a:cs typeface="Arial" pitchFamily="34" charset="0"/>
                </a:rPr>
                <a:t>tô</a:t>
              </a:r>
              <a:endParaRPr lang="en-US" sz="2400" b="1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C8DEC423-D286-0188-2501-A7F89449D7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4310"/>
          <a:stretch/>
        </p:blipFill>
        <p:spPr>
          <a:xfrm>
            <a:off x="822818" y="1222155"/>
            <a:ext cx="10546363" cy="2563035"/>
          </a:xfrm>
          <a:prstGeom prst="rect">
            <a:avLst/>
          </a:prstGeom>
        </p:spPr>
      </p:pic>
      <p:sp>
        <p:nvSpPr>
          <p:cNvPr id="3" name="Rectangle 2">
            <a:hlinkClick r:id="rId4"/>
            <a:extLst>
              <a:ext uri="{FF2B5EF4-FFF2-40B4-BE49-F238E27FC236}">
                <a16:creationId xmlns:a16="http://schemas.microsoft.com/office/drawing/2014/main" id="{C1ED74FA-C8EB-553D-6FDD-EF75DC2E02D6}"/>
              </a:ext>
            </a:extLst>
          </p:cNvPr>
          <p:cNvSpPr/>
          <p:nvPr/>
        </p:nvSpPr>
        <p:spPr>
          <a:xfrm>
            <a:off x="509738" y="743734"/>
            <a:ext cx="7762391" cy="6268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Bài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2:</a:t>
            </a:r>
            <a:endParaRPr lang="en-US" sz="2667" dirty="0">
              <a:latin typeface="UTM Avo" panose="02040603050506020204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8734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95081" y="3779175"/>
            <a:ext cx="10669212" cy="6319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67" b="1" dirty="0">
                <a:solidFill>
                  <a:schemeClr val="tx1"/>
                </a:solidFill>
                <a:latin typeface="+mn-lt"/>
                <a:cs typeface="Arial" pitchFamily="34" charset="0"/>
              </a:rPr>
              <a:t>b) </a:t>
            </a:r>
            <a:r>
              <a:rPr lang="en-US" sz="2667" b="1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Đọc</a:t>
            </a:r>
            <a:r>
              <a:rPr lang="en-US" sz="2667" b="1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sz="2667" b="1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bảng</a:t>
            </a:r>
            <a:r>
              <a:rPr lang="en-US" sz="2667" b="1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sz="2667" b="1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trên</a:t>
            </a:r>
            <a:r>
              <a:rPr lang="en-US" sz="2667" b="1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sz="2667" b="1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và</a:t>
            </a:r>
            <a:r>
              <a:rPr lang="en-US" sz="2667" b="1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sz="2667" b="1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trả</a:t>
            </a:r>
            <a:r>
              <a:rPr lang="en-US" sz="2667" b="1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sz="2667" b="1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lời</a:t>
            </a:r>
            <a:r>
              <a:rPr lang="en-US" sz="2667" b="1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sz="2667" b="1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các</a:t>
            </a:r>
            <a:r>
              <a:rPr lang="en-US" sz="2667" b="1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sz="2667" b="1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câu</a:t>
            </a:r>
            <a:r>
              <a:rPr lang="en-US" sz="2667" b="1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sz="2667" b="1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hỏi</a:t>
            </a:r>
            <a:r>
              <a:rPr lang="en-US" sz="2667" b="1" dirty="0">
                <a:solidFill>
                  <a:schemeClr val="tx1"/>
                </a:solidFill>
                <a:latin typeface="+mn-lt"/>
                <a:cs typeface="Arial" pitchFamily="34" charset="0"/>
              </a:rPr>
              <a:t>: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1053951" y="4510285"/>
            <a:ext cx="5410200" cy="2080692"/>
            <a:chOff x="932541" y="6986525"/>
            <a:chExt cx="8115300" cy="3121038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12" name="Rounded Rectangle 11"/>
            <p:cNvSpPr/>
            <p:nvPr/>
          </p:nvSpPr>
          <p:spPr>
            <a:xfrm>
              <a:off x="932541" y="6986525"/>
              <a:ext cx="8115300" cy="3121038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33" dirty="0">
                <a:solidFill>
                  <a:schemeClr val="tx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103504" y="7172917"/>
              <a:ext cx="7514243" cy="279499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vi-VN" sz="2667" dirty="0">
                  <a:solidFill>
                    <a:schemeClr val="tx1"/>
                  </a:solidFill>
                  <a:latin typeface="+mn-lt"/>
                  <a:cs typeface="Arial" pitchFamily="34" charset="0"/>
                </a:rPr>
                <a:t>Số ô tô đi qua cổng trường trong khoảng thời gian nào là nhiều nhất?</a:t>
              </a:r>
              <a:endParaRPr lang="en-US" sz="2667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</p:grpSp>
      <p:sp>
        <p:nvSpPr>
          <p:cNvPr id="3" name="Cloud 2"/>
          <p:cNvSpPr/>
          <p:nvPr/>
        </p:nvSpPr>
        <p:spPr>
          <a:xfrm rot="218508">
            <a:off x="6755632" y="4681846"/>
            <a:ext cx="4367566" cy="1956430"/>
          </a:xfrm>
          <a:prstGeom prst="cloud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33" dirty="0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560642" y="5013730"/>
            <a:ext cx="2838149" cy="1247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67" b="1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Từ</a:t>
            </a:r>
            <a:r>
              <a:rPr lang="en-US" sz="2667" b="1" dirty="0">
                <a:solidFill>
                  <a:schemeClr val="tx1"/>
                </a:solidFill>
                <a:latin typeface="+mn-lt"/>
                <a:cs typeface="Arial" pitchFamily="34" charset="0"/>
              </a:rPr>
              <a:t> 11 </a:t>
            </a:r>
            <a:r>
              <a:rPr lang="en-US" sz="2667" b="1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giờ</a:t>
            </a:r>
            <a:r>
              <a:rPr lang="en-US" sz="2667" b="1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sz="2667" b="1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trưa</a:t>
            </a:r>
            <a:r>
              <a:rPr lang="en-US" sz="2667" b="1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sz="2667" b="1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đến</a:t>
            </a:r>
            <a:r>
              <a:rPr lang="en-US" sz="2667" b="1" dirty="0">
                <a:solidFill>
                  <a:schemeClr val="tx1"/>
                </a:solidFill>
                <a:latin typeface="+mn-lt"/>
                <a:cs typeface="Arial" pitchFamily="34" charset="0"/>
              </a:rPr>
              <a:t> 12 </a:t>
            </a:r>
            <a:r>
              <a:rPr lang="en-US" sz="2667" b="1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giờ</a:t>
            </a:r>
            <a:r>
              <a:rPr lang="en-US" sz="2667" b="1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sz="2667" b="1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trưa</a:t>
            </a:r>
            <a:endParaRPr lang="en-US" sz="2667" b="1" dirty="0">
              <a:solidFill>
                <a:schemeClr val="tx1"/>
              </a:solidFill>
              <a:latin typeface="+mn-lt"/>
              <a:cs typeface="Arial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1400F06-2CC7-128A-EC4E-C0B6F0942C1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4310"/>
          <a:stretch/>
        </p:blipFill>
        <p:spPr>
          <a:xfrm>
            <a:off x="822818" y="1222155"/>
            <a:ext cx="10546363" cy="2563035"/>
          </a:xfrm>
          <a:prstGeom prst="rect">
            <a:avLst/>
          </a:prstGeom>
        </p:spPr>
      </p:pic>
      <p:sp>
        <p:nvSpPr>
          <p:cNvPr id="4" name="Rectangle 3">
            <a:hlinkClick r:id="rId4"/>
            <a:extLst>
              <a:ext uri="{FF2B5EF4-FFF2-40B4-BE49-F238E27FC236}">
                <a16:creationId xmlns:a16="http://schemas.microsoft.com/office/drawing/2014/main" id="{E6B2A32E-ACBA-81B8-BEB8-01385A965C22}"/>
              </a:ext>
            </a:extLst>
          </p:cNvPr>
          <p:cNvSpPr/>
          <p:nvPr/>
        </p:nvSpPr>
        <p:spPr>
          <a:xfrm>
            <a:off x="509738" y="743734"/>
            <a:ext cx="7762391" cy="6268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Bài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2:</a:t>
            </a:r>
            <a:endParaRPr lang="en-US" sz="2667" dirty="0">
              <a:latin typeface="UTM Avo" panose="02040603050506020204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115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95081" y="3779175"/>
            <a:ext cx="10669212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chemeClr val="tx1"/>
                </a:solidFill>
                <a:latin typeface="+mn-lt"/>
                <a:cs typeface="Arial" pitchFamily="34" charset="0"/>
              </a:rPr>
              <a:t>b)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Đọc</a:t>
            </a:r>
            <a:r>
              <a:rPr lang="en-US" sz="2400" b="1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bảng</a:t>
            </a:r>
            <a:r>
              <a:rPr lang="en-US" sz="2400" b="1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trên</a:t>
            </a:r>
            <a:r>
              <a:rPr lang="en-US" sz="2400" b="1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và</a:t>
            </a:r>
            <a:r>
              <a:rPr lang="en-US" sz="2400" b="1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trả</a:t>
            </a:r>
            <a:r>
              <a:rPr lang="en-US" sz="2400" b="1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lời</a:t>
            </a:r>
            <a:r>
              <a:rPr lang="en-US" sz="2400" b="1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các</a:t>
            </a:r>
            <a:r>
              <a:rPr lang="en-US" sz="2400" b="1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câu</a:t>
            </a:r>
            <a:r>
              <a:rPr lang="en-US" sz="2400" b="1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hỏi</a:t>
            </a:r>
            <a:r>
              <a:rPr lang="en-US" sz="2400" b="1" dirty="0">
                <a:solidFill>
                  <a:schemeClr val="tx1"/>
                </a:solidFill>
                <a:latin typeface="+mn-lt"/>
                <a:cs typeface="Arial" pitchFamily="34" charset="0"/>
              </a:rPr>
              <a:t>: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952500" y="4640007"/>
            <a:ext cx="5410200" cy="1720060"/>
            <a:chOff x="932541" y="6986525"/>
            <a:chExt cx="8115300" cy="2580090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12" name="Rounded Rectangle 11"/>
            <p:cNvSpPr/>
            <p:nvPr/>
          </p:nvSpPr>
          <p:spPr>
            <a:xfrm>
              <a:off x="932541" y="6986525"/>
              <a:ext cx="8115300" cy="2580090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103504" y="7172917"/>
              <a:ext cx="7787478" cy="168276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vi-VN" sz="2400" dirty="0">
                  <a:solidFill>
                    <a:schemeClr val="tx1"/>
                  </a:solidFill>
                  <a:latin typeface="+mn-lt"/>
                  <a:cs typeface="Arial" pitchFamily="34" charset="0"/>
                </a:rPr>
                <a:t>Số ô tô đi qua cổng trường trong khoảng thời gian nào là ít nhất?</a:t>
              </a:r>
              <a:endParaRPr lang="en-US" sz="240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6608191" y="4576012"/>
            <a:ext cx="4367566" cy="1956430"/>
            <a:chOff x="10133447" y="7022768"/>
            <a:chExt cx="6551349" cy="2934645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3" name="Cloud 2"/>
            <p:cNvSpPr/>
            <p:nvPr/>
          </p:nvSpPr>
          <p:spPr>
            <a:xfrm rot="218508">
              <a:off x="10133447" y="7022768"/>
              <a:ext cx="6551349" cy="2934645"/>
            </a:xfrm>
            <a:prstGeom prst="cloud">
              <a:avLst/>
            </a:prstGeom>
            <a:grpFill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1280510" y="7520594"/>
              <a:ext cx="4257224" cy="169257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b="1" dirty="0" err="1">
                  <a:solidFill>
                    <a:schemeClr val="tx1"/>
                  </a:solidFill>
                  <a:latin typeface="+mn-lt"/>
                  <a:cs typeface="Arial" pitchFamily="34" charset="0"/>
                </a:rPr>
                <a:t>Từ</a:t>
              </a:r>
              <a:r>
                <a:rPr lang="en-US" sz="2400" b="1" dirty="0">
                  <a:solidFill>
                    <a:schemeClr val="tx1"/>
                  </a:solidFill>
                  <a:latin typeface="+mn-lt"/>
                  <a:cs typeface="Arial" pitchFamily="34" charset="0"/>
                </a:rPr>
                <a:t> 12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  <a:cs typeface="Arial" pitchFamily="34" charset="0"/>
                </a:rPr>
                <a:t>giờ</a:t>
              </a:r>
              <a:r>
                <a:rPr lang="en-US" sz="2400" b="1" dirty="0">
                  <a:solidFill>
                    <a:schemeClr val="tx1"/>
                  </a:solidFill>
                  <a:latin typeface="+mn-lt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  <a:cs typeface="Arial" pitchFamily="34" charset="0"/>
                </a:rPr>
                <a:t>trưa</a:t>
              </a:r>
              <a:r>
                <a:rPr lang="en-US" sz="2400" b="1" dirty="0">
                  <a:solidFill>
                    <a:schemeClr val="tx1"/>
                  </a:solidFill>
                  <a:latin typeface="+mn-lt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  <a:cs typeface="Arial" pitchFamily="34" charset="0"/>
                </a:rPr>
                <a:t>đến</a:t>
              </a:r>
              <a:r>
                <a:rPr lang="en-US" sz="2400" b="1" dirty="0">
                  <a:solidFill>
                    <a:schemeClr val="tx1"/>
                  </a:solidFill>
                  <a:latin typeface="+mn-lt"/>
                  <a:cs typeface="Arial" pitchFamily="34" charset="0"/>
                </a:rPr>
                <a:t> 1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  <a:cs typeface="Arial" pitchFamily="34" charset="0"/>
                </a:rPr>
                <a:t>giờ</a:t>
              </a:r>
              <a:r>
                <a:rPr lang="en-US" sz="2400" b="1" dirty="0">
                  <a:solidFill>
                    <a:schemeClr val="tx1"/>
                  </a:solidFill>
                  <a:latin typeface="+mn-lt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  <a:cs typeface="Arial" pitchFamily="34" charset="0"/>
                </a:rPr>
                <a:t>chiều</a:t>
              </a:r>
              <a:endParaRPr lang="en-US" sz="2400" b="1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1764D792-EB0F-9681-D64E-81F18B4E26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4310"/>
          <a:stretch/>
        </p:blipFill>
        <p:spPr>
          <a:xfrm>
            <a:off x="822818" y="1222155"/>
            <a:ext cx="10546363" cy="2563035"/>
          </a:xfrm>
          <a:prstGeom prst="rect">
            <a:avLst/>
          </a:prstGeom>
        </p:spPr>
      </p:pic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206FD52D-9641-96F3-9901-ABA15CF8E9E4}"/>
              </a:ext>
            </a:extLst>
          </p:cNvPr>
          <p:cNvSpPr/>
          <p:nvPr/>
        </p:nvSpPr>
        <p:spPr>
          <a:xfrm>
            <a:off x="509738" y="743734"/>
            <a:ext cx="7762391" cy="6268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Bài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2:</a:t>
            </a:r>
            <a:endParaRPr lang="en-US" sz="2667" dirty="0">
              <a:latin typeface="UTM Avo" panose="02040603050506020204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7931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59188" y="3970721"/>
            <a:ext cx="10669212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chemeClr val="tx1"/>
                </a:solidFill>
                <a:latin typeface="+mn-lt"/>
                <a:cs typeface="Arial" pitchFamily="34" charset="0"/>
              </a:rPr>
              <a:t>b)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Đọc</a:t>
            </a:r>
            <a:r>
              <a:rPr lang="en-US" sz="2400" b="1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bảng</a:t>
            </a:r>
            <a:r>
              <a:rPr lang="en-US" sz="2400" b="1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trên</a:t>
            </a:r>
            <a:r>
              <a:rPr lang="en-US" sz="2400" b="1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và</a:t>
            </a:r>
            <a:r>
              <a:rPr lang="en-US" sz="2400" b="1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trả</a:t>
            </a:r>
            <a:r>
              <a:rPr lang="en-US" sz="2400" b="1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lời</a:t>
            </a:r>
            <a:r>
              <a:rPr lang="en-US" sz="2400" b="1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các</a:t>
            </a:r>
            <a:r>
              <a:rPr lang="en-US" sz="2400" b="1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câu</a:t>
            </a:r>
            <a:r>
              <a:rPr lang="en-US" sz="2400" b="1" dirty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cs typeface="Arial" pitchFamily="34" charset="0"/>
              </a:rPr>
              <a:t>hỏi</a:t>
            </a:r>
            <a:r>
              <a:rPr lang="en-US" sz="2400" b="1" dirty="0">
                <a:solidFill>
                  <a:schemeClr val="tx1"/>
                </a:solidFill>
                <a:latin typeface="+mn-lt"/>
                <a:cs typeface="Arial" pitchFamily="34" charset="0"/>
              </a:rPr>
              <a:t>: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902481" y="4812389"/>
            <a:ext cx="5410200" cy="1491985"/>
            <a:chOff x="932541" y="7455150"/>
            <a:chExt cx="8115300" cy="2237978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12" name="Rounded Rectangle 11"/>
            <p:cNvSpPr/>
            <p:nvPr/>
          </p:nvSpPr>
          <p:spPr>
            <a:xfrm>
              <a:off x="932541" y="7455150"/>
              <a:ext cx="8115300" cy="2237978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175921" y="7631637"/>
              <a:ext cx="7514243" cy="1682770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vi-VN" sz="2400" dirty="0">
                  <a:solidFill>
                    <a:schemeClr val="tx1"/>
                  </a:solidFill>
                  <a:latin typeface="+mn-lt"/>
                  <a:cs typeface="Arial" pitchFamily="34" charset="0"/>
                </a:rPr>
                <a:t>Trong khoảng thời gian nào chỉ có 6 ô tô đi qua cổng trường?</a:t>
              </a:r>
              <a:endParaRPr lang="en-US" sz="240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6608191" y="4681845"/>
            <a:ext cx="4367566" cy="1956430"/>
            <a:chOff x="10133447" y="7022768"/>
            <a:chExt cx="6551349" cy="2934645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22" name="Cloud 21"/>
            <p:cNvSpPr/>
            <p:nvPr/>
          </p:nvSpPr>
          <p:spPr>
            <a:xfrm rot="218508">
              <a:off x="10133447" y="7022768"/>
              <a:ext cx="6551349" cy="2934645"/>
            </a:xfrm>
            <a:prstGeom prst="cloud">
              <a:avLst/>
            </a:prstGeom>
            <a:grpFill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1280510" y="7520594"/>
              <a:ext cx="4257224" cy="169257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b="1" dirty="0" err="1">
                  <a:solidFill>
                    <a:schemeClr val="tx1"/>
                  </a:solidFill>
                  <a:latin typeface="+mn-lt"/>
                  <a:cs typeface="Arial" pitchFamily="34" charset="0"/>
                </a:rPr>
                <a:t>Từ</a:t>
              </a:r>
              <a:r>
                <a:rPr lang="en-US" sz="2400" b="1" dirty="0">
                  <a:solidFill>
                    <a:schemeClr val="tx1"/>
                  </a:solidFill>
                  <a:latin typeface="+mn-lt"/>
                  <a:cs typeface="Arial" pitchFamily="34" charset="0"/>
                </a:rPr>
                <a:t> 12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  <a:cs typeface="Arial" pitchFamily="34" charset="0"/>
                </a:rPr>
                <a:t>giờ</a:t>
              </a:r>
              <a:r>
                <a:rPr lang="en-US" sz="2400" b="1" dirty="0">
                  <a:solidFill>
                    <a:schemeClr val="tx1"/>
                  </a:solidFill>
                  <a:latin typeface="+mn-lt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  <a:cs typeface="Arial" pitchFamily="34" charset="0"/>
                </a:rPr>
                <a:t>trưa</a:t>
              </a:r>
              <a:r>
                <a:rPr lang="en-US" sz="2400" b="1" dirty="0">
                  <a:solidFill>
                    <a:schemeClr val="tx1"/>
                  </a:solidFill>
                  <a:latin typeface="+mn-lt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  <a:cs typeface="Arial" pitchFamily="34" charset="0"/>
                </a:rPr>
                <a:t>đến</a:t>
              </a:r>
              <a:r>
                <a:rPr lang="en-US" sz="2400" b="1" dirty="0">
                  <a:solidFill>
                    <a:schemeClr val="tx1"/>
                  </a:solidFill>
                  <a:latin typeface="+mn-lt"/>
                  <a:cs typeface="Arial" pitchFamily="34" charset="0"/>
                </a:rPr>
                <a:t> 1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  <a:cs typeface="Arial" pitchFamily="34" charset="0"/>
                </a:rPr>
                <a:t>giờ</a:t>
              </a:r>
              <a:r>
                <a:rPr lang="en-US" sz="2400" b="1" dirty="0">
                  <a:solidFill>
                    <a:schemeClr val="tx1"/>
                  </a:solidFill>
                  <a:latin typeface="+mn-lt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  <a:cs typeface="Arial" pitchFamily="34" charset="0"/>
                </a:rPr>
                <a:t>chiều</a:t>
              </a:r>
              <a:endParaRPr lang="en-US" sz="2400" b="1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BBF671A2-3B08-54F0-7BCE-A72BC5B308F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4310"/>
          <a:stretch/>
        </p:blipFill>
        <p:spPr>
          <a:xfrm>
            <a:off x="822818" y="1222155"/>
            <a:ext cx="10546363" cy="2563035"/>
          </a:xfrm>
          <a:prstGeom prst="rect">
            <a:avLst/>
          </a:prstGeom>
        </p:spPr>
      </p:pic>
      <p:sp>
        <p:nvSpPr>
          <p:cNvPr id="3" name="Rectangle 2">
            <a:hlinkClick r:id="rId4"/>
            <a:extLst>
              <a:ext uri="{FF2B5EF4-FFF2-40B4-BE49-F238E27FC236}">
                <a16:creationId xmlns:a16="http://schemas.microsoft.com/office/drawing/2014/main" id="{32FB4440-DAD7-F2C1-03BD-DE575772C24F}"/>
              </a:ext>
            </a:extLst>
          </p:cNvPr>
          <p:cNvSpPr/>
          <p:nvPr/>
        </p:nvSpPr>
        <p:spPr>
          <a:xfrm>
            <a:off x="509738" y="743734"/>
            <a:ext cx="7762391" cy="6268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Bài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2:</a:t>
            </a:r>
            <a:endParaRPr lang="en-US" sz="2667" dirty="0">
              <a:latin typeface="UTM Avo" panose="02040603050506020204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8343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hlinkClick r:id="rId3"/>
          </p:cNvPr>
          <p:cNvSpPr/>
          <p:nvPr/>
        </p:nvSpPr>
        <p:spPr>
          <a:xfrm>
            <a:off x="392780" y="626775"/>
            <a:ext cx="7568115" cy="6281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Bài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3. a) Quan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sát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bảng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số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liệu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thống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kê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:</a:t>
            </a:r>
          </a:p>
        </p:txBody>
      </p:sp>
      <p:sp>
        <p:nvSpPr>
          <p:cNvPr id="5" name="Rectangle 4"/>
          <p:cNvSpPr/>
          <p:nvPr/>
        </p:nvSpPr>
        <p:spPr>
          <a:xfrm>
            <a:off x="1448891" y="3463171"/>
            <a:ext cx="7228261" cy="5027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b)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Đọc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bảng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trên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và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trả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lời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các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câu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hỏi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:</a:t>
            </a:r>
            <a:endParaRPr lang="en-US" sz="2667" dirty="0"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98573" y="4241405"/>
            <a:ext cx="4746121" cy="12476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Chiều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cao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của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bạn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Bình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là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bao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nhiêu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xăng-ti-mét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?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5244694" y="4135418"/>
            <a:ext cx="4847401" cy="2095807"/>
            <a:chOff x="9643836" y="6325732"/>
            <a:chExt cx="7271102" cy="3143711"/>
          </a:xfrm>
        </p:grpSpPr>
        <p:pic>
          <p:nvPicPr>
            <p:cNvPr id="18" name="Picture 6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10132197" y="6325732"/>
              <a:ext cx="5698722" cy="2641032"/>
            </a:xfrm>
            <a:prstGeom prst="rect">
              <a:avLst/>
            </a:prstGeom>
          </p:spPr>
        </p:pic>
        <p:grpSp>
          <p:nvGrpSpPr>
            <p:cNvPr id="16" name="Group 15"/>
            <p:cNvGrpSpPr/>
            <p:nvPr/>
          </p:nvGrpSpPr>
          <p:grpSpPr>
            <a:xfrm>
              <a:off x="9643836" y="6366667"/>
              <a:ext cx="7271102" cy="3102776"/>
              <a:chOff x="9643836" y="6366667"/>
              <a:chExt cx="7271102" cy="3102776"/>
            </a:xfrm>
          </p:grpSpPr>
          <p:pic>
            <p:nvPicPr>
              <p:cNvPr id="20" name="Picture 7"/>
              <p:cNvPicPr>
                <a:picLocks noChangeAspect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>
              <a:xfrm>
                <a:off x="9643836" y="7713334"/>
                <a:ext cx="1602449" cy="1756109"/>
              </a:xfrm>
              <a:prstGeom prst="rect">
                <a:avLst/>
              </a:prstGeom>
            </p:spPr>
          </p:pic>
          <p:pic>
            <p:nvPicPr>
              <p:cNvPr id="21" name="Picture 7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15830919" y="6366667"/>
                <a:ext cx="1084019" cy="1133615"/>
              </a:xfrm>
              <a:prstGeom prst="rect">
                <a:avLst/>
              </a:prstGeom>
            </p:spPr>
          </p:pic>
          <p:sp>
            <p:nvSpPr>
              <p:cNvPr id="13" name="TextBox 12"/>
              <p:cNvSpPr txBox="1"/>
              <p:nvPr/>
            </p:nvSpPr>
            <p:spPr>
              <a:xfrm>
                <a:off x="11322966" y="7298169"/>
                <a:ext cx="3667350" cy="7541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667" b="1" dirty="0">
                    <a:solidFill>
                      <a:srgbClr val="FF0000"/>
                    </a:solidFill>
                    <a:latin typeface="UTM Avo" panose="02040603050506020204" pitchFamily="18" charset="0"/>
                    <a:cs typeface="Arial" pitchFamily="34" charset="0"/>
                  </a:rPr>
                  <a:t>Bình: 135 cm</a:t>
                </a:r>
              </a:p>
            </p:txBody>
          </p:sp>
        </p:grp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71FF719F-C144-4426-7418-0AC02BCE20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4116" y="1368946"/>
            <a:ext cx="10257300" cy="2022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586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328400" y="5313755"/>
            <a:ext cx="1072473" cy="260999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290917" y="3410992"/>
            <a:ext cx="7228261" cy="5027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b)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Đọc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bảng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trên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và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trả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lời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các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câu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hỏi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:</a:t>
            </a:r>
            <a:endParaRPr lang="en-US" sz="2667" dirty="0"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45979" y="4077198"/>
            <a:ext cx="5583046" cy="12365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667" dirty="0">
                <a:latin typeface="+mn-lt"/>
                <a:cs typeface="Arial" pitchFamily="34" charset="0"/>
              </a:rPr>
              <a:t>Trong năm bạn trên, bạn nào cao nhất? Bạn nào thấp nhấp?</a:t>
            </a:r>
            <a:endParaRPr lang="en-US" sz="2667" dirty="0">
              <a:latin typeface="+mn-lt"/>
              <a:cs typeface="Arial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5933285" y="3873394"/>
            <a:ext cx="5428204" cy="2357831"/>
            <a:chOff x="10451989" y="6366667"/>
            <a:chExt cx="6783383" cy="3360074"/>
          </a:xfrm>
        </p:grpSpPr>
        <p:pic>
          <p:nvPicPr>
            <p:cNvPr id="18" name="Picture 6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0451989" y="6583028"/>
              <a:ext cx="6783383" cy="3143711"/>
            </a:xfrm>
            <a:prstGeom prst="rect">
              <a:avLst/>
            </a:prstGeom>
          </p:spPr>
        </p:pic>
        <p:grpSp>
          <p:nvGrpSpPr>
            <p:cNvPr id="16" name="Group 15"/>
            <p:cNvGrpSpPr/>
            <p:nvPr/>
          </p:nvGrpSpPr>
          <p:grpSpPr>
            <a:xfrm>
              <a:off x="10484439" y="6366667"/>
              <a:ext cx="6558314" cy="3360074"/>
              <a:chOff x="10484439" y="6366667"/>
              <a:chExt cx="6558314" cy="3360074"/>
            </a:xfrm>
          </p:grpSpPr>
          <p:pic>
            <p:nvPicPr>
              <p:cNvPr id="20" name="Picture 7"/>
              <p:cNvPicPr>
                <a:picLocks noChangeAspect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>
              <a:xfrm>
                <a:off x="10484439" y="7970632"/>
                <a:ext cx="1602449" cy="1756109"/>
              </a:xfrm>
              <a:prstGeom prst="rect">
                <a:avLst/>
              </a:prstGeom>
            </p:spPr>
          </p:pic>
          <p:pic>
            <p:nvPicPr>
              <p:cNvPr id="21" name="Picture 7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15830919" y="6366667"/>
                <a:ext cx="1084019" cy="1133615"/>
              </a:xfrm>
              <a:prstGeom prst="rect">
                <a:avLst/>
              </a:prstGeom>
            </p:spPr>
          </p:pic>
          <p:sp>
            <p:nvSpPr>
              <p:cNvPr id="13" name="TextBox 12"/>
              <p:cNvSpPr txBox="1"/>
              <p:nvPr/>
            </p:nvSpPr>
            <p:spPr>
              <a:xfrm>
                <a:off x="12024334" y="7115380"/>
                <a:ext cx="5018419" cy="17725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667" b="1" dirty="0" err="1">
                    <a:solidFill>
                      <a:srgbClr val="FF0000"/>
                    </a:solidFill>
                    <a:latin typeface="UTM Avo" panose="02040603050506020204" pitchFamily="18" charset="0"/>
                    <a:cs typeface="Arial" pitchFamily="34" charset="0"/>
                  </a:rPr>
                  <a:t>Bạn</a:t>
                </a:r>
                <a:r>
                  <a:rPr lang="en-US" sz="2667" b="1" dirty="0">
                    <a:solidFill>
                      <a:srgbClr val="FF0000"/>
                    </a:solidFill>
                    <a:latin typeface="UTM Avo" panose="02040603050506020204" pitchFamily="18" charset="0"/>
                    <a:cs typeface="Arial" pitchFamily="34" charset="0"/>
                  </a:rPr>
                  <a:t> An </a:t>
                </a:r>
                <a:r>
                  <a:rPr lang="en-US" sz="2667" b="1" dirty="0" err="1">
                    <a:solidFill>
                      <a:srgbClr val="FF0000"/>
                    </a:solidFill>
                    <a:latin typeface="UTM Avo" panose="02040603050506020204" pitchFamily="18" charset="0"/>
                    <a:cs typeface="Arial" pitchFamily="34" charset="0"/>
                  </a:rPr>
                  <a:t>cao</a:t>
                </a:r>
                <a:r>
                  <a:rPr lang="en-US" sz="2667" b="1" dirty="0">
                    <a:solidFill>
                      <a:srgbClr val="FF0000"/>
                    </a:solidFill>
                    <a:latin typeface="UTM Avo" panose="02040603050506020204" pitchFamily="18" charset="0"/>
                    <a:cs typeface="Arial" pitchFamily="34" charset="0"/>
                  </a:rPr>
                  <a:t> </a:t>
                </a:r>
                <a:r>
                  <a:rPr lang="en-US" sz="2667" b="1" dirty="0" err="1">
                    <a:solidFill>
                      <a:srgbClr val="FF0000"/>
                    </a:solidFill>
                    <a:latin typeface="UTM Avo" panose="02040603050506020204" pitchFamily="18" charset="0"/>
                    <a:cs typeface="Arial" pitchFamily="34" charset="0"/>
                  </a:rPr>
                  <a:t>nhất</a:t>
                </a:r>
                <a:r>
                  <a:rPr lang="en-US" sz="2667" b="1" dirty="0">
                    <a:solidFill>
                      <a:srgbClr val="FF0000"/>
                    </a:solidFill>
                    <a:latin typeface="UTM Avo" panose="02040603050506020204" pitchFamily="18" charset="0"/>
                    <a:cs typeface="Arial" pitchFamily="34" charset="0"/>
                  </a:rPr>
                  <a:t>,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667" b="1" dirty="0" err="1">
                    <a:solidFill>
                      <a:srgbClr val="FF0000"/>
                    </a:solidFill>
                    <a:latin typeface="UTM Avo" panose="02040603050506020204" pitchFamily="18" charset="0"/>
                    <a:cs typeface="Arial" pitchFamily="34" charset="0"/>
                  </a:rPr>
                  <a:t>bạn</a:t>
                </a:r>
                <a:r>
                  <a:rPr lang="en-US" sz="2667" b="1" dirty="0">
                    <a:solidFill>
                      <a:srgbClr val="FF0000"/>
                    </a:solidFill>
                    <a:latin typeface="UTM Avo" panose="02040603050506020204" pitchFamily="18" charset="0"/>
                    <a:cs typeface="Arial" pitchFamily="34" charset="0"/>
                  </a:rPr>
                  <a:t> </a:t>
                </a:r>
                <a:r>
                  <a:rPr lang="en-US" sz="2667" b="1" dirty="0" err="1">
                    <a:solidFill>
                      <a:srgbClr val="FF0000"/>
                    </a:solidFill>
                    <a:latin typeface="UTM Avo" panose="02040603050506020204" pitchFamily="18" charset="0"/>
                    <a:cs typeface="Arial" pitchFamily="34" charset="0"/>
                  </a:rPr>
                  <a:t>Duyên</a:t>
                </a:r>
                <a:r>
                  <a:rPr lang="en-US" sz="2667" b="1" dirty="0">
                    <a:solidFill>
                      <a:srgbClr val="FF0000"/>
                    </a:solidFill>
                    <a:latin typeface="UTM Avo" panose="02040603050506020204" pitchFamily="18" charset="0"/>
                    <a:cs typeface="Arial" pitchFamily="34" charset="0"/>
                  </a:rPr>
                  <a:t> </a:t>
                </a:r>
                <a:r>
                  <a:rPr lang="en-US" sz="2667" b="1" dirty="0" err="1">
                    <a:solidFill>
                      <a:srgbClr val="FF0000"/>
                    </a:solidFill>
                    <a:latin typeface="UTM Avo" panose="02040603050506020204" pitchFamily="18" charset="0"/>
                    <a:cs typeface="Arial" pitchFamily="34" charset="0"/>
                  </a:rPr>
                  <a:t>thấp</a:t>
                </a:r>
                <a:r>
                  <a:rPr lang="en-US" sz="2667" b="1" dirty="0">
                    <a:solidFill>
                      <a:srgbClr val="FF0000"/>
                    </a:solidFill>
                    <a:latin typeface="UTM Avo" panose="02040603050506020204" pitchFamily="18" charset="0"/>
                    <a:cs typeface="Arial" pitchFamily="34" charset="0"/>
                  </a:rPr>
                  <a:t> </a:t>
                </a:r>
                <a:r>
                  <a:rPr lang="en-US" sz="2667" b="1" dirty="0" err="1">
                    <a:solidFill>
                      <a:srgbClr val="FF0000"/>
                    </a:solidFill>
                    <a:latin typeface="UTM Avo" panose="02040603050506020204" pitchFamily="18" charset="0"/>
                    <a:cs typeface="Arial" pitchFamily="34" charset="0"/>
                  </a:rPr>
                  <a:t>nhất</a:t>
                </a:r>
                <a:r>
                  <a:rPr lang="en-US" sz="2667" b="1" dirty="0">
                    <a:solidFill>
                      <a:srgbClr val="FF0000"/>
                    </a:solidFill>
                    <a:latin typeface="UTM Avo" panose="02040603050506020204" pitchFamily="18" charset="0"/>
                    <a:cs typeface="Arial" pitchFamily="34" charset="0"/>
                  </a:rPr>
                  <a:t>.</a:t>
                </a:r>
              </a:p>
            </p:txBody>
          </p:sp>
        </p:grpSp>
      </p:grpSp>
      <p:sp>
        <p:nvSpPr>
          <p:cNvPr id="8" name="Rectangle 7">
            <a:hlinkClick r:id="rId9"/>
            <a:extLst>
              <a:ext uri="{FF2B5EF4-FFF2-40B4-BE49-F238E27FC236}">
                <a16:creationId xmlns:a16="http://schemas.microsoft.com/office/drawing/2014/main" id="{790E7A27-1201-5A13-F52D-A7D0D1084FB3}"/>
              </a:ext>
            </a:extLst>
          </p:cNvPr>
          <p:cNvSpPr/>
          <p:nvPr/>
        </p:nvSpPr>
        <p:spPr>
          <a:xfrm>
            <a:off x="392780" y="626775"/>
            <a:ext cx="7568115" cy="6281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Bài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3. a) Quan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sát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bảng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số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liệu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thống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kê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: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F61EE38-5EAD-6372-4BF1-1568CAACE76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4116" y="1368946"/>
            <a:ext cx="10257300" cy="2022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939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328400" y="5313755"/>
            <a:ext cx="1072473" cy="260999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386959" y="3405057"/>
            <a:ext cx="7228261" cy="5027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b)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Đọc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bảng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trên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và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trả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lời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các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câu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hỏi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:</a:t>
            </a:r>
            <a:endParaRPr lang="en-US" sz="2667" dirty="0"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93500" y="4164411"/>
            <a:ext cx="5785986" cy="12365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667" dirty="0">
                <a:latin typeface="+mn-lt"/>
                <a:cs typeface="Arial" pitchFamily="34" charset="0"/>
              </a:rPr>
              <a:t>Bạn cao nhất cao hơn bạn thấp nhất bao nhiêu xăng-ti-mét?</a:t>
            </a:r>
            <a:endParaRPr lang="en-US" sz="2667" dirty="0">
              <a:latin typeface="+mn-lt"/>
              <a:cs typeface="Arial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5962662" y="4048154"/>
            <a:ext cx="4734930" cy="2183071"/>
            <a:chOff x="10191040" y="6366667"/>
            <a:chExt cx="6723898" cy="3274606"/>
          </a:xfrm>
        </p:grpSpPr>
        <p:pic>
          <p:nvPicPr>
            <p:cNvPr id="18" name="Picture 6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0972800" y="6583030"/>
              <a:ext cx="5698723" cy="2641033"/>
            </a:xfrm>
            <a:prstGeom prst="rect">
              <a:avLst/>
            </a:prstGeom>
          </p:spPr>
        </p:pic>
        <p:grpSp>
          <p:nvGrpSpPr>
            <p:cNvPr id="16" name="Group 15"/>
            <p:cNvGrpSpPr/>
            <p:nvPr/>
          </p:nvGrpSpPr>
          <p:grpSpPr>
            <a:xfrm>
              <a:off x="10191040" y="6366667"/>
              <a:ext cx="6723898" cy="3274606"/>
              <a:chOff x="10191040" y="6366667"/>
              <a:chExt cx="6723898" cy="3274606"/>
            </a:xfrm>
          </p:grpSpPr>
          <p:pic>
            <p:nvPicPr>
              <p:cNvPr id="20" name="Picture 7"/>
              <p:cNvPicPr>
                <a:picLocks noChangeAspect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>
              <a:xfrm>
                <a:off x="10191040" y="7885164"/>
                <a:ext cx="1602449" cy="1756109"/>
              </a:xfrm>
              <a:prstGeom prst="rect">
                <a:avLst/>
              </a:prstGeom>
            </p:spPr>
          </p:pic>
          <p:pic>
            <p:nvPicPr>
              <p:cNvPr id="21" name="Picture 7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15830919" y="6366667"/>
                <a:ext cx="1084019" cy="1133615"/>
              </a:xfrm>
              <a:prstGeom prst="rect">
                <a:avLst/>
              </a:prstGeom>
            </p:spPr>
          </p:pic>
          <p:sp>
            <p:nvSpPr>
              <p:cNvPr id="13" name="TextBox 12"/>
              <p:cNvSpPr txBox="1"/>
              <p:nvPr/>
            </p:nvSpPr>
            <p:spPr>
              <a:xfrm>
                <a:off x="11636502" y="7500281"/>
                <a:ext cx="5006659" cy="7541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667" b="1" dirty="0">
                    <a:solidFill>
                      <a:srgbClr val="FF0000"/>
                    </a:solidFill>
                    <a:latin typeface="UTM Avo" panose="02040603050506020204" pitchFamily="18" charset="0"/>
                    <a:cs typeface="Arial" pitchFamily="34" charset="0"/>
                  </a:rPr>
                  <a:t>140 – 129 = 11 cm</a:t>
                </a:r>
              </a:p>
            </p:txBody>
          </p:sp>
        </p:grpSp>
      </p:grpSp>
      <p:sp>
        <p:nvSpPr>
          <p:cNvPr id="8" name="Rectangle 7">
            <a:hlinkClick r:id="rId9"/>
            <a:extLst>
              <a:ext uri="{FF2B5EF4-FFF2-40B4-BE49-F238E27FC236}">
                <a16:creationId xmlns:a16="http://schemas.microsoft.com/office/drawing/2014/main" id="{A2DDA285-0A48-5C9D-3C39-B74CA87B5C57}"/>
              </a:ext>
            </a:extLst>
          </p:cNvPr>
          <p:cNvSpPr/>
          <p:nvPr/>
        </p:nvSpPr>
        <p:spPr>
          <a:xfrm>
            <a:off x="392780" y="626775"/>
            <a:ext cx="7568115" cy="6281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Bài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3. a) Quan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sát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bảng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số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liệu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thống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kê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: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1460B33-77D3-7904-824B-C067F17A851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4116" y="1368946"/>
            <a:ext cx="10257300" cy="2022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121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414420" y="3466417"/>
            <a:ext cx="7228261" cy="5027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b)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Đọc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bảng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trên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và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trả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lời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các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câu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hỏi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:</a:t>
            </a:r>
            <a:endParaRPr lang="en-US" sz="2667" dirty="0"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16978" y="4511982"/>
            <a:ext cx="5234055" cy="12365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667" dirty="0">
                <a:latin typeface="+mn-lt"/>
                <a:cs typeface="Arial" pitchFamily="34" charset="0"/>
              </a:rPr>
              <a:t>Bạn nào cao hơn bạn Duyên và thấp hơn bạn Cường?</a:t>
            </a:r>
            <a:endParaRPr lang="en-US" sz="2667" dirty="0">
              <a:latin typeface="+mn-lt"/>
              <a:cs typeface="Arial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6021154" y="4256801"/>
            <a:ext cx="4286999" cy="2240049"/>
            <a:chOff x="10484439" y="6366667"/>
            <a:chExt cx="6430499" cy="3360074"/>
          </a:xfrm>
        </p:grpSpPr>
        <p:pic>
          <p:nvPicPr>
            <p:cNvPr id="18" name="Picture 6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10972800" y="6583030"/>
              <a:ext cx="5698723" cy="2641033"/>
            </a:xfrm>
            <a:prstGeom prst="rect">
              <a:avLst/>
            </a:prstGeom>
          </p:spPr>
        </p:pic>
        <p:grpSp>
          <p:nvGrpSpPr>
            <p:cNvPr id="16" name="Group 15"/>
            <p:cNvGrpSpPr/>
            <p:nvPr/>
          </p:nvGrpSpPr>
          <p:grpSpPr>
            <a:xfrm>
              <a:off x="10484439" y="6366667"/>
              <a:ext cx="6430499" cy="3360074"/>
              <a:chOff x="10484439" y="6366667"/>
              <a:chExt cx="6430499" cy="3360074"/>
            </a:xfrm>
          </p:grpSpPr>
          <p:pic>
            <p:nvPicPr>
              <p:cNvPr id="20" name="Picture 7"/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>
              <a:xfrm>
                <a:off x="10484439" y="7970632"/>
                <a:ext cx="1602449" cy="1756109"/>
              </a:xfrm>
              <a:prstGeom prst="rect">
                <a:avLst/>
              </a:prstGeom>
            </p:spPr>
          </p:pic>
          <p:pic>
            <p:nvPicPr>
              <p:cNvPr id="21" name="Picture 7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15830919" y="6366667"/>
                <a:ext cx="1084019" cy="1133615"/>
              </a:xfrm>
              <a:prstGeom prst="rect">
                <a:avLst/>
              </a:prstGeom>
            </p:spPr>
          </p:pic>
          <p:sp>
            <p:nvSpPr>
              <p:cNvPr id="13" name="TextBox 12"/>
              <p:cNvSpPr txBox="1"/>
              <p:nvPr/>
            </p:nvSpPr>
            <p:spPr>
              <a:xfrm>
                <a:off x="12608171" y="6851589"/>
                <a:ext cx="2996495" cy="18714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667" b="1" dirty="0" err="1">
                    <a:solidFill>
                      <a:srgbClr val="FF0000"/>
                    </a:solidFill>
                    <a:latin typeface="UTM Avo" panose="02040603050506020204" pitchFamily="18" charset="0"/>
                    <a:cs typeface="Arial" pitchFamily="34" charset="0"/>
                  </a:rPr>
                  <a:t>Bạn</a:t>
                </a:r>
                <a:r>
                  <a:rPr lang="en-US" sz="2667" b="1" dirty="0">
                    <a:solidFill>
                      <a:srgbClr val="FF0000"/>
                    </a:solidFill>
                    <a:latin typeface="UTM Avo" panose="02040603050506020204" pitchFamily="18" charset="0"/>
                    <a:cs typeface="Arial" pitchFamily="34" charset="0"/>
                  </a:rPr>
                  <a:t> Dũng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667" b="1" dirty="0" err="1">
                    <a:solidFill>
                      <a:srgbClr val="FF0000"/>
                    </a:solidFill>
                    <a:latin typeface="UTM Avo" panose="02040603050506020204" pitchFamily="18" charset="0"/>
                    <a:cs typeface="Arial" pitchFamily="34" charset="0"/>
                  </a:rPr>
                  <a:t>Bạn</a:t>
                </a:r>
                <a:r>
                  <a:rPr lang="en-US" sz="2667" b="1" dirty="0">
                    <a:solidFill>
                      <a:srgbClr val="FF0000"/>
                    </a:solidFill>
                    <a:latin typeface="UTM Avo" panose="02040603050506020204" pitchFamily="18" charset="0"/>
                    <a:cs typeface="Arial" pitchFamily="34" charset="0"/>
                  </a:rPr>
                  <a:t> Bình</a:t>
                </a:r>
              </a:p>
            </p:txBody>
          </p:sp>
        </p:grpSp>
      </p:grpSp>
      <p:sp>
        <p:nvSpPr>
          <p:cNvPr id="8" name="Rectangle 7">
            <a:hlinkClick r:id="rId7"/>
            <a:extLst>
              <a:ext uri="{FF2B5EF4-FFF2-40B4-BE49-F238E27FC236}">
                <a16:creationId xmlns:a16="http://schemas.microsoft.com/office/drawing/2014/main" id="{64CF18ED-0DE1-61FC-917E-862C6911EEFB}"/>
              </a:ext>
            </a:extLst>
          </p:cNvPr>
          <p:cNvSpPr/>
          <p:nvPr/>
        </p:nvSpPr>
        <p:spPr>
          <a:xfrm>
            <a:off x="392780" y="626775"/>
            <a:ext cx="7568115" cy="6281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Bài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3. a) Quan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sát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bảng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số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liệu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thống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kê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: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C17C70F-89E0-085F-CBC8-28F1AC3C33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4116" y="1368946"/>
            <a:ext cx="10257300" cy="2022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55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DDD239F-BBD6-EA3A-6714-77E9F3FEE2CC}"/>
              </a:ext>
            </a:extLst>
          </p:cNvPr>
          <p:cNvGrpSpPr/>
          <p:nvPr/>
        </p:nvGrpSpPr>
        <p:grpSpPr>
          <a:xfrm>
            <a:off x="4583323" y="264953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2A733F99-2352-6BBD-E711-6828CD2855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82228AF-6B6D-3CB7-FB42-DBBE4AD6A71A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hlinkClick r:id="rId3"/>
          </p:cNvPr>
          <p:cNvSpPr/>
          <p:nvPr/>
        </p:nvSpPr>
        <p:spPr>
          <a:xfrm>
            <a:off x="352677" y="1008236"/>
            <a:ext cx="6294704" cy="22298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400" b="1" dirty="0">
                <a:latin typeface="+mn-lt"/>
              </a:rPr>
              <a:t>Bài 4: </a:t>
            </a:r>
            <a:r>
              <a:rPr lang="en-US" sz="2400" dirty="0" err="1">
                <a:latin typeface="+mn-lt"/>
                <a:cs typeface="Arial" pitchFamily="34" charset="0"/>
              </a:rPr>
              <a:t>Tuyến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đường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sắt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Bắc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– Nam hay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tuyến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đường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sắt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Thống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Nhất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là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tuyến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đường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sắt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bắt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đầu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từ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Thủ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đô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Hà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Nội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và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kết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thúc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tại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thành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phố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Hồ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Chí Minh.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A0518D-8C8F-B438-8BDC-BD9A587297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619924"/>
            <a:ext cx="8957569" cy="304720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5E3A945-0984-B71A-A408-2DA41070B4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3817" y="842480"/>
            <a:ext cx="5459070" cy="2799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242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54789" y="4045491"/>
            <a:ext cx="69601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Đọc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bảng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trên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và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trả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lời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các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câu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hỏi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: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965656" y="4799107"/>
            <a:ext cx="5393923" cy="1727200"/>
            <a:chOff x="2180087" y="7209865"/>
            <a:chExt cx="8090885" cy="2590800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14" name="Rectangle 13"/>
            <p:cNvSpPr/>
            <p:nvPr/>
          </p:nvSpPr>
          <p:spPr>
            <a:xfrm>
              <a:off x="2180087" y="7209865"/>
              <a:ext cx="8090885" cy="25908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2319379" y="7592803"/>
              <a:ext cx="7662821" cy="168276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a)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Tuyến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đường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sắt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Hà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Nội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–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Sài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Gòn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dài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bao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nhiêu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ki-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lô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-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mét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?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7321628" y="4799107"/>
            <a:ext cx="4368800" cy="1727200"/>
            <a:chOff x="2180088" y="7209865"/>
            <a:chExt cx="6553200" cy="2590800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20" name="Rectangle 19"/>
            <p:cNvSpPr/>
            <p:nvPr/>
          </p:nvSpPr>
          <p:spPr>
            <a:xfrm>
              <a:off x="2180088" y="7209865"/>
              <a:ext cx="6553200" cy="25908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2319380" y="7592803"/>
              <a:ext cx="5977559" cy="168276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Tuyến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đường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sắt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Hà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Nội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-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Sài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Gòn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dài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1 726 km.</a:t>
              </a:r>
            </a:p>
          </p:txBody>
        </p:sp>
      </p:grpSp>
      <p:sp>
        <p:nvSpPr>
          <p:cNvPr id="18" name="Right Arrow 17"/>
          <p:cNvSpPr/>
          <p:nvPr/>
        </p:nvSpPr>
        <p:spPr>
          <a:xfrm>
            <a:off x="6553200" y="5352031"/>
            <a:ext cx="558800" cy="860815"/>
          </a:xfrm>
          <a:prstGeom prst="right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33" dirty="0">
              <a:latin typeface="UTM Avo" panose="020406030505060202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9F13AC5-9EE7-9531-08F7-0EDEBE2355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4622" y="795403"/>
            <a:ext cx="9949913" cy="3480920"/>
          </a:xfrm>
          <a:prstGeom prst="rect">
            <a:avLst/>
          </a:prstGeom>
        </p:spPr>
      </p:pic>
      <p:sp>
        <p:nvSpPr>
          <p:cNvPr id="4" name="TextBox 3">
            <a:hlinkClick r:id="rId4"/>
            <a:extLst>
              <a:ext uri="{FF2B5EF4-FFF2-40B4-BE49-F238E27FC236}">
                <a16:creationId xmlns:a16="http://schemas.microsoft.com/office/drawing/2014/main" id="{0DCF4B48-EB26-565E-BDFF-F30326722D32}"/>
              </a:ext>
            </a:extLst>
          </p:cNvPr>
          <p:cNvSpPr txBox="1"/>
          <p:nvPr/>
        </p:nvSpPr>
        <p:spPr>
          <a:xfrm>
            <a:off x="584791" y="850605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+mn-lt"/>
              </a:rPr>
              <a:t>Bài</a:t>
            </a:r>
            <a:r>
              <a:rPr lang="en-US" sz="2400" b="1" dirty="0">
                <a:latin typeface="+mn-lt"/>
              </a:rPr>
              <a:t> 4</a:t>
            </a:r>
          </a:p>
        </p:txBody>
      </p:sp>
    </p:spTree>
    <p:extLst>
      <p:ext uri="{BB962C8B-B14F-4D97-AF65-F5344CB8AC3E}">
        <p14:creationId xmlns:p14="http://schemas.microsoft.com/office/powerpoint/2010/main" val="2433578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36439" y="4032235"/>
            <a:ext cx="7098365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Đọc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bảng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trên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và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trả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lời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các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câu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hỏi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:</a:t>
            </a:r>
            <a:endParaRPr lang="en-US" sz="2667" dirty="0">
              <a:latin typeface="UTM Avo" panose="02040603050506020204" pitchFamily="18" charset="0"/>
              <a:cs typeface="Arial" pitchFamily="34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965656" y="4799107"/>
            <a:ext cx="5393923" cy="1727200"/>
            <a:chOff x="2180087" y="7209865"/>
            <a:chExt cx="8090885" cy="2590800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14" name="Rectangle 13"/>
            <p:cNvSpPr/>
            <p:nvPr/>
          </p:nvSpPr>
          <p:spPr>
            <a:xfrm>
              <a:off x="2180087" y="7209865"/>
              <a:ext cx="8090885" cy="25908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2319379" y="7592803"/>
              <a:ext cx="7662821" cy="168276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dirty="0">
                  <a:solidFill>
                    <a:schemeClr val="tx1"/>
                  </a:solidFill>
                  <a:latin typeface="+mn-lt"/>
                  <a:cs typeface="Arial" pitchFamily="34" charset="0"/>
                </a:rPr>
                <a:t>b) </a:t>
              </a:r>
              <a:r>
                <a:rPr lang="vi-VN" sz="2400" dirty="0">
                  <a:solidFill>
                    <a:schemeClr val="tx1"/>
                  </a:solidFill>
                  <a:latin typeface="+mn-lt"/>
                  <a:cs typeface="Arial" pitchFamily="34" charset="0"/>
                </a:rPr>
                <a:t>Tuyến đường sắt Huế - Đà Nẵng dài bao nhiêu ki-lô-mét?</a:t>
              </a:r>
              <a:endParaRPr lang="en-US" sz="240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7321628" y="4799107"/>
            <a:ext cx="4368800" cy="1727200"/>
            <a:chOff x="2180088" y="7209865"/>
            <a:chExt cx="6553200" cy="2590800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20" name="Rectangle 19"/>
            <p:cNvSpPr/>
            <p:nvPr/>
          </p:nvSpPr>
          <p:spPr>
            <a:xfrm>
              <a:off x="2180088" y="7209865"/>
              <a:ext cx="6553200" cy="25908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2467908" y="8039250"/>
              <a:ext cx="5977559" cy="868314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b="1" dirty="0">
                  <a:solidFill>
                    <a:schemeClr val="tx1"/>
                  </a:solidFill>
                  <a:latin typeface="+mn-lt"/>
                  <a:cs typeface="Arial" pitchFamily="34" charset="0"/>
                </a:rPr>
                <a:t>791 – 688 = 103 km</a:t>
              </a:r>
            </a:p>
          </p:txBody>
        </p:sp>
      </p:grpSp>
      <p:sp>
        <p:nvSpPr>
          <p:cNvPr id="18" name="Right Arrow 17"/>
          <p:cNvSpPr/>
          <p:nvPr/>
        </p:nvSpPr>
        <p:spPr>
          <a:xfrm>
            <a:off x="6553200" y="5352031"/>
            <a:ext cx="558800" cy="860815"/>
          </a:xfrm>
          <a:prstGeom prst="right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33" dirty="0">
              <a:latin typeface="UTM Avo" panose="020406030505060202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25B4F5B-DC2E-5FA4-FE58-6B0317E293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2970" y="717638"/>
            <a:ext cx="10759639" cy="3565980"/>
          </a:xfrm>
          <a:prstGeom prst="rect">
            <a:avLst/>
          </a:prstGeom>
        </p:spPr>
      </p:pic>
      <p:sp>
        <p:nvSpPr>
          <p:cNvPr id="4" name="TextBox 3">
            <a:hlinkClick r:id="rId4"/>
            <a:extLst>
              <a:ext uri="{FF2B5EF4-FFF2-40B4-BE49-F238E27FC236}">
                <a16:creationId xmlns:a16="http://schemas.microsoft.com/office/drawing/2014/main" id="{FD6298F0-43E8-FBE4-BBE8-918A71FF3FA3}"/>
              </a:ext>
            </a:extLst>
          </p:cNvPr>
          <p:cNvSpPr txBox="1"/>
          <p:nvPr/>
        </p:nvSpPr>
        <p:spPr>
          <a:xfrm>
            <a:off x="627322" y="765545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+mn-lt"/>
              </a:rPr>
              <a:t>Bài</a:t>
            </a:r>
            <a:r>
              <a:rPr lang="en-US" sz="2400" b="1" dirty="0">
                <a:latin typeface="+mn-lt"/>
              </a:rPr>
              <a:t> 4</a:t>
            </a:r>
          </a:p>
        </p:txBody>
      </p:sp>
    </p:spTree>
    <p:extLst>
      <p:ext uri="{BB962C8B-B14F-4D97-AF65-F5344CB8AC3E}">
        <p14:creationId xmlns:p14="http://schemas.microsoft.com/office/powerpoint/2010/main" val="1692525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67170" y="4078824"/>
            <a:ext cx="6885714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Đọc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bảng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trên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và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trả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lời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các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câu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hỏi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:</a:t>
            </a:r>
            <a:endParaRPr lang="en-US" sz="2667" dirty="0">
              <a:latin typeface="UTM Avo" panose="02040603050506020204" pitchFamily="18" charset="0"/>
              <a:cs typeface="Arial" pitchFamily="34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996873" y="4670278"/>
            <a:ext cx="5393923" cy="2058893"/>
            <a:chOff x="2180087" y="7209864"/>
            <a:chExt cx="8090885" cy="3088339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14" name="Rectangle 13"/>
            <p:cNvSpPr/>
            <p:nvPr/>
          </p:nvSpPr>
          <p:spPr>
            <a:xfrm>
              <a:off x="2180087" y="7209864"/>
              <a:ext cx="8090885" cy="3088339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2239678" y="7310735"/>
              <a:ext cx="7662821" cy="2528481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dirty="0">
                  <a:solidFill>
                    <a:schemeClr val="tx1"/>
                  </a:solidFill>
                  <a:latin typeface="+mn-lt"/>
                  <a:cs typeface="Arial" pitchFamily="34" charset="0"/>
                </a:rPr>
                <a:t>c) </a:t>
              </a:r>
              <a:r>
                <a:rPr lang="vi-VN" sz="2400" dirty="0">
                  <a:solidFill>
                    <a:schemeClr val="tx1"/>
                  </a:solidFill>
                  <a:latin typeface="+mn-lt"/>
                  <a:cs typeface="Arial" pitchFamily="34" charset="0"/>
                </a:rPr>
                <a:t>Tuyến đường sắt Hà Nội – Sài Gòn dài hơn tuyến đường sắt Hà Nội – Vinh bao nhiêu ki-lô-mét?</a:t>
              </a:r>
              <a:endParaRPr lang="en-US" sz="2400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7321628" y="4918838"/>
            <a:ext cx="4368800" cy="1727200"/>
            <a:chOff x="2180088" y="7209865"/>
            <a:chExt cx="6553200" cy="2590800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20" name="Rectangle 19"/>
            <p:cNvSpPr/>
            <p:nvPr/>
          </p:nvSpPr>
          <p:spPr>
            <a:xfrm>
              <a:off x="2180088" y="7209865"/>
              <a:ext cx="6553200" cy="25908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2467908" y="8039249"/>
              <a:ext cx="5977559" cy="868314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nn-NO" sz="2400" b="1" dirty="0">
                  <a:solidFill>
                    <a:schemeClr val="tx1"/>
                  </a:solidFill>
                  <a:latin typeface="+mn-lt"/>
                  <a:cs typeface="Arial" pitchFamily="34" charset="0"/>
                </a:rPr>
                <a:t>1 726 – 319 = 1 407 km</a:t>
              </a:r>
              <a:endParaRPr lang="en-US" sz="2400" b="1" dirty="0">
                <a:solidFill>
                  <a:schemeClr val="tx1"/>
                </a:solidFill>
                <a:latin typeface="+mn-lt"/>
                <a:cs typeface="Arial" pitchFamily="34" charset="0"/>
              </a:endParaRPr>
            </a:p>
          </p:txBody>
        </p:sp>
      </p:grpSp>
      <p:sp>
        <p:nvSpPr>
          <p:cNvPr id="18" name="Right Arrow 17"/>
          <p:cNvSpPr/>
          <p:nvPr/>
        </p:nvSpPr>
        <p:spPr>
          <a:xfrm>
            <a:off x="6553200" y="5352031"/>
            <a:ext cx="558800" cy="860815"/>
          </a:xfrm>
          <a:prstGeom prst="right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33" dirty="0">
              <a:latin typeface="UTM Avo" panose="020406030505060202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28E5094-666E-D347-AF99-7021263708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873" y="724592"/>
            <a:ext cx="10701663" cy="3609942"/>
          </a:xfrm>
          <a:prstGeom prst="rect">
            <a:avLst/>
          </a:prstGeom>
        </p:spPr>
      </p:pic>
      <p:sp>
        <p:nvSpPr>
          <p:cNvPr id="4" name="TextBox 3">
            <a:hlinkClick r:id="rId4"/>
            <a:extLst>
              <a:ext uri="{FF2B5EF4-FFF2-40B4-BE49-F238E27FC236}">
                <a16:creationId xmlns:a16="http://schemas.microsoft.com/office/drawing/2014/main" id="{72AFF2E1-1D2C-2C09-0DE1-5133D45F5676}"/>
              </a:ext>
            </a:extLst>
          </p:cNvPr>
          <p:cNvSpPr txBox="1"/>
          <p:nvPr/>
        </p:nvSpPr>
        <p:spPr>
          <a:xfrm>
            <a:off x="627322" y="765545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+mn-lt"/>
              </a:rPr>
              <a:t>Bài</a:t>
            </a:r>
            <a:r>
              <a:rPr lang="en-US" sz="2400" b="1" dirty="0">
                <a:latin typeface="+mn-lt"/>
              </a:rPr>
              <a:t> 4</a:t>
            </a:r>
          </a:p>
        </p:txBody>
      </p:sp>
    </p:spTree>
    <p:extLst>
      <p:ext uri="{BB962C8B-B14F-4D97-AF65-F5344CB8AC3E}">
        <p14:creationId xmlns:p14="http://schemas.microsoft.com/office/powerpoint/2010/main" val="952314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7053579" y="5410200"/>
            <a:ext cx="1543594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33" dirty="0">
              <a:latin typeface="UTM Avo" panose="02040603050506020204" pitchFamily="18" charset="0"/>
            </a:endParaRPr>
          </a:p>
        </p:txBody>
      </p:sp>
      <p:pic>
        <p:nvPicPr>
          <p:cNvPr id="22" name="Picture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05260" y="1555931"/>
            <a:ext cx="6852033" cy="3854269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740104" y="2499905"/>
            <a:ext cx="5651877" cy="1465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3200" dirty="0">
                <a:solidFill>
                  <a:schemeClr val="bg1"/>
                </a:solidFill>
                <a:latin typeface="+mn-lt"/>
                <a:cs typeface="Arial" pitchFamily="34" charset="0"/>
              </a:rPr>
              <a:t>Buổi học hôm nay các em biết thêm điều gì mới?</a:t>
            </a:r>
            <a:endParaRPr lang="en-US" sz="3200" dirty="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0569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4482CF9-C23A-C6E7-D061-CDA7FD9ACA4B}"/>
              </a:ext>
            </a:extLst>
          </p:cNvPr>
          <p:cNvSpPr/>
          <p:nvPr/>
        </p:nvSpPr>
        <p:spPr>
          <a:xfrm>
            <a:off x="2262245" y="2548380"/>
            <a:ext cx="6665142" cy="290988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3029416" y="1264974"/>
            <a:ext cx="5130800" cy="782706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933" b="1" dirty="0">
                <a:latin typeface="UTM Avo" panose="02040603050506020204" pitchFamily="18" charset="0"/>
                <a:cs typeface="Arial" pitchFamily="34" charset="0"/>
              </a:rPr>
              <a:t>HƯỚNG DẪN VỀ NHÀ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585957" y="2737174"/>
            <a:ext cx="6341430" cy="2532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9630" indent="-609630">
              <a:lnSpc>
                <a:spcPct val="200000"/>
              </a:lnSpc>
              <a:buFont typeface="+mj-lt"/>
              <a:buAutoNum type="arabicPeriod"/>
            </a:pP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Ôn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lại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kiến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thức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đã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học</a:t>
            </a:r>
            <a:endParaRPr lang="en-US" sz="2800" dirty="0">
              <a:solidFill>
                <a:schemeClr val="tx1"/>
              </a:solidFill>
              <a:latin typeface="UTM Avo" panose="02040603050506020204" pitchFamily="18" charset="0"/>
              <a:cs typeface="Arial" pitchFamily="34" charset="0"/>
            </a:endParaRPr>
          </a:p>
          <a:p>
            <a:pPr marL="609630" indent="-609630">
              <a:lnSpc>
                <a:spcPct val="200000"/>
              </a:lnSpc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Hoàn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thành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bài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tập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được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giao</a:t>
            </a:r>
            <a:endParaRPr lang="en-US" sz="2800" dirty="0">
              <a:solidFill>
                <a:schemeClr val="tx1"/>
              </a:solidFill>
              <a:latin typeface="UTM Avo" panose="02040603050506020204" pitchFamily="18" charset="0"/>
              <a:cs typeface="Arial" pitchFamily="34" charset="0"/>
            </a:endParaRPr>
          </a:p>
          <a:p>
            <a:pPr marL="609630" indent="-609630">
              <a:lnSpc>
                <a:spcPct val="200000"/>
              </a:lnSpc>
              <a:buFont typeface="+mj-lt"/>
              <a:buAutoNum type="arabicPeriod"/>
            </a:pP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Xem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trước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nội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dung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bài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mới</a:t>
            </a:r>
            <a:endParaRPr lang="en-US" sz="2800" dirty="0">
              <a:solidFill>
                <a:schemeClr val="tx1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4069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627</Words>
  <Application>Microsoft Office PowerPoint</Application>
  <PresentationFormat>Widescreen</PresentationFormat>
  <Paragraphs>69</Paragraphs>
  <Slides>21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UTM Avo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creator>Ziczac</dc:creator>
  <cp:lastModifiedBy>hung.nv2510hung.nv2510</cp:lastModifiedBy>
  <cp:revision>10</cp:revision>
  <dcterms:modified xsi:type="dcterms:W3CDTF">2023-09-08T02:26:52Z</dcterms:modified>
</cp:coreProperties>
</file>