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83" r:id="rId2"/>
  </p:sldMasterIdLst>
  <p:notesMasterIdLst>
    <p:notesMasterId r:id="rId14"/>
  </p:notesMasterIdLst>
  <p:sldIdLst>
    <p:sldId id="256" r:id="rId3"/>
    <p:sldId id="507" r:id="rId4"/>
    <p:sldId id="638" r:id="rId5"/>
    <p:sldId id="773" r:id="rId6"/>
    <p:sldId id="640" r:id="rId7"/>
    <p:sldId id="395" r:id="rId8"/>
    <p:sldId id="639" r:id="rId9"/>
    <p:sldId id="775" r:id="rId10"/>
    <p:sldId id="641" r:id="rId11"/>
    <p:sldId id="637" r:id="rId12"/>
    <p:sldId id="785" r:id="rId13"/>
  </p:sldIdLst>
  <p:sldSz cx="12192000" cy="6858000"/>
  <p:notesSz cx="6858000" cy="9144000"/>
  <p:embeddedFontLst>
    <p:embeddedFont>
      <p:font typeface="Segoe UI" panose="020B0502040204020203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ahoma" panose="020B0604030504040204" pitchFamily="34" charset="0"/>
      <p:regular r:id="rId25"/>
      <p:bold r:id="rId26"/>
    </p:embeddedFont>
    <p:embeddedFont>
      <p:font typeface="Bebas Neue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g Anh" initials="HA" lastIdx="7" clrIdx="0"/>
  <p:cmAuthor id="2" name="ASUS" initials="A" lastIdx="1" clrIdx="1"/>
  <p:cmAuthor id="3" name="DELL" initials="D" lastIdx="1" clrIdx="2">
    <p:extLst>
      <p:ext uri="{19B8F6BF-5375-455C-9EA6-DF929625EA0E}">
        <p15:presenceInfo xmlns:p15="http://schemas.microsoft.com/office/powerpoint/2012/main" userId="f2a23893af374f1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7E22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60" autoAdjust="0"/>
    <p:restoredTop sz="79853" autoAdjust="0"/>
  </p:normalViewPr>
  <p:slideViewPr>
    <p:cSldViewPr snapToGrid="0" snapToObjects="1">
      <p:cViewPr varScale="1">
        <p:scale>
          <a:sx n="66" d="100"/>
          <a:sy n="66" d="100"/>
        </p:scale>
        <p:origin x="331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11/27/2022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ready to play Explain that students will play a game. Have</a:t>
            </a:r>
          </a:p>
          <a:p>
            <a:r>
              <a:rPr lang="en-US" dirty="0"/>
              <a:t>them open their books to pp. 22–23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find the pictures of the coin on p. 23. Read the</a:t>
            </a:r>
          </a:p>
          <a:p>
            <a:r>
              <a:rPr lang="en-US" dirty="0"/>
              <a:t>caption aloud. Then hold up a coin for students to see. Point to</a:t>
            </a:r>
          </a:p>
          <a:p>
            <a:r>
              <a:rPr lang="en-US" dirty="0"/>
              <a:t>the “heads” side and say This is heads. Point to the “tails” side and</a:t>
            </a:r>
          </a:p>
          <a:p>
            <a:r>
              <a:rPr lang="en-US" dirty="0"/>
              <a:t>say This is tails. Walk around and show the coin to students. Have</a:t>
            </a:r>
          </a:p>
          <a:p>
            <a:r>
              <a:rPr lang="en-US" dirty="0"/>
              <a:t>several students try tossing it and saying heads or tails.</a:t>
            </a:r>
          </a:p>
          <a:p>
            <a:r>
              <a:rPr lang="en-US" dirty="0"/>
              <a:t>Direct students’ attention to the word Start on p. 22. Demonstrate</a:t>
            </a:r>
          </a:p>
          <a:p>
            <a:r>
              <a:rPr lang="en-US" dirty="0"/>
              <a:t>how to put a playing piece over the word to begin the game. Then</a:t>
            </a:r>
          </a:p>
          <a:p>
            <a:r>
              <a:rPr lang="en-US" dirty="0"/>
              <a:t>toss the coin in the air. If it lands on “heads,” demonstrate moving</a:t>
            </a:r>
          </a:p>
          <a:p>
            <a:r>
              <a:rPr lang="en-US" dirty="0"/>
              <a:t>the playing piece forward one space in the game. If it lands on</a:t>
            </a:r>
          </a:p>
          <a:p>
            <a:r>
              <a:rPr lang="en-US" dirty="0"/>
              <a:t>“tails,” demonstrate moving forward two spaces.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Review the language Give students time to look at the images</a:t>
            </a:r>
          </a:p>
          <a:p>
            <a:r>
              <a:rPr lang="en-US" dirty="0"/>
              <a:t>on the two pages. Then point to the picture of the balloon. Ask</a:t>
            </a:r>
          </a:p>
          <a:p>
            <a:r>
              <a:rPr lang="en-US" dirty="0"/>
              <a:t>What is it? (It’s a balloon.) What color is it? (It’s orange.) Point to</a:t>
            </a:r>
          </a:p>
          <a:p>
            <a:r>
              <a:rPr lang="en-US" dirty="0"/>
              <a:t>the dolls. Ask How many dolls do you see? (Three.)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Sentence frames If students need help thinking</a:t>
            </a:r>
          </a:p>
          <a:p>
            <a:r>
              <a:rPr lang="en-US" dirty="0"/>
              <a:t>of questions and answers, write examples on the</a:t>
            </a:r>
          </a:p>
          <a:p>
            <a:r>
              <a:rPr lang="en-US" dirty="0"/>
              <a:t>board: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Model playing the game. Point to a student and say</a:t>
            </a:r>
          </a:p>
          <a:p>
            <a:r>
              <a:rPr lang="en-US"/>
              <a:t>Play with me, please. Toss the coin and show heads.</a:t>
            </a:r>
          </a:p>
          <a:p>
            <a:r>
              <a:rPr lang="en-US"/>
              <a:t>Say This is heads. Move one space and ask your</a:t>
            </a:r>
          </a:p>
          <a:p>
            <a:r>
              <a:rPr lang="en-US"/>
              <a:t>partner What is it? Prompt the student to respond.</a:t>
            </a:r>
          </a:p>
          <a:p>
            <a:r>
              <a:rPr lang="en-US"/>
              <a:t>(It’s a balloon.)</a:t>
            </a:r>
          </a:p>
          <a:p>
            <a:r>
              <a:rPr lang="en-US"/>
              <a:t>• Model taking turns. Flip the coin to show tails. Have</a:t>
            </a:r>
          </a:p>
          <a:p>
            <a:r>
              <a:rPr lang="en-US"/>
              <a:t>your partner move the same playing piece forward</a:t>
            </a:r>
          </a:p>
          <a:p>
            <a:r>
              <a:rPr lang="en-US"/>
              <a:t>(two spaces.) Prompt the student to ask you the</a:t>
            </a:r>
          </a:p>
          <a:p>
            <a:r>
              <a:rPr lang="en-US"/>
              <a:t>question What is it? Say (It’s a crayon.)</a:t>
            </a:r>
          </a:p>
          <a:p>
            <a:r>
              <a:rPr lang="en-US"/>
              <a:t>• Play the game Have students read the model</a:t>
            </a:r>
          </a:p>
          <a:p>
            <a:r>
              <a:rPr lang="en-US"/>
              <a:t>dialogue on p. 23. Then say Now it’s your turn.</a:t>
            </a:r>
          </a:p>
          <a:p>
            <a:r>
              <a:rPr lang="en-US"/>
              <a:t>Play! Take turns. When it’s your turn, move one or</a:t>
            </a:r>
          </a:p>
          <a:p>
            <a:r>
              <a:rPr lang="en-US"/>
              <a:t>two spaces. Then ask a question. Have students</a:t>
            </a:r>
          </a:p>
          <a:p>
            <a:r>
              <a:rPr lang="en-US"/>
              <a:t>play the game in pairs. Give a coin and a playing</a:t>
            </a:r>
          </a:p>
          <a:p>
            <a:r>
              <a:rPr lang="en-US"/>
              <a:t>piece to each pair. Remind them to ask and answer</a:t>
            </a:r>
          </a:p>
          <a:p>
            <a:r>
              <a:rPr lang="en-US"/>
              <a:t>questions.</a:t>
            </a:r>
          </a:p>
          <a:p>
            <a:r>
              <a:rPr lang="en-US"/>
              <a:t>• Monitor students as they play the game. Accept</a:t>
            </a:r>
          </a:p>
          <a:p>
            <a:r>
              <a:rPr lang="en-US"/>
              <a:t>responses such as the following: A balloon. An</a:t>
            </a:r>
          </a:p>
          <a:p>
            <a:r>
              <a:rPr lang="en-US"/>
              <a:t>orange balloon. It’s an orange balloon. Dolls. Three</a:t>
            </a:r>
          </a:p>
          <a:p>
            <a:r>
              <a:rPr lang="en-US"/>
              <a:t>dolls. Make sure students understand that they</a:t>
            </a:r>
          </a:p>
          <a:p>
            <a:r>
              <a:rPr lang="en-US"/>
              <a:t>keep moving along the game route until they reach</a:t>
            </a:r>
          </a:p>
          <a:p>
            <a:r>
              <a:rPr lang="en-US"/>
              <a:t>the word Finish.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make a</a:t>
            </a:r>
          </a:p>
          <a:p>
            <a:r>
              <a:rPr lang="en-US" dirty="0"/>
              <a:t>sentence with one word they remember from Units 1–2.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5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93631" y="663616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>
            <a:fillRect/>
          </a:stretch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5">
                <a:solidFill>
                  <a:srgbClr val="434343"/>
                </a:solidFill>
              </a:defRPr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718" y="5814267"/>
            <a:ext cx="1383388" cy="555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5" y="4842010"/>
            <a:ext cx="1766376" cy="24996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78" y="5681873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" y="4709616"/>
            <a:ext cx="1766376" cy="24996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00" lvl="0" indent="-38925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/>
              </a:rPr>
              <a:t>Slidesgo</a:t>
            </a:r>
            <a:r>
              <a:rPr lang="en-GB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/>
              </a:rPr>
              <a:t>Flaticon</a:t>
            </a:r>
            <a:r>
              <a:rPr lang="en-GB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-GB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-GB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/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fld id="{8819A6CC-4CDB-4E88-8CF7-9A6A4AF0E8E5}" type="datetimeFigureOut">
              <a:rPr lang="zh-TW" altLang="en-US" smtClean="0"/>
              <a:t>2022/11/27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2C7C6B42-503E-4860-A103-A5AC4C093AE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/>
              <a:buNone/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86155" y="501650"/>
            <a:ext cx="4186555" cy="58547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scene3d>
            <a:camera prst="perspectiveRight"/>
            <a:lightRig rig="threePt" dir="t"/>
          </a:scene3d>
        </p:spPr>
      </p:pic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221095" y="2959735"/>
            <a:ext cx="4164330" cy="938530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altLang="x-none" sz="4800" b="1" dirty="0">
                <a:solidFill>
                  <a:schemeClr val="accent1"/>
                </a:solidFill>
                <a:latin typeface="+mj-lt"/>
              </a:rPr>
              <a:t>Review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87628" y="2275956"/>
            <a:ext cx="5853200" cy="856443"/>
          </a:xfrm>
        </p:spPr>
        <p:txBody>
          <a:bodyPr anchor="t"/>
          <a:lstStyle/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Review</a:t>
            </a:r>
          </a:p>
          <a:p>
            <a:r>
              <a:rPr lang="en-US" altLang="x-none" sz="4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Units </a:t>
            </a:r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1–2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today!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English,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Hip, hip,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hooray! (</a:t>
            </a:r>
            <a:r>
              <a:rPr 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clap, clap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English Time Chant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4344670" y="985520"/>
            <a:ext cx="4200240" cy="1845310"/>
          </a:xfrm>
          <a:prstGeom prst="wedgeRoundRectCallout">
            <a:avLst>
              <a:gd name="adj1" fmla="val -453"/>
              <a:gd name="adj2" fmla="val 63523"/>
              <a:gd name="adj3" fmla="val 1666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/>
                </a:solidFill>
                <a:sym typeface="+mn-ea"/>
              </a:rPr>
              <a:t>Open your books to </a:t>
            </a:r>
            <a:r>
              <a:rPr lang="en-US" sz="3600" b="1" dirty="0" smtClean="0">
                <a:solidFill>
                  <a:schemeClr val="accent2"/>
                </a:solidFill>
                <a:sym typeface="+mn-ea"/>
              </a:rPr>
              <a:t>pages </a:t>
            </a:r>
            <a:r>
              <a:rPr lang="en-US" sz="3600" b="1" dirty="0">
                <a:solidFill>
                  <a:schemeClr val="accent2"/>
                </a:solidFill>
                <a:sym typeface="+mn-ea"/>
              </a:rPr>
              <a:t>22–23</a:t>
            </a:r>
          </a:p>
        </p:txBody>
      </p:sp>
      <p:pic>
        <p:nvPicPr>
          <p:cNvPr id="105" name="Picture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4998720" y="3366770"/>
            <a:ext cx="2559050" cy="21831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/>
          <p:nvPr/>
        </p:nvSpPr>
        <p:spPr>
          <a:xfrm>
            <a:off x="3350895" y="73088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Heads and Tails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645785" y="2690495"/>
            <a:ext cx="5928360" cy="1106805"/>
            <a:chOff x="8891" y="3948"/>
            <a:chExt cx="9336" cy="1743"/>
          </a:xfrm>
        </p:grpSpPr>
        <p:sp>
          <p:nvSpPr>
            <p:cNvPr id="2" name="Rectangles 1"/>
            <p:cNvSpPr/>
            <p:nvPr/>
          </p:nvSpPr>
          <p:spPr>
            <a:xfrm>
              <a:off x="8891" y="3948"/>
              <a:ext cx="4249" cy="174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6600" b="1"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Heads</a:t>
              </a:r>
            </a:p>
          </p:txBody>
        </p:sp>
        <p:sp>
          <p:nvSpPr>
            <p:cNvPr id="4" name="Rectangles 3"/>
            <p:cNvSpPr/>
            <p:nvPr/>
          </p:nvSpPr>
          <p:spPr>
            <a:xfrm>
              <a:off x="13005" y="4215"/>
              <a:ext cx="5222" cy="13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= 1 space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752465" y="3802380"/>
            <a:ext cx="5790565" cy="1108075"/>
            <a:chOff x="9110" y="5836"/>
            <a:chExt cx="9119" cy="1745"/>
          </a:xfrm>
        </p:grpSpPr>
        <p:sp>
          <p:nvSpPr>
            <p:cNvPr id="3" name="Rectangles 2"/>
            <p:cNvSpPr/>
            <p:nvPr/>
          </p:nvSpPr>
          <p:spPr>
            <a:xfrm>
              <a:off x="9110" y="5836"/>
              <a:ext cx="3333" cy="174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66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Tails</a:t>
              </a:r>
            </a:p>
          </p:txBody>
        </p:sp>
        <p:sp>
          <p:nvSpPr>
            <p:cNvPr id="9" name="Rectangles 8"/>
            <p:cNvSpPr/>
            <p:nvPr/>
          </p:nvSpPr>
          <p:spPr>
            <a:xfrm>
              <a:off x="13056" y="6054"/>
              <a:ext cx="5173" cy="13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48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= 2 spaces</a:t>
              </a:r>
            </a:p>
          </p:txBody>
        </p:sp>
      </p:grp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852805" y="2149475"/>
            <a:ext cx="4711065" cy="31076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21285" y="-120015"/>
            <a:ext cx="12548870" cy="7478395"/>
            <a:chOff x="3484" y="0"/>
            <a:chExt cx="15034" cy="10800"/>
          </a:xfrm>
        </p:grpSpPr>
        <p:pic>
          <p:nvPicPr>
            <p:cNvPr id="4" name="Picture 3" descr="C:\Users\ASUS\Desktop\160922\Lớp 1\Unit Review\Pic\1.png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484" y="0"/>
              <a:ext cx="7764" cy="10800"/>
            </a:xfrm>
            <a:prstGeom prst="rect">
              <a:avLst/>
            </a:prstGeom>
          </p:spPr>
        </p:pic>
        <p:pic>
          <p:nvPicPr>
            <p:cNvPr id="5" name="Picture 4" descr="C:\Users\ASUS\Desktop\160922\Lớp 1\Unit Review\Pic\2.png2"/>
            <p:cNvPicPr>
              <a:picLocks noChangeAspect="1"/>
            </p:cNvPicPr>
            <p:nvPr/>
          </p:nvPicPr>
          <p:blipFill>
            <a:blip r:embed="rId4"/>
            <a:srcRect l="2118"/>
            <a:stretch>
              <a:fillRect/>
            </a:stretch>
          </p:blipFill>
          <p:spPr>
            <a:xfrm>
              <a:off x="10918" y="0"/>
              <a:ext cx="7600" cy="10800"/>
            </a:xfrm>
            <a:prstGeom prst="rect">
              <a:avLst/>
            </a:prstGeom>
          </p:spPr>
        </p:pic>
      </p:grpSp>
      <p:sp>
        <p:nvSpPr>
          <p:cNvPr id="2" name="Rounded Rectangular Callout 1"/>
          <p:cNvSpPr/>
          <p:nvPr/>
        </p:nvSpPr>
        <p:spPr>
          <a:xfrm>
            <a:off x="2400935" y="727710"/>
            <a:ext cx="2608580" cy="986155"/>
          </a:xfrm>
          <a:prstGeom prst="wedgeRoundRectCallout">
            <a:avLst>
              <a:gd name="adj1" fmla="val -51379"/>
              <a:gd name="adj2" fmla="val 64681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What is it?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2400935" y="2201545"/>
            <a:ext cx="2703500" cy="1131570"/>
          </a:xfrm>
          <a:prstGeom prst="wedgeRoundRectCallout">
            <a:avLst>
              <a:gd name="adj1" fmla="val -50369"/>
              <a:gd name="adj2" fmla="val -65582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What color is it?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2400935" y="4256405"/>
            <a:ext cx="2621280" cy="1131570"/>
          </a:xfrm>
          <a:prstGeom prst="wedgeRoundRectCallout">
            <a:avLst>
              <a:gd name="adj1" fmla="val -50369"/>
              <a:gd name="adj2" fmla="val -65582"/>
              <a:gd name="adj3" fmla="val 16667"/>
            </a:avLst>
          </a:prstGeom>
          <a:solidFill>
            <a:schemeClr val="accent6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sym typeface="+mn-ea"/>
              </a:rPr>
              <a:t>How many dolls?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3" grpId="1" animBg="1"/>
      <p:bldP spid="7" grpId="0" bldLvl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1954530" y="1583055"/>
            <a:ext cx="847852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 				It’s __________.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What color is it? 			It’s __________.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a _______? 			Yes, it is. 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 it _______? 			No, it isn’t.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__________?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075940" y="492760"/>
            <a:ext cx="6235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lt"/>
              </a:rPr>
              <a:t>Ask and Answer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21285" y="-120015"/>
            <a:ext cx="12548870" cy="7478395"/>
            <a:chOff x="3484" y="0"/>
            <a:chExt cx="15034" cy="10800"/>
          </a:xfrm>
        </p:grpSpPr>
        <p:pic>
          <p:nvPicPr>
            <p:cNvPr id="4" name="Picture 3" descr="C:\Users\ASUS\Desktop\160922\Lớp 1\Unit Review\Pic\1.png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484" y="0"/>
              <a:ext cx="7764" cy="10800"/>
            </a:xfrm>
            <a:prstGeom prst="rect">
              <a:avLst/>
            </a:prstGeom>
          </p:spPr>
        </p:pic>
        <p:pic>
          <p:nvPicPr>
            <p:cNvPr id="5" name="Picture 4" descr="C:\Users\ASUS\Desktop\160922\Lớp 1\Unit Review\Pic\2.png2"/>
            <p:cNvPicPr>
              <a:picLocks noChangeAspect="1"/>
            </p:cNvPicPr>
            <p:nvPr/>
          </p:nvPicPr>
          <p:blipFill>
            <a:blip r:embed="rId4"/>
            <a:srcRect l="2118"/>
            <a:stretch>
              <a:fillRect/>
            </a:stretch>
          </p:blipFill>
          <p:spPr>
            <a:xfrm>
              <a:off x="10918" y="0"/>
              <a:ext cx="7600" cy="108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5400" b="1" kern="120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131695" y="1717675"/>
            <a:ext cx="79286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Make a sentence with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a </a:t>
            </a:r>
            <a:r>
              <a:rPr lang="en-US" sz="4000" b="1" dirty="0" smtClean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word </a:t>
            </a:r>
            <a:r>
              <a:rPr lang="en-US" sz="4000" b="1" dirty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from Units </a:t>
            </a:r>
            <a:r>
              <a:rPr lang="en-US" sz="4000" b="1" dirty="0" smtClean="0">
                <a:solidFill>
                  <a:srgbClr val="0070C0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1–2.</a:t>
            </a:r>
            <a:endParaRPr lang="en-US" sz="4000" b="1" dirty="0">
              <a:solidFill>
                <a:srgbClr val="0070C0"/>
              </a:solidFill>
              <a:latin typeface="Calibri" panose="020F0502020204030204" charset="0"/>
              <a:cs typeface="Calibri" panose="020F0502020204030204" charset="0"/>
              <a:sym typeface="+mn-ea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0260" y="70929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defTabSz="457200" eaLnBrk="1" fontAlgn="auto" latinLnBrk="0" hangingPunct="1">
              <a:buClrTx/>
              <a:buSzTx/>
              <a:buFontTx/>
              <a:buNone/>
              <a:defRPr/>
            </a:pPr>
            <a:r>
              <a:rPr lang="en-US" sz="5400" b="1" kern="120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1" name="Picture 100"/>
          <p:cNvPicPr/>
          <p:nvPr/>
        </p:nvPicPr>
        <p:blipFill rotWithShape="1">
          <a:blip r:embed="rId3"/>
          <a:srcRect t="12429"/>
          <a:stretch/>
        </p:blipFill>
        <p:spPr>
          <a:xfrm>
            <a:off x="3876675" y="3310359"/>
            <a:ext cx="4437380" cy="378576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-GB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/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/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3</TotalTime>
  <Words>669</Words>
  <Application>Microsoft Office PowerPoint</Application>
  <PresentationFormat>Widescreen</PresentationFormat>
  <Paragraphs>89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Segoe UI</vt:lpstr>
      <vt:lpstr>Calibri Light</vt:lpstr>
      <vt:lpstr>Anaheim</vt:lpstr>
      <vt:lpstr>Calibri</vt:lpstr>
      <vt:lpstr>Roboto Condensed Light</vt:lpstr>
      <vt:lpstr>Arial</vt:lpstr>
      <vt:lpstr>Proxima Nova</vt:lpstr>
      <vt:lpstr>DengXian</vt:lpstr>
      <vt:lpstr>Tahoma</vt:lpstr>
      <vt:lpstr>Cantarell</vt:lpstr>
      <vt:lpstr>Fredoka One</vt:lpstr>
      <vt:lpstr>Bebas Neue</vt:lpstr>
      <vt:lpstr>Proxima Nova Semibold</vt:lpstr>
      <vt:lpstr>Language Arts For Elementary</vt:lpstr>
      <vt:lpstr>Slidesgo Final Pages</vt:lpstr>
      <vt:lpstr>Unit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DELL</cp:lastModifiedBy>
  <cp:revision>209</cp:revision>
  <dcterms:created xsi:type="dcterms:W3CDTF">2022-03-14T16:24:00Z</dcterms:created>
  <dcterms:modified xsi:type="dcterms:W3CDTF">2022-11-27T08:45:17Z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CBCE777B70234B1891E93CD64F25ED6C</vt:lpwstr>
  </property>
  <property fmtid="{D5CDD505-2E9C-101B-9397-08002B2CF9AE}" pid="3" name="KSOProductBuildVer">
    <vt:lpwstr>1033-11.2.0.10323</vt:lpwstr>
  </property>
</Properties>
</file>