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83" r:id="rId2"/>
  </p:sldMasterIdLst>
  <p:notesMasterIdLst>
    <p:notesMasterId r:id="rId15"/>
  </p:notesMasterIdLst>
  <p:sldIdLst>
    <p:sldId id="256" r:id="rId3"/>
    <p:sldId id="776" r:id="rId4"/>
    <p:sldId id="777" r:id="rId5"/>
    <p:sldId id="778" r:id="rId6"/>
    <p:sldId id="786" r:id="rId7"/>
    <p:sldId id="779" r:id="rId8"/>
    <p:sldId id="780" r:id="rId9"/>
    <p:sldId id="781" r:id="rId10"/>
    <p:sldId id="788" r:id="rId11"/>
    <p:sldId id="783" r:id="rId12"/>
    <p:sldId id="784" r:id="rId13"/>
    <p:sldId id="573" r:id="rId14"/>
  </p:sldIdLst>
  <p:sldSz cx="12192000" cy="6858000"/>
  <p:notesSz cx="6858000" cy="9144000"/>
  <p:embeddedFontLst>
    <p:embeddedFont>
      <p:font typeface="Segoe UI" panose="020B0502040204020203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Tahoma" panose="020B0604030504040204" pitchFamily="34" charset="0"/>
      <p:regular r:id="rId26"/>
      <p:bold r:id="rId27"/>
    </p:embeddedFont>
    <p:embeddedFont>
      <p:font typeface="Bebas Neue" panose="020B0604020202020204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ng Anh" initials="HA" lastIdx="7" clrIdx="0"/>
  <p:cmAuthor id="2" name="ASUS" initials="A" lastIdx="1" clrIdx="1"/>
  <p:cmAuthor id="3" name="DELL" initials="D" lastIdx="1" clrIdx="2">
    <p:extLst>
      <p:ext uri="{19B8F6BF-5375-455C-9EA6-DF929625EA0E}">
        <p15:presenceInfo xmlns:p15="http://schemas.microsoft.com/office/powerpoint/2012/main" userId="f2a23893af374f1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7E22"/>
    <a:srgbClr val="DC3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60" autoAdjust="0"/>
    <p:restoredTop sz="79853" autoAdjust="0"/>
  </p:normalViewPr>
  <p:slideViewPr>
    <p:cSldViewPr snapToGrid="0" snapToObjects="1">
      <p:cViewPr varScale="1">
        <p:scale>
          <a:sx n="66" d="100"/>
          <a:sy n="66" d="100"/>
        </p:scale>
        <p:origin x="979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EF2E7-A887-FE4D-A0BA-93504926AD0E}" type="datetimeFigureOut">
              <a:rPr lang="x-none" smtClean="0"/>
              <a:t>11/27/2022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850A7-A2B6-FE47-88BC-22DB1E5C8A71}" type="slidenum">
              <a:rPr lang="x-none" smtClean="0"/>
              <a:t>‹#›</a:t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Good morning/afternoon, class. How are you</a:t>
            </a:r>
          </a:p>
          <a:p>
            <a:r>
              <a:rPr lang="en-US" dirty="0"/>
              <a:t>today?</a:t>
            </a:r>
          </a:p>
          <a:p>
            <a:r>
              <a:rPr lang="en-US" dirty="0"/>
              <a:t>Get students ready to use the English Time chant.</a:t>
            </a:r>
          </a:p>
          <a:p>
            <a:r>
              <a:rPr lang="en-US" dirty="0"/>
              <a:t>Lead the class in the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Get ready to play Say Today, we are going to play a game. First</a:t>
            </a:r>
            <a:r>
              <a:rPr lang="en-US" dirty="0" smtClean="0"/>
              <a:t>, let’s </a:t>
            </a:r>
            <a:r>
              <a:rPr lang="en-US" dirty="0"/>
              <a:t>make the spinner. </a:t>
            </a:r>
            <a:endParaRPr lang="en-US" dirty="0" smtClean="0"/>
          </a:p>
          <a:p>
            <a:r>
              <a:rPr lang="en-US" dirty="0" smtClean="0"/>
              <a:t>Have </a:t>
            </a:r>
            <a:r>
              <a:rPr lang="en-US" dirty="0"/>
              <a:t>students cut out the spinner. </a:t>
            </a:r>
            <a:r>
              <a:rPr lang="en-US" dirty="0" smtClean="0"/>
              <a:t>Then,</a:t>
            </a:r>
            <a:r>
              <a:rPr lang="en-US" baseline="0" dirty="0" smtClean="0"/>
              <a:t> </a:t>
            </a:r>
            <a:r>
              <a:rPr lang="en-US" dirty="0" smtClean="0"/>
              <a:t>give </a:t>
            </a:r>
            <a:r>
              <a:rPr lang="en-US" dirty="0"/>
              <a:t>each student a paper clip. Model using a pencil to hold </a:t>
            </a:r>
            <a:r>
              <a:rPr lang="en-US" dirty="0" smtClean="0"/>
              <a:t>the paper </a:t>
            </a:r>
            <a:r>
              <a:rPr lang="en-US" dirty="0"/>
              <a:t>clip in place. Put a paper clip around the pencil point. Then</a:t>
            </a:r>
            <a:r>
              <a:rPr lang="en-US" dirty="0" smtClean="0"/>
              <a:t>, put </a:t>
            </a:r>
            <a:r>
              <a:rPr lang="en-US" dirty="0"/>
              <a:t>down the pencil point in the yellow circle on the spinner. </a:t>
            </a:r>
            <a:r>
              <a:rPr lang="en-US" dirty="0" smtClean="0"/>
              <a:t>Use your </a:t>
            </a:r>
            <a:r>
              <a:rPr lang="en-US" dirty="0"/>
              <a:t>pointer finger to spin the paper clip around the pencil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open their books to pp. 40–41.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We are going to</a:t>
            </a:r>
          </a:p>
          <a:p>
            <a:r>
              <a:rPr lang="en-US" dirty="0"/>
              <a:t>use the spinner to move along the board. Spin, and say I have [2</a:t>
            </a:r>
            <a:r>
              <a:rPr lang="en-US" dirty="0" smtClean="0"/>
              <a:t>]. I </a:t>
            </a:r>
            <a:r>
              <a:rPr lang="en-US" dirty="0"/>
              <a:t>move [two] spaces. Model holding up a game piece and moving</a:t>
            </a:r>
          </a:p>
          <a:p>
            <a:r>
              <a:rPr lang="en-US" dirty="0"/>
              <a:t>it two spaces on the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/>
              <a:t>Have students look at the game board.</a:t>
            </a:r>
          </a:p>
          <a:p>
            <a:r>
              <a:rPr lang="en-US"/>
              <a:t>Point to the first space, and ask What is it? Have students say It’s</a:t>
            </a:r>
          </a:p>
          <a:p>
            <a:r>
              <a:rPr lang="en-US"/>
              <a:t>a blue book. Have students repeat both the question and the</a:t>
            </a:r>
          </a:p>
          <a:p>
            <a:r>
              <a:rPr lang="en-US"/>
              <a:t>answer. Point to the mascots on p. 41, and say the dialogue again.</a:t>
            </a:r>
          </a:p>
          <a:p>
            <a:r>
              <a:rPr lang="en-US"/>
              <a:t>• Point to the second space. Ask Is it a doll? (No, it isn’t.) Then ask Is</a:t>
            </a:r>
          </a:p>
          <a:p>
            <a:r>
              <a:rPr lang="en-US"/>
              <a:t>it a kite? (Yes, it is.) Have students repeat both the questions and</a:t>
            </a:r>
          </a:p>
          <a:p>
            <a:r>
              <a:rPr lang="en-US"/>
              <a:t>the answers.</a:t>
            </a:r>
          </a:p>
          <a:p>
            <a:r>
              <a:rPr lang="en-US"/>
              <a:t>Point to the third space. Ask Who’s this? Have students</a:t>
            </a:r>
          </a:p>
          <a:p>
            <a:r>
              <a:rPr lang="en-US"/>
              <a:t>respond, using the language It’s Grandma. Again,</a:t>
            </a:r>
          </a:p>
          <a:p>
            <a:r>
              <a:rPr lang="en-US"/>
              <a:t>have students repeat.</a:t>
            </a:r>
          </a:p>
          <a:p>
            <a:r>
              <a:rPr lang="en-US"/>
              <a:t>• Point to the fourth space. Ask How many eyes does</a:t>
            </a:r>
          </a:p>
          <a:p>
            <a:r>
              <a:rPr lang="en-US"/>
              <a:t>he have? Have students answer He has two eyes.</a:t>
            </a:r>
          </a:p>
          <a:p>
            <a:r>
              <a:rPr lang="en-US"/>
              <a:t>Again, have students repeat. Then, say Ask your</a:t>
            </a:r>
          </a:p>
          <a:p>
            <a:r>
              <a:rPr lang="en-US"/>
              <a:t>partner these types of questions as you play.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Sentence frames If students need help thinking</a:t>
            </a:r>
          </a:p>
          <a:p>
            <a:r>
              <a:rPr lang="en-US" dirty="0"/>
              <a:t>of questions and answers, write examples on the</a:t>
            </a:r>
          </a:p>
          <a:p>
            <a:r>
              <a:rPr lang="en-US" dirty="0"/>
              <a:t>board: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Play the game Place students in pairs. Have</a:t>
            </a:r>
            <a:endParaRPr lang="en-US"/>
          </a:p>
          <a:p>
            <a:r>
              <a:rPr lang="en-US">
                <a:sym typeface="+mn-ea"/>
              </a:rPr>
              <a:t>students place their game pieces before the first</a:t>
            </a:r>
            <a:endParaRPr lang="en-US"/>
          </a:p>
          <a:p>
            <a:r>
              <a:rPr lang="en-US">
                <a:sym typeface="+mn-ea"/>
              </a:rPr>
              <a:t>space. Note: Students can play in the same book.</a:t>
            </a:r>
            <a:endParaRPr lang="en-US"/>
          </a:p>
          <a:p>
            <a:r>
              <a:rPr lang="en-US">
                <a:sym typeface="+mn-ea"/>
              </a:rPr>
              <a:t>Or, if students prefer, they can each move their</a:t>
            </a:r>
            <a:endParaRPr lang="en-US"/>
          </a:p>
          <a:p>
            <a:r>
              <a:rPr lang="en-US">
                <a:sym typeface="+mn-ea"/>
              </a:rPr>
              <a:t>piece in their own book.</a:t>
            </a:r>
            <a:endParaRPr lang="en-US"/>
          </a:p>
          <a:p>
            <a:r>
              <a:rPr lang="en-US">
                <a:sym typeface="+mn-ea"/>
              </a:rPr>
              <a:t>• Have students spin to decide who goes first. On a</a:t>
            </a:r>
            <a:endParaRPr lang="en-US"/>
          </a:p>
          <a:p>
            <a:r>
              <a:rPr lang="en-US">
                <a:sym typeface="+mn-ea"/>
              </a:rPr>
              <a:t>turn, the student should spin and move. The partner</a:t>
            </a:r>
            <a:endParaRPr lang="en-US"/>
          </a:p>
          <a:p>
            <a:r>
              <a:rPr lang="en-US">
                <a:sym typeface="+mn-ea"/>
              </a:rPr>
              <a:t>should look at the space and ask a question. For</a:t>
            </a:r>
            <a:endParaRPr lang="en-US"/>
          </a:p>
          <a:p>
            <a:r>
              <a:rPr lang="en-US">
                <a:sym typeface="+mn-ea"/>
              </a:rPr>
              <a:t>example, if the student spins a 2 and lands on the</a:t>
            </a:r>
            <a:endParaRPr lang="en-US"/>
          </a:p>
          <a:p>
            <a:r>
              <a:rPr lang="en-US">
                <a:sym typeface="+mn-ea"/>
              </a:rPr>
              <a:t>space with the kite, the partner asks What is it? or</a:t>
            </a:r>
            <a:endParaRPr lang="en-US"/>
          </a:p>
          <a:p>
            <a:r>
              <a:rPr lang="en-US">
                <a:sym typeface="+mn-ea"/>
              </a:rPr>
              <a:t>Is it a kite? The first student responds in a sentence,</a:t>
            </a:r>
            <a:endParaRPr lang="en-US"/>
          </a:p>
          <a:p>
            <a:r>
              <a:rPr lang="en-US">
                <a:sym typeface="+mn-ea"/>
              </a:rPr>
              <a:t>such as It’s a kite or Yes, it is.</a:t>
            </a:r>
            <a:endParaRPr lang="en-US"/>
          </a:p>
          <a:p>
            <a:r>
              <a:rPr lang="en-US">
                <a:sym typeface="+mn-ea"/>
              </a:rPr>
              <a:t>• Have students take turns spinning, moving their</a:t>
            </a:r>
            <a:endParaRPr lang="en-US"/>
          </a:p>
          <a:p>
            <a:r>
              <a:rPr lang="en-US">
                <a:sym typeface="+mn-ea"/>
              </a:rPr>
              <a:t>game piece, and answering questions about the</a:t>
            </a:r>
            <a:endParaRPr lang="en-US"/>
          </a:p>
          <a:p>
            <a:r>
              <a:rPr lang="en-US">
                <a:sym typeface="+mn-ea"/>
              </a:rPr>
              <a:t>photos. The student who gets to the end of the path</a:t>
            </a:r>
            <a:endParaRPr lang="en-US"/>
          </a:p>
          <a:p>
            <a:r>
              <a:rPr lang="en-US">
                <a:sym typeface="+mn-ea"/>
              </a:rPr>
              <a:t>first wins the game.</a:t>
            </a:r>
            <a:endParaRPr lang="en-US"/>
          </a:p>
          <a:p>
            <a:r>
              <a:rPr lang="en-US">
                <a:sym typeface="+mn-ea"/>
              </a:rPr>
              <a:t>• For extra practice, encourage students to play the</a:t>
            </a:r>
            <a:endParaRPr lang="en-US"/>
          </a:p>
          <a:p>
            <a:r>
              <a:rPr lang="en-US">
                <a:sym typeface="+mn-ea"/>
              </a:rPr>
              <a:t>game again, this time with a different partner.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Nice work today, class. Now let’s chant.</a:t>
            </a:r>
          </a:p>
          <a:p>
            <a:r>
              <a:rPr lang="en-US" dirty="0"/>
              <a:t>Lead the class in the Goodbye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remember and use the new words</a:t>
            </a:r>
          </a:p>
          <a:p>
            <a:r>
              <a:rPr lang="en-US" dirty="0"/>
              <a:t>they’ve learned?</a:t>
            </a:r>
          </a:p>
          <a:p>
            <a:r>
              <a:rPr lang="en-US" dirty="0"/>
              <a:t>As students leave the class, ask them to make a</a:t>
            </a:r>
          </a:p>
          <a:p>
            <a:r>
              <a:rPr lang="en-US" dirty="0"/>
              <a:t>sentence with one word they remember from Units 1–4.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10a67fa812f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10a67fa812f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5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93631" y="663616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>
            <a:fillRect/>
          </a:stretch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06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5">
                <a:solidFill>
                  <a:srgbClr val="434343"/>
                </a:solidFill>
              </a:defRPr>
            </a:lvl1pPr>
            <a:lvl2pPr marL="1219200" lvl="1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2pPr>
            <a:lvl3pPr marL="1828800" lvl="2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3pPr>
            <a:lvl4pPr marL="2438400" lvl="3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>
                <a:solidFill>
                  <a:srgbClr val="434343"/>
                </a:solidFill>
              </a:defRPr>
            </a:lvl4pPr>
            <a:lvl5pPr marL="3048000" lvl="4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5pPr>
            <a:lvl6pPr marL="3657600" lvl="5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6pPr>
            <a:lvl7pPr marL="4267200" lvl="6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>
                <a:solidFill>
                  <a:srgbClr val="434343"/>
                </a:solidFill>
              </a:defRPr>
            </a:lvl7pPr>
            <a:lvl8pPr marL="4876800" lvl="7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8pPr>
            <a:lvl9pPr marL="5486400" lvl="8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718" y="5814267"/>
            <a:ext cx="1383388" cy="5551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95" y="4842010"/>
            <a:ext cx="1766376" cy="24996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7" y="4785227"/>
            <a:ext cx="1766376" cy="2499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737" y="5757484"/>
            <a:ext cx="1383388" cy="55513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378" y="5681873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6" y="4709616"/>
            <a:ext cx="1766376" cy="24996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600" lvl="0" indent="-38925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939" y="606643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626473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466" y="5664782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lang="en-GB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/>
              </a:rPr>
              <a:t>Slidesgo</a:t>
            </a:r>
            <a:r>
              <a:rPr lang="en-GB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lang="en-GB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/>
              </a:rPr>
              <a:t>Flaticon</a:t>
            </a:r>
            <a:r>
              <a:rPr lang="en-GB" sz="1600" b="1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lang="en-GB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lang="en-GB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/>
              </a:rPr>
              <a:t>Freepik</a:t>
            </a:r>
            <a:endParaRPr sz="1600" b="1">
              <a:solidFill>
                <a:schemeClr val="dk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</p:spPr>
        <p:txBody>
          <a:bodyPr/>
          <a:lstStyle/>
          <a:p>
            <a:fld id="{8819A6CC-4CDB-4E88-8CF7-9A6A4AF0E8E5}" type="datetimeFigureOut">
              <a:rPr lang="zh-TW" altLang="en-US" smtClean="0"/>
              <a:t>2022/11/27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Content Placeholder 99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86155" y="501650"/>
            <a:ext cx="4186555" cy="5854700"/>
          </a:xfrm>
          <a:prstGeom prst="rect">
            <a:avLst/>
          </a:prstGeom>
          <a:noFill/>
          <a:ln w="76200">
            <a:solidFill>
              <a:schemeClr val="bg1"/>
            </a:solidFill>
          </a:ln>
          <a:scene3d>
            <a:camera prst="perspectiveRight"/>
            <a:lightRig rig="threePt" dir="t"/>
          </a:scene3d>
        </p:spPr>
      </p:pic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6221095" y="2959735"/>
            <a:ext cx="4164330" cy="938530"/>
          </a:xfrm>
        </p:spPr>
        <p:txBody>
          <a:bodyPr anchor="ctr"/>
          <a:lstStyle/>
          <a:p>
            <a:pPr algn="ctr"/>
            <a:r>
              <a:rPr lang="x-none" sz="4800" b="1" dirty="0">
                <a:solidFill>
                  <a:schemeClr val="accent1"/>
                </a:solidFill>
                <a:latin typeface="+mj-lt"/>
              </a:rPr>
              <a:t>Unit </a:t>
            </a:r>
            <a:r>
              <a:rPr lang="en-US" altLang="x-none" sz="4800" b="1" dirty="0">
                <a:solidFill>
                  <a:schemeClr val="accent1"/>
                </a:solidFill>
                <a:latin typeface="+mj-lt"/>
              </a:rPr>
              <a:t>Review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987628" y="2275956"/>
            <a:ext cx="5853200" cy="856443"/>
          </a:xfrm>
        </p:spPr>
        <p:txBody>
          <a:bodyPr anchor="t"/>
          <a:lstStyle/>
          <a:p>
            <a:r>
              <a:rPr lang="en-US" altLang="x-none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Review</a:t>
            </a:r>
          </a:p>
          <a:p>
            <a:r>
              <a:rPr lang="en-US" altLang="x-none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Units 1–4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5058" y="251784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1530" y="915035"/>
            <a:ext cx="54902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lt"/>
              </a:rPr>
              <a:t>English Time Chant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/>
          <p:nvPr/>
        </p:nvSpPr>
        <p:spPr>
          <a:xfrm>
            <a:off x="3350895" y="730885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lt"/>
              </a:rPr>
              <a:t>Let’s make!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2280285" y="1904365"/>
            <a:ext cx="7632065" cy="1002665"/>
          </a:xfrm>
          <a:prstGeom prst="wedgeRoundRectCallout">
            <a:avLst>
              <a:gd name="adj1" fmla="val -453"/>
              <a:gd name="adj2" fmla="val 63523"/>
              <a:gd name="adj3" fmla="val 1666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3600" b="1" dirty="0">
                <a:solidFill>
                  <a:schemeClr val="accent2"/>
                </a:solidFill>
                <a:sym typeface="+mn-ea"/>
              </a:rPr>
              <a:t>Let’s make a spinner!</a:t>
            </a:r>
          </a:p>
        </p:txBody>
      </p:sp>
      <p:pic>
        <p:nvPicPr>
          <p:cNvPr id="101" name="Picture 100" descr="C:\Users\ASUS\Desktop\160922\Lớp 1\Unit Review\Pic\5.png5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407535" y="3333750"/>
            <a:ext cx="3378200" cy="3028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4344670" y="985520"/>
            <a:ext cx="3502660" cy="1845310"/>
          </a:xfrm>
          <a:prstGeom prst="wedgeRoundRectCallout">
            <a:avLst>
              <a:gd name="adj1" fmla="val -453"/>
              <a:gd name="adj2" fmla="val 63523"/>
              <a:gd name="adj3" fmla="val 1666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3600" b="1" dirty="0">
                <a:solidFill>
                  <a:schemeClr val="accent2"/>
                </a:solidFill>
                <a:sym typeface="+mn-ea"/>
              </a:rPr>
              <a:t>Open your books to page 40 - 41</a:t>
            </a:r>
          </a:p>
        </p:txBody>
      </p:sp>
      <p:pic>
        <p:nvPicPr>
          <p:cNvPr id="105" name="Picture 104"/>
          <p:cNvPicPr/>
          <p:nvPr/>
        </p:nvPicPr>
        <p:blipFill>
          <a:blip r:embed="rId3"/>
          <a:stretch>
            <a:fillRect/>
          </a:stretch>
        </p:blipFill>
        <p:spPr>
          <a:xfrm>
            <a:off x="4998720" y="3366770"/>
            <a:ext cx="2559050" cy="21831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/>
          <p:nvPr/>
        </p:nvSpPr>
        <p:spPr>
          <a:xfrm>
            <a:off x="3108325" y="676910"/>
            <a:ext cx="59759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lt"/>
              </a:rPr>
              <a:t>Spin the Spinner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184265" y="1979930"/>
            <a:ext cx="3964940" cy="1106805"/>
            <a:chOff x="10505" y="3948"/>
            <a:chExt cx="6244" cy="1743"/>
          </a:xfrm>
        </p:grpSpPr>
        <p:sp>
          <p:nvSpPr>
            <p:cNvPr id="2" name="Rectangles 1"/>
            <p:cNvSpPr/>
            <p:nvPr/>
          </p:nvSpPr>
          <p:spPr>
            <a:xfrm>
              <a:off x="10505" y="3948"/>
              <a:ext cx="1022" cy="17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US" altLang="zh-CN" sz="6600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1</a:t>
              </a:r>
            </a:p>
          </p:txBody>
        </p:sp>
        <p:sp>
          <p:nvSpPr>
            <p:cNvPr id="4" name="Rectangles 3"/>
            <p:cNvSpPr/>
            <p:nvPr/>
          </p:nvSpPr>
          <p:spPr>
            <a:xfrm>
              <a:off x="11527" y="4215"/>
              <a:ext cx="5222" cy="13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48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= 1 space</a:t>
              </a:r>
            </a:p>
          </p:txBody>
        </p:sp>
      </p:grpSp>
      <p:pic>
        <p:nvPicPr>
          <p:cNvPr id="5" name="Picture 4" descr="C:\Users\ASUS\Desktop\160922\Lớp 1\Unit Review\Pic\5.png5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494790" y="2149475"/>
            <a:ext cx="3427095" cy="310769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Group 11"/>
          <p:cNvGrpSpPr/>
          <p:nvPr/>
        </p:nvGrpSpPr>
        <p:grpSpPr>
          <a:xfrm>
            <a:off x="6184265" y="3190875"/>
            <a:ext cx="4234815" cy="1106805"/>
            <a:chOff x="10505" y="3948"/>
            <a:chExt cx="6244" cy="1743"/>
          </a:xfrm>
        </p:grpSpPr>
        <p:sp>
          <p:nvSpPr>
            <p:cNvPr id="13" name="Rectangles 12"/>
            <p:cNvSpPr/>
            <p:nvPr/>
          </p:nvSpPr>
          <p:spPr>
            <a:xfrm>
              <a:off x="10505" y="3948"/>
              <a:ext cx="1022" cy="17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66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  <a:effectLst/>
                </a:rPr>
                <a:t>2</a:t>
              </a:r>
            </a:p>
          </p:txBody>
        </p:sp>
        <p:sp>
          <p:nvSpPr>
            <p:cNvPr id="14" name="Rectangles 13"/>
            <p:cNvSpPr/>
            <p:nvPr/>
          </p:nvSpPr>
          <p:spPr>
            <a:xfrm>
              <a:off x="11527" y="4215"/>
              <a:ext cx="5222" cy="13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48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= 2 spaces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184265" y="4390390"/>
            <a:ext cx="4234815" cy="1106805"/>
            <a:chOff x="10505" y="3948"/>
            <a:chExt cx="6244" cy="1743"/>
          </a:xfrm>
        </p:grpSpPr>
        <p:sp>
          <p:nvSpPr>
            <p:cNvPr id="19" name="Rectangles 18"/>
            <p:cNvSpPr/>
            <p:nvPr/>
          </p:nvSpPr>
          <p:spPr>
            <a:xfrm>
              <a:off x="10505" y="3948"/>
              <a:ext cx="1022" cy="17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6600" b="1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20" name="Rectangles 19"/>
            <p:cNvSpPr/>
            <p:nvPr/>
          </p:nvSpPr>
          <p:spPr>
            <a:xfrm>
              <a:off x="11527" y="4215"/>
              <a:ext cx="5222" cy="13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48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= 3 spaces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19380" y="-180975"/>
            <a:ext cx="12439015" cy="7237095"/>
            <a:chOff x="3816" y="0"/>
            <a:chExt cx="13770" cy="10800"/>
          </a:xfrm>
        </p:grpSpPr>
        <p:pic>
          <p:nvPicPr>
            <p:cNvPr id="4" name="Picture 3" descr="C:\Users\ASUS\Desktop\160922\Lớp 1\Unit Review\Pic\3.png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3816" y="0"/>
              <a:ext cx="7101" cy="10800"/>
            </a:xfrm>
            <a:prstGeom prst="rect">
              <a:avLst/>
            </a:prstGeom>
          </p:spPr>
        </p:pic>
        <p:pic>
          <p:nvPicPr>
            <p:cNvPr id="5" name="Picture 4" descr="C:\Users\ASUS\Desktop\160922\Lớp 1\Unit Review\Pic\4.png4"/>
            <p:cNvPicPr>
              <a:picLocks noChangeAspect="1"/>
            </p:cNvPicPr>
            <p:nvPr/>
          </p:nvPicPr>
          <p:blipFill>
            <a:blip r:embed="rId4"/>
            <a:srcRect l="2743"/>
            <a:stretch>
              <a:fillRect/>
            </a:stretch>
          </p:blipFill>
          <p:spPr>
            <a:xfrm>
              <a:off x="10680" y="0"/>
              <a:ext cx="6906" cy="10800"/>
            </a:xfrm>
            <a:prstGeom prst="rect">
              <a:avLst/>
            </a:prstGeom>
          </p:spPr>
        </p:pic>
      </p:grpSp>
      <p:sp>
        <p:nvSpPr>
          <p:cNvPr id="2" name="Rounded Rectangular Callout 1"/>
          <p:cNvSpPr/>
          <p:nvPr/>
        </p:nvSpPr>
        <p:spPr>
          <a:xfrm>
            <a:off x="1783715" y="823595"/>
            <a:ext cx="2608580" cy="986155"/>
          </a:xfrm>
          <a:prstGeom prst="wedgeRoundRectCallout">
            <a:avLst>
              <a:gd name="adj1" fmla="val -51379"/>
              <a:gd name="adj2" fmla="val 64681"/>
              <a:gd name="adj3" fmla="val 16667"/>
            </a:avLst>
          </a:prstGeom>
          <a:solidFill>
            <a:schemeClr val="accent6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What is it?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1975484" y="2011045"/>
            <a:ext cx="2770135" cy="761365"/>
          </a:xfrm>
          <a:prstGeom prst="wedgeRoundRectCallout">
            <a:avLst>
              <a:gd name="adj1" fmla="val -61821"/>
              <a:gd name="adj2" fmla="val 81442"/>
              <a:gd name="adj3" fmla="val 16667"/>
            </a:avLst>
          </a:prstGeom>
          <a:solidFill>
            <a:schemeClr val="accent6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Is it a doll?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1873250" y="2973705"/>
            <a:ext cx="2621280" cy="748665"/>
          </a:xfrm>
          <a:prstGeom prst="wedgeRoundRectCallout">
            <a:avLst>
              <a:gd name="adj1" fmla="val -58575"/>
              <a:gd name="adj2" fmla="val 70441"/>
              <a:gd name="adj3" fmla="val 16667"/>
            </a:avLst>
          </a:prstGeom>
          <a:solidFill>
            <a:schemeClr val="accent6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Is it a kite?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1675130" y="3923665"/>
            <a:ext cx="3070490" cy="748665"/>
          </a:xfrm>
          <a:prstGeom prst="wedgeRoundRectCallout">
            <a:avLst>
              <a:gd name="adj1" fmla="val -46966"/>
              <a:gd name="adj2" fmla="val 72052"/>
              <a:gd name="adj3" fmla="val 16667"/>
            </a:avLst>
          </a:prstGeom>
          <a:solidFill>
            <a:schemeClr val="accent6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Who is this?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3388360" y="4873625"/>
            <a:ext cx="3987800" cy="1251585"/>
          </a:xfrm>
          <a:prstGeom prst="wedgeRoundRectCallout">
            <a:avLst>
              <a:gd name="adj1" fmla="val -58678"/>
              <a:gd name="adj2" fmla="val 20370"/>
              <a:gd name="adj3" fmla="val 16667"/>
            </a:avLst>
          </a:prstGeom>
          <a:solidFill>
            <a:schemeClr val="accent6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How many eyes does he have?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3" grpId="0" bldLvl="0" animBg="1"/>
      <p:bldP spid="3" grpId="1" animBg="1"/>
      <p:bldP spid="7" grpId="0" bldLvl="0" animBg="1"/>
      <p:bldP spid="7" grpId="1" animBg="1"/>
      <p:bldP spid="8" grpId="0" bldLvl="0" animBg="1"/>
      <p:bldP spid="8" grpId="1" animBg="1"/>
      <p:bldP spid="9" grpId="0" bldLvl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1954530" y="1583055"/>
            <a:ext cx="847852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it? 				It’s __________.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a _______? 			Yes, it is.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Is it _______? 			No, it isn’t.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Who is this? 			This is __________.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__________?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075940" y="492760"/>
            <a:ext cx="62357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lt"/>
              </a:rPr>
              <a:t>Ask and Answer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19380" y="-180975"/>
            <a:ext cx="12439015" cy="7237095"/>
            <a:chOff x="3816" y="0"/>
            <a:chExt cx="13770" cy="10800"/>
          </a:xfrm>
        </p:grpSpPr>
        <p:pic>
          <p:nvPicPr>
            <p:cNvPr id="4" name="Picture 3" descr="C:\Users\ASUS\Desktop\160922\Lớp 1\Unit Review\Pic\3.png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3816" y="0"/>
              <a:ext cx="7101" cy="10800"/>
            </a:xfrm>
            <a:prstGeom prst="rect">
              <a:avLst/>
            </a:prstGeom>
          </p:spPr>
        </p:pic>
        <p:pic>
          <p:nvPicPr>
            <p:cNvPr id="5" name="Picture 4" descr="C:\Users\ASUS\Desktop\160922\Lớp 1\Unit Review\Pic\4.png4"/>
            <p:cNvPicPr>
              <a:picLocks noChangeAspect="1"/>
            </p:cNvPicPr>
            <p:nvPr/>
          </p:nvPicPr>
          <p:blipFill>
            <a:blip r:embed="rId4"/>
            <a:srcRect l="2743"/>
            <a:stretch>
              <a:fillRect/>
            </a:stretch>
          </p:blipFill>
          <p:spPr>
            <a:xfrm>
              <a:off x="10680" y="0"/>
              <a:ext cx="6906" cy="108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4423" y="238830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work, class.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hooray!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Goodbye for now.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Have a nice day!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3351530" y="1163320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400" b="1" kern="1200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Goodbye Chant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131695" y="1717675"/>
            <a:ext cx="79286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Make a sentence with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a word from </a:t>
            </a:r>
            <a:r>
              <a:rPr lang="en-US" sz="4000" b="1" dirty="0" smtClean="0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Units 1–4.</a:t>
            </a:r>
            <a:endParaRPr lang="en-US" sz="4000" b="1" dirty="0">
              <a:solidFill>
                <a:srgbClr val="0070C0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3350260" y="709295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defTabSz="457200" eaLnBrk="1" fontAlgn="auto" latinLnBrk="0" hangingPunct="1">
              <a:buClrTx/>
              <a:buSzTx/>
              <a:buFontTx/>
              <a:buNone/>
              <a:defRPr/>
            </a:pPr>
            <a:r>
              <a:rPr lang="en-US" sz="5400" b="1" kern="1200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  <a:ea typeface="+mn-ea"/>
                <a:cs typeface="Calibri" panose="020F0502020204030204"/>
                <a:sym typeface="+mn-ea"/>
              </a:rPr>
              <a:t>Let’s Check</a:t>
            </a:r>
          </a:p>
        </p:txBody>
      </p:sp>
      <p:pic>
        <p:nvPicPr>
          <p:cNvPr id="101" name="Picture 100"/>
          <p:cNvPicPr/>
          <p:nvPr/>
        </p:nvPicPr>
        <p:blipFill rotWithShape="1">
          <a:blip r:embed="rId3"/>
          <a:srcRect t="11893"/>
          <a:stretch/>
        </p:blipFill>
        <p:spPr>
          <a:xfrm>
            <a:off x="3876675" y="3287209"/>
            <a:ext cx="4437380" cy="38089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73"/>
          <p:cNvSpPr txBox="1">
            <a:spLocks noGrp="1"/>
          </p:cNvSpPr>
          <p:nvPr>
            <p:ph type="title"/>
          </p:nvPr>
        </p:nvSpPr>
        <p:spPr>
          <a:xfrm>
            <a:off x="960000" y="3012538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indent="12700"/>
            <a:r>
              <a:rPr lang="en-GB" sz="8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sz="8000" b="1" dirty="0">
              <a:solidFill>
                <a:schemeClr val="accent2">
                  <a:lumMod val="75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oogle Shape;1931;p73"/>
          <p:cNvGrpSpPr/>
          <p:nvPr/>
        </p:nvGrpSpPr>
        <p:grpSpPr>
          <a:xfrm rot="-8999956">
            <a:off x="9779259" y="646436"/>
            <a:ext cx="2175925" cy="3816000"/>
            <a:chOff x="1117397" y="404909"/>
            <a:chExt cx="1041999" cy="2172279"/>
          </a:xfrm>
        </p:grpSpPr>
        <p:sp>
          <p:nvSpPr>
            <p:cNvPr id="18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938;p73"/>
          <p:cNvGrpSpPr/>
          <p:nvPr/>
        </p:nvGrpSpPr>
        <p:grpSpPr>
          <a:xfrm rot="8999956" flipH="1">
            <a:off x="536469" y="565341"/>
            <a:ext cx="1841663" cy="3816000"/>
            <a:chOff x="1117397" y="404909"/>
            <a:chExt cx="1041999" cy="2172279"/>
          </a:xfrm>
        </p:grpSpPr>
        <p:sp>
          <p:nvSpPr>
            <p:cNvPr id="25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Language Arts For Elementary</Template>
  <TotalTime>3</TotalTime>
  <Words>747</Words>
  <Application>Microsoft Office PowerPoint</Application>
  <PresentationFormat>Widescreen</PresentationFormat>
  <Paragraphs>96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7" baseType="lpstr">
      <vt:lpstr>Segoe UI</vt:lpstr>
      <vt:lpstr>Calibri Light</vt:lpstr>
      <vt:lpstr>Anaheim</vt:lpstr>
      <vt:lpstr>Calibri</vt:lpstr>
      <vt:lpstr>Roboto Condensed Light</vt:lpstr>
      <vt:lpstr>Arial</vt:lpstr>
      <vt:lpstr>Proxima Nova</vt:lpstr>
      <vt:lpstr>DengXian</vt:lpstr>
      <vt:lpstr>Tahoma</vt:lpstr>
      <vt:lpstr>Cantarell</vt:lpstr>
      <vt:lpstr>Fredoka One</vt:lpstr>
      <vt:lpstr>Bebas Neue</vt:lpstr>
      <vt:lpstr>Proxima Nova Semibold</vt:lpstr>
      <vt:lpstr>Language Arts For Elementary</vt:lpstr>
      <vt:lpstr>Slidesgo Final Pages</vt:lpstr>
      <vt:lpstr>Unit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Classroom</dc:title>
  <dc:creator>Anh Phương Vũ Tạ</dc:creator>
  <cp:lastModifiedBy>DELL</cp:lastModifiedBy>
  <cp:revision>208</cp:revision>
  <dcterms:created xsi:type="dcterms:W3CDTF">2022-03-14T16:24:00Z</dcterms:created>
  <dcterms:modified xsi:type="dcterms:W3CDTF">2022-11-27T08:45:45Z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CBCE777B70234B1891E93CD64F25ED6C</vt:lpwstr>
  </property>
  <property fmtid="{D5CDD505-2E9C-101B-9397-08002B2CF9AE}" pid="3" name="KSOProductBuildVer">
    <vt:lpwstr>1033-11.2.0.10323</vt:lpwstr>
  </property>
</Properties>
</file>