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0"/>
  </p:notesMasterIdLst>
  <p:sldIdLst>
    <p:sldId id="306" r:id="rId2"/>
    <p:sldId id="292" r:id="rId3"/>
    <p:sldId id="308" r:id="rId4"/>
    <p:sldId id="309" r:id="rId5"/>
    <p:sldId id="293" r:id="rId6"/>
    <p:sldId id="294" r:id="rId7"/>
    <p:sldId id="295" r:id="rId8"/>
    <p:sldId id="307" r:id="rId9"/>
  </p:sldIdLst>
  <p:sldSz cx="18288000" cy="10287000"/>
  <p:notesSz cx="6858000" cy="9144000"/>
  <p:embeddedFontLst>
    <p:embeddedFont>
      <p:font typeface="Calibri" panose="020F0502020204030204" pitchFamily="34" charset="0"/>
      <p:regular r:id="rId11"/>
      <p:bold r:id="rId12"/>
      <p:italic r:id="rId13"/>
      <p:boldItalic r:id="rId14"/>
    </p:embeddedFont>
    <p:embeddedFont>
      <p:font typeface="Calibri Light" panose="020F0302020204030204" pitchFamily="34" charset="0"/>
      <p:regular r:id="rId15"/>
      <p:italic r:id="rId16"/>
    </p:embeddedFont>
    <p:embeddedFont>
      <p:font typeface="Comic Sans MS" panose="030F0702030302020204" pitchFamily="66"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8FAEA"/>
    <a:srgbClr val="4D3407"/>
    <a:srgbClr val="50260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793" autoAdjust="0"/>
    <p:restoredTop sz="95194" autoAdjust="0"/>
  </p:normalViewPr>
  <p:slideViewPr>
    <p:cSldViewPr>
      <p:cViewPr varScale="1">
        <p:scale>
          <a:sx n="58" d="100"/>
          <a:sy n="58" d="100"/>
        </p:scale>
        <p:origin x="774"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5.fntdata"/><Relationship Id="rId23" Type="http://schemas.openxmlformats.org/officeDocument/2006/relationships/theme" Target="theme/theme1.xml"/><Relationship Id="rId10" Type="http://schemas.openxmlformats.org/officeDocument/2006/relationships/notesMaster" Target="notesMasters/notesMaster1.xml"/><Relationship Id="rId19"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A6D6B9-C806-4717-9FC8-B0FBF7FCDEA3}" type="datetimeFigureOut">
              <a:rPr lang="en-US" smtClean="0"/>
              <a:t>9/15/2023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99B027-D9D8-49BD-BF78-01B929BBA423}" type="slidenum">
              <a:rPr lang="en-US" smtClean="0"/>
              <a:t>‹#›</a:t>
            </a:fld>
            <a:endParaRPr lang="en-US"/>
          </a:p>
        </p:txBody>
      </p:sp>
    </p:spTree>
    <p:extLst>
      <p:ext uri="{BB962C8B-B14F-4D97-AF65-F5344CB8AC3E}">
        <p14:creationId xmlns:p14="http://schemas.microsoft.com/office/powerpoint/2010/main" val="29442248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a:solidFill>
                  <a:schemeClr val="tx1"/>
                </a:solidFill>
                <a:effectLst/>
                <a:latin typeface="+mn-lt"/>
                <a:ea typeface="+mn-ea"/>
                <a:cs typeface="+mn-cs"/>
              </a:rPr>
              <a:t>Game: “What’s in my mind?”</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Tell students they are going to play a game called “What’s in my mind?”.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Class divides into 2 groups.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Call 1 student from each group to stand up and think of a job (just in his/her mind).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Then he/she gives 1-2 sentences to describe the job (The job lets me …….). </a:t>
            </a:r>
          </a:p>
          <a:p>
            <a:r>
              <a:rPr lang="en-US" sz="1200" kern="1200" dirty="0">
                <a:solidFill>
                  <a:schemeClr val="tx1"/>
                </a:solidFill>
                <a:effectLst/>
                <a:latin typeface="+mn-lt"/>
                <a:ea typeface="+mn-ea"/>
                <a:cs typeface="+mn-cs"/>
              </a:rPr>
              <a:t>Other group can guess after 1 clue -&gt; get 3 stars</a:t>
            </a:r>
          </a:p>
          <a:p>
            <a:r>
              <a:rPr lang="en-US" sz="1200" kern="1200" dirty="0">
                <a:solidFill>
                  <a:schemeClr val="tx1"/>
                </a:solidFill>
                <a:effectLst/>
                <a:latin typeface="+mn-lt"/>
                <a:ea typeface="+mn-ea"/>
                <a:cs typeface="+mn-cs"/>
              </a:rPr>
              <a:t>Other group can guess after 2 clues -&gt; only get 1 star.</a:t>
            </a:r>
          </a:p>
          <a:p>
            <a:r>
              <a:rPr lang="en-US" sz="1200" kern="1200" dirty="0">
                <a:solidFill>
                  <a:schemeClr val="tx1"/>
                </a:solidFill>
                <a:effectLst/>
                <a:latin typeface="+mn-lt"/>
                <a:ea typeface="+mn-ea"/>
                <a:cs typeface="+mn-cs"/>
              </a:rPr>
              <a:t>Each team has 3 turns.</a:t>
            </a:r>
          </a:p>
          <a:p>
            <a:r>
              <a:rPr lang="en-US" sz="1200" kern="1200" dirty="0">
                <a:solidFill>
                  <a:schemeClr val="tx1"/>
                </a:solidFill>
                <a:effectLst/>
                <a:latin typeface="+mn-lt"/>
                <a:ea typeface="+mn-ea"/>
                <a:cs typeface="+mn-cs"/>
              </a:rPr>
              <a:t>Find the winner.</a:t>
            </a:r>
          </a:p>
          <a:p>
            <a:endParaRPr lang="en-US" dirty="0"/>
          </a:p>
        </p:txBody>
      </p:sp>
      <p:sp>
        <p:nvSpPr>
          <p:cNvPr id="4" name="Slide Number Placeholder 3"/>
          <p:cNvSpPr>
            <a:spLocks noGrp="1"/>
          </p:cNvSpPr>
          <p:nvPr>
            <p:ph type="sldNum" sz="quarter" idx="5"/>
          </p:nvPr>
        </p:nvSpPr>
        <p:spPr/>
        <p:txBody>
          <a:bodyPr/>
          <a:lstStyle/>
          <a:p>
            <a:fld id="{4E99B027-D9D8-49BD-BF78-01B929BBA423}" type="slidenum">
              <a:rPr lang="en-US" smtClean="0"/>
              <a:t>2</a:t>
            </a:fld>
            <a:endParaRPr lang="en-US"/>
          </a:p>
        </p:txBody>
      </p:sp>
    </p:spTree>
    <p:extLst>
      <p:ext uri="{BB962C8B-B14F-4D97-AF65-F5344CB8AC3E}">
        <p14:creationId xmlns:p14="http://schemas.microsoft.com/office/powerpoint/2010/main" val="32982761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 guidance counselor is someone who gives career advice and helps you find out which job is best for you by encouraging you to think about what you like, what you can do, and what you are good at. </a:t>
            </a:r>
            <a:endParaRPr lang="en-US" dirty="0"/>
          </a:p>
        </p:txBody>
      </p:sp>
      <p:sp>
        <p:nvSpPr>
          <p:cNvPr id="4" name="Slide Number Placeholder 3"/>
          <p:cNvSpPr>
            <a:spLocks noGrp="1"/>
          </p:cNvSpPr>
          <p:nvPr>
            <p:ph type="sldNum" sz="quarter" idx="5"/>
          </p:nvPr>
        </p:nvSpPr>
        <p:spPr/>
        <p:txBody>
          <a:bodyPr/>
          <a:lstStyle/>
          <a:p>
            <a:fld id="{4E99B027-D9D8-49BD-BF78-01B929BBA423}" type="slidenum">
              <a:rPr lang="en-US" smtClean="0"/>
              <a:t>3</a:t>
            </a:fld>
            <a:endParaRPr lang="en-US"/>
          </a:p>
        </p:txBody>
      </p:sp>
    </p:spTree>
    <p:extLst>
      <p:ext uri="{BB962C8B-B14F-4D97-AF65-F5344CB8AC3E}">
        <p14:creationId xmlns:p14="http://schemas.microsoft.com/office/powerpoint/2010/main" val="30092385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E99B027-D9D8-49BD-BF78-01B929BBA423}" type="slidenum">
              <a:rPr lang="en-US" smtClean="0"/>
              <a:t>4</a:t>
            </a:fld>
            <a:endParaRPr lang="en-US"/>
          </a:p>
        </p:txBody>
      </p:sp>
    </p:spTree>
    <p:extLst>
      <p:ext uri="{BB962C8B-B14F-4D97-AF65-F5344CB8AC3E}">
        <p14:creationId xmlns:p14="http://schemas.microsoft.com/office/powerpoint/2010/main" val="24272464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Give them 10 mins for finishing the letter. Remind students that they must write 80–100 words.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Have students do the task. </a:t>
            </a:r>
          </a:p>
          <a:p>
            <a:r>
              <a:rPr lang="en-US" sz="1200" kern="1200" dirty="0">
                <a:solidFill>
                  <a:schemeClr val="tx1"/>
                </a:solidFill>
                <a:effectLst/>
                <a:latin typeface="+mn-lt"/>
                <a:ea typeface="+mn-ea"/>
                <a:cs typeface="+mn-cs"/>
              </a:rPr>
              <a:t> </a:t>
            </a:r>
          </a:p>
          <a:p>
            <a:r>
              <a:rPr lang="en-US" sz="1200" kern="1200">
                <a:solidFill>
                  <a:schemeClr val="tx1"/>
                </a:solidFill>
                <a:effectLst/>
                <a:latin typeface="+mn-lt"/>
                <a:ea typeface="+mn-ea"/>
                <a:cs typeface="+mn-cs"/>
              </a:rPr>
              <a:t>Ask students to share their writing with their partners to cross-check. </a:t>
            </a:r>
          </a:p>
          <a:p>
            <a:endParaRPr lang="en-US"/>
          </a:p>
        </p:txBody>
      </p:sp>
      <p:sp>
        <p:nvSpPr>
          <p:cNvPr id="4" name="Slide Number Placeholder 3"/>
          <p:cNvSpPr>
            <a:spLocks noGrp="1"/>
          </p:cNvSpPr>
          <p:nvPr>
            <p:ph type="sldNum" sz="quarter" idx="5"/>
          </p:nvPr>
        </p:nvSpPr>
        <p:spPr/>
        <p:txBody>
          <a:bodyPr/>
          <a:lstStyle/>
          <a:p>
            <a:fld id="{4E99B027-D9D8-49BD-BF78-01B929BBA423}" type="slidenum">
              <a:rPr lang="en-US" smtClean="0"/>
              <a:t>7</a:t>
            </a:fld>
            <a:endParaRPr lang="en-US"/>
          </a:p>
        </p:txBody>
      </p:sp>
    </p:spTree>
    <p:extLst>
      <p:ext uri="{BB962C8B-B14F-4D97-AF65-F5344CB8AC3E}">
        <p14:creationId xmlns:p14="http://schemas.microsoft.com/office/powerpoint/2010/main" val="34594777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9/15/2023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9/15/2023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9/15/2023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11.jpeg"/><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4ADFB125-2709-F9C1-27DB-2DF0DB640F4F}"/>
              </a:ext>
            </a:extLst>
          </p:cNvPr>
          <p:cNvGrpSpPr/>
          <p:nvPr/>
        </p:nvGrpSpPr>
        <p:grpSpPr>
          <a:xfrm>
            <a:off x="0" y="0"/>
            <a:ext cx="18288001" cy="11809848"/>
            <a:chOff x="838200" y="-97155"/>
            <a:chExt cx="11353800" cy="7279120"/>
          </a:xfrm>
        </p:grpSpPr>
        <p:pic>
          <p:nvPicPr>
            <p:cNvPr id="10" name="Picture 9">
              <a:extLst>
                <a:ext uri="{FF2B5EF4-FFF2-40B4-BE49-F238E27FC236}">
                  <a16:creationId xmlns:a16="http://schemas.microsoft.com/office/drawing/2014/main" id="{C5FC1CF5-410B-40B7-8ED2-4C80440B4AF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67856" y="-97155"/>
              <a:ext cx="5724144" cy="7279120"/>
            </a:xfrm>
            <a:prstGeom prst="rect">
              <a:avLst/>
            </a:prstGeom>
          </p:spPr>
        </p:pic>
        <p:pic>
          <p:nvPicPr>
            <p:cNvPr id="15" name="Picture 14">
              <a:extLst>
                <a:ext uri="{FF2B5EF4-FFF2-40B4-BE49-F238E27FC236}">
                  <a16:creationId xmlns:a16="http://schemas.microsoft.com/office/drawing/2014/main" id="{B49E6DB2-2A49-910B-636A-C6E95BCA348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200" y="-97155"/>
              <a:ext cx="5724144" cy="7279120"/>
            </a:xfrm>
            <a:prstGeom prst="rect">
              <a:avLst/>
            </a:prstGeom>
          </p:spPr>
        </p:pic>
      </p:grpSp>
      <p:sp>
        <p:nvSpPr>
          <p:cNvPr id="11" name="Rectangle 10"/>
          <p:cNvSpPr/>
          <p:nvPr/>
        </p:nvSpPr>
        <p:spPr>
          <a:xfrm>
            <a:off x="658363" y="9963835"/>
            <a:ext cx="17407109" cy="276999"/>
          </a:xfrm>
          <a:prstGeom prst="rect">
            <a:avLst/>
          </a:prstGeom>
        </p:spPr>
        <p:txBody>
          <a:bodyPr wrap="square">
            <a:spAutoFit/>
          </a:bodyPr>
          <a:lstStyle/>
          <a:p>
            <a:r>
              <a:rPr lang="en-GB" sz="1200" dirty="0">
                <a:solidFill>
                  <a:schemeClr val="bg1"/>
                </a:solidFill>
                <a:latin typeface="Calibri Light" panose="020F0302020204030204" pitchFamily="34" charset="0"/>
                <a:ea typeface="DengXian"/>
                <a:cs typeface="Segoe UI" panose="020B0502040204020203" pitchFamily="34" charset="0"/>
              </a:rPr>
              <a:t>National Geographic Learning, a Cengage Company © 2022 Cengage Learning, Inc. ALL RIGHTS RESERVED. This presentation tool is intended for teaching purposes only and may not be scanned, copied, duplicated, or posted to a publicly accessible platform in whole or in part.</a:t>
            </a:r>
            <a:endParaRPr lang="en-US" sz="1200" dirty="0">
              <a:solidFill>
                <a:schemeClr val="bg1"/>
              </a:solidFill>
            </a:endParaRPr>
          </a:p>
        </p:txBody>
      </p: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804114" y="-879990"/>
            <a:ext cx="1947116" cy="2599580"/>
          </a:xfrm>
          <a:prstGeom prst="rect">
            <a:avLst/>
          </a:prstGeom>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420391" y="89729"/>
            <a:ext cx="1645080" cy="660141"/>
          </a:xfrm>
          <a:prstGeom prst="rect">
            <a:avLst/>
          </a:prstGeom>
        </p:spPr>
      </p:pic>
      <p:sp>
        <p:nvSpPr>
          <p:cNvPr id="2" name="Rectangle 1"/>
          <p:cNvSpPr/>
          <p:nvPr/>
        </p:nvSpPr>
        <p:spPr>
          <a:xfrm>
            <a:off x="762000" y="4838700"/>
            <a:ext cx="7647437" cy="4876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dirty="0">
                <a:solidFill>
                  <a:srgbClr val="0070C0"/>
                </a:solidFill>
                <a:latin typeface="Myriad Pro" panose="020B0503030403020204" pitchFamily="34" charset="0"/>
              </a:rPr>
              <a:t>Writing and Writing Worksheet</a:t>
            </a:r>
            <a:endParaRPr lang="en-US" sz="5400" dirty="0">
              <a:solidFill>
                <a:srgbClr val="0070C0"/>
              </a:solidFill>
              <a:latin typeface="Myriad Pro" panose="020B0503030403020204" pitchFamily="34" charset="0"/>
            </a:endParaRPr>
          </a:p>
        </p:txBody>
      </p:sp>
    </p:spTree>
    <p:extLst>
      <p:ext uri="{BB962C8B-B14F-4D97-AF65-F5344CB8AC3E}">
        <p14:creationId xmlns:p14="http://schemas.microsoft.com/office/powerpoint/2010/main" val="320660585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36"/>
          <p:cNvSpPr/>
          <p:nvPr/>
        </p:nvSpPr>
        <p:spPr>
          <a:xfrm>
            <a:off x="2248" y="272"/>
            <a:ext cx="18536671" cy="692607"/>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TextBox 37"/>
          <p:cNvSpPr txBox="1"/>
          <p:nvPr/>
        </p:nvSpPr>
        <p:spPr>
          <a:xfrm>
            <a:off x="76200" y="186035"/>
            <a:ext cx="1334890" cy="461665"/>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4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2</a:t>
            </a:r>
          </a:p>
        </p:txBody>
      </p:sp>
      <p:sp>
        <p:nvSpPr>
          <p:cNvPr id="39" name="TextBox 38"/>
          <p:cNvSpPr txBox="1"/>
          <p:nvPr/>
        </p:nvSpPr>
        <p:spPr>
          <a:xfrm>
            <a:off x="6924941" y="151082"/>
            <a:ext cx="4953105" cy="461665"/>
          </a:xfrm>
          <a:prstGeom prst="rect">
            <a:avLst/>
          </a:prstGeom>
          <a:noFill/>
        </p:spPr>
        <p:txBody>
          <a:bodyPr wrap="square" lIns="91440" tIns="45720" rIns="91440" bIns="45720" rtlCol="0" anchor="t">
            <a:spAutoFit/>
          </a:bodyPr>
          <a:lstStyle/>
          <a:p>
            <a:pPr algn="ctr">
              <a:defRPr/>
            </a:pPr>
            <a:r>
              <a:rPr lang="en-US" sz="2400" b="1" dirty="0">
                <a:solidFill>
                  <a:schemeClr val="bg1"/>
                </a:solidFill>
                <a:latin typeface="Adobe Gothic Std B"/>
                <a:ea typeface="Adobe Gothic Std B"/>
              </a:rPr>
              <a:t>I'D LIKE TO BE A PILOT.</a:t>
            </a:r>
            <a:endParaRPr kumimoji="0" lang="en-US" sz="2400" b="1" i="0" u="none" strike="noStrike" kern="1200" cap="none" spc="0" normalizeH="0" baseline="0" noProof="0" dirty="0">
              <a:ln>
                <a:noFill/>
              </a:ln>
              <a:solidFill>
                <a:schemeClr val="bg1"/>
              </a:solidFill>
              <a:effectLst/>
              <a:uLnTx/>
              <a:uFillTx/>
              <a:latin typeface="Adobe Gothic Std B"/>
              <a:ea typeface="Adobe Gothic Std B"/>
            </a:endParaRPr>
          </a:p>
        </p:txBody>
      </p:sp>
      <p:sp>
        <p:nvSpPr>
          <p:cNvPr id="40" name="TextBox 39"/>
          <p:cNvSpPr txBox="1"/>
          <p:nvPr/>
        </p:nvSpPr>
        <p:spPr>
          <a:xfrm>
            <a:off x="14706600" y="181123"/>
            <a:ext cx="3343276" cy="461665"/>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lang="en-US" sz="2400" dirty="0">
                <a:solidFill>
                  <a:prstClr val="white"/>
                </a:solidFill>
              </a:rPr>
              <a:t>WARM UP</a:t>
            </a:r>
            <a:endParaRPr kumimoji="0" lang="en-US" sz="24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pic>
        <p:nvPicPr>
          <p:cNvPr id="6" name="Picture 2"/>
          <p:cNvPicPr>
            <a:picLocks noChangeAspect="1"/>
          </p:cNvPicPr>
          <p:nvPr/>
        </p:nvPicPr>
        <p:blipFill>
          <a:blip r:embed="rId3"/>
          <a:srcRect/>
          <a:stretch>
            <a:fillRect/>
          </a:stretch>
        </p:blipFill>
        <p:spPr>
          <a:xfrm flipH="1">
            <a:off x="8810040" y="2171700"/>
            <a:ext cx="8750118" cy="8115300"/>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2599" y="1943100"/>
            <a:ext cx="4920001" cy="1438154"/>
          </a:xfrm>
          <a:prstGeom prst="rect">
            <a:avLst/>
          </a:prstGeom>
        </p:spPr>
      </p:pic>
      <p:sp>
        <p:nvSpPr>
          <p:cNvPr id="8" name="TextBox 8"/>
          <p:cNvSpPr txBox="1"/>
          <p:nvPr/>
        </p:nvSpPr>
        <p:spPr>
          <a:xfrm>
            <a:off x="9982200" y="3999561"/>
            <a:ext cx="5375583" cy="2031325"/>
          </a:xfrm>
          <a:prstGeom prst="rect">
            <a:avLst/>
          </a:prstGeom>
        </p:spPr>
        <p:txBody>
          <a:bodyPr wrap="square" lIns="0" tIns="0" rIns="0" bIns="0" rtlCol="0" anchor="t">
            <a:spAutoFit/>
          </a:bodyPr>
          <a:lstStyle/>
          <a:p>
            <a:pPr algn="ctr"/>
            <a:r>
              <a:rPr lang="en-US" sz="6600" b="1" spc="105" dirty="0">
                <a:solidFill>
                  <a:schemeClr val="accent6">
                    <a:lumMod val="75000"/>
                  </a:schemeClr>
                </a:solidFill>
                <a:latin typeface="Comic Sans MS" panose="030F0702030302020204" pitchFamily="66" charset="0"/>
              </a:rPr>
              <a:t>WHAT’S </a:t>
            </a:r>
            <a:r>
              <a:rPr lang="en-US" sz="6600" b="1" spc="105" dirty="0">
                <a:solidFill>
                  <a:schemeClr val="accent3">
                    <a:lumMod val="75000"/>
                  </a:schemeClr>
                </a:solidFill>
                <a:latin typeface="Comic Sans MS" panose="030F0702030302020204" pitchFamily="66" charset="0"/>
              </a:rPr>
              <a:t>IN</a:t>
            </a:r>
            <a:r>
              <a:rPr lang="en-US" sz="6600" b="1" spc="105" dirty="0">
                <a:solidFill>
                  <a:schemeClr val="accent6">
                    <a:lumMod val="75000"/>
                  </a:schemeClr>
                </a:solidFill>
                <a:latin typeface="Comic Sans MS" panose="030F0702030302020204" pitchFamily="66" charset="0"/>
              </a:rPr>
              <a:t> </a:t>
            </a:r>
            <a:r>
              <a:rPr lang="en-US" sz="6600" b="1" spc="105" dirty="0">
                <a:solidFill>
                  <a:srgbClr val="FFC000"/>
                </a:solidFill>
                <a:latin typeface="Comic Sans MS" panose="030F0702030302020204" pitchFamily="66" charset="0"/>
              </a:rPr>
              <a:t>MY</a:t>
            </a:r>
            <a:r>
              <a:rPr lang="en-US" sz="6600" b="1" spc="105" dirty="0">
                <a:solidFill>
                  <a:schemeClr val="accent6">
                    <a:lumMod val="75000"/>
                  </a:schemeClr>
                </a:solidFill>
                <a:latin typeface="Comic Sans MS" panose="030F0702030302020204" pitchFamily="66" charset="0"/>
              </a:rPr>
              <a:t> </a:t>
            </a:r>
            <a:r>
              <a:rPr lang="en-US" sz="6600" b="1" spc="105" dirty="0">
                <a:solidFill>
                  <a:schemeClr val="accent4">
                    <a:lumMod val="60000"/>
                    <a:lumOff val="40000"/>
                  </a:schemeClr>
                </a:solidFill>
                <a:latin typeface="Comic Sans MS" panose="030F0702030302020204" pitchFamily="66" charset="0"/>
              </a:rPr>
              <a:t>MIND?</a:t>
            </a:r>
          </a:p>
        </p:txBody>
      </p:sp>
      <p:pic>
        <p:nvPicPr>
          <p:cNvPr id="12" name="Picture 2"/>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228600" y="3066767"/>
            <a:ext cx="8581440" cy="7208409"/>
          </a:xfrm>
          <a:prstGeom prst="rect">
            <a:avLst/>
          </a:prstGeom>
        </p:spPr>
      </p:pic>
    </p:spTree>
    <p:extLst>
      <p:ext uri="{BB962C8B-B14F-4D97-AF65-F5344CB8AC3E}">
        <p14:creationId xmlns:p14="http://schemas.microsoft.com/office/powerpoint/2010/main" val="447436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36"/>
          <p:cNvSpPr/>
          <p:nvPr/>
        </p:nvSpPr>
        <p:spPr>
          <a:xfrm>
            <a:off x="2248" y="272"/>
            <a:ext cx="18536671" cy="692607"/>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TextBox 37"/>
          <p:cNvSpPr txBox="1"/>
          <p:nvPr/>
        </p:nvSpPr>
        <p:spPr>
          <a:xfrm>
            <a:off x="76200" y="186035"/>
            <a:ext cx="1334890" cy="461665"/>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4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2</a:t>
            </a:r>
          </a:p>
        </p:txBody>
      </p:sp>
      <p:sp>
        <p:nvSpPr>
          <p:cNvPr id="39" name="TextBox 38"/>
          <p:cNvSpPr txBox="1"/>
          <p:nvPr/>
        </p:nvSpPr>
        <p:spPr>
          <a:xfrm>
            <a:off x="6924941" y="151082"/>
            <a:ext cx="4953105" cy="461665"/>
          </a:xfrm>
          <a:prstGeom prst="rect">
            <a:avLst/>
          </a:prstGeom>
          <a:noFill/>
        </p:spPr>
        <p:txBody>
          <a:bodyPr wrap="square" lIns="91440" tIns="45720" rIns="91440" bIns="45720" rtlCol="0" anchor="t">
            <a:spAutoFit/>
          </a:bodyPr>
          <a:lstStyle/>
          <a:p>
            <a:pPr algn="ctr">
              <a:defRPr/>
            </a:pPr>
            <a:r>
              <a:rPr lang="en-US" sz="2400" b="1" dirty="0">
                <a:solidFill>
                  <a:schemeClr val="bg1"/>
                </a:solidFill>
                <a:latin typeface="Adobe Gothic Std B"/>
                <a:ea typeface="Adobe Gothic Std B"/>
              </a:rPr>
              <a:t>I'D LIKE TO BE A PILOT.</a:t>
            </a:r>
            <a:endParaRPr kumimoji="0" lang="en-US" sz="2400" b="1" i="0" u="none" strike="noStrike" kern="1200" cap="none" spc="0" normalizeH="0" baseline="0" noProof="0" dirty="0">
              <a:ln>
                <a:noFill/>
              </a:ln>
              <a:solidFill>
                <a:schemeClr val="bg1"/>
              </a:solidFill>
              <a:effectLst/>
              <a:uLnTx/>
              <a:uFillTx/>
              <a:latin typeface="Adobe Gothic Std B"/>
              <a:ea typeface="Adobe Gothic Std B"/>
            </a:endParaRPr>
          </a:p>
        </p:txBody>
      </p:sp>
      <p:sp>
        <p:nvSpPr>
          <p:cNvPr id="40" name="TextBox 39"/>
          <p:cNvSpPr txBox="1"/>
          <p:nvPr/>
        </p:nvSpPr>
        <p:spPr>
          <a:xfrm>
            <a:off x="14706600" y="181123"/>
            <a:ext cx="3343276" cy="461665"/>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lang="en-US" sz="2400" dirty="0">
                <a:solidFill>
                  <a:prstClr val="white"/>
                </a:solidFill>
              </a:rPr>
              <a:t>PRESENTATION</a:t>
            </a:r>
            <a:endParaRPr kumimoji="0" lang="en-US" sz="24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sp>
        <p:nvSpPr>
          <p:cNvPr id="8" name="TextBox 8"/>
          <p:cNvSpPr txBox="1"/>
          <p:nvPr/>
        </p:nvSpPr>
        <p:spPr>
          <a:xfrm>
            <a:off x="228600" y="1866900"/>
            <a:ext cx="12081183" cy="1015663"/>
          </a:xfrm>
          <a:prstGeom prst="rect">
            <a:avLst/>
          </a:prstGeom>
        </p:spPr>
        <p:txBody>
          <a:bodyPr wrap="square" lIns="0" tIns="0" rIns="0" bIns="0" rtlCol="0" anchor="t">
            <a:spAutoFit/>
          </a:bodyPr>
          <a:lstStyle/>
          <a:p>
            <a:pPr algn="ctr"/>
            <a:r>
              <a:rPr lang="en-US" sz="6600" b="1" spc="105" dirty="0">
                <a:solidFill>
                  <a:schemeClr val="accent6">
                    <a:lumMod val="75000"/>
                  </a:schemeClr>
                </a:solidFill>
                <a:latin typeface="Comic Sans MS" panose="030F0702030302020204" pitchFamily="66" charset="0"/>
              </a:rPr>
              <a:t>GUIDANCE COUNSELOR</a:t>
            </a:r>
            <a:endParaRPr lang="en-US" sz="6600" b="1" spc="105" dirty="0">
              <a:solidFill>
                <a:schemeClr val="accent4">
                  <a:lumMod val="60000"/>
                  <a:lumOff val="40000"/>
                </a:schemeClr>
              </a:solidFill>
              <a:latin typeface="Comic Sans MS" panose="030F0702030302020204" pitchFamily="66" charset="0"/>
            </a:endParaRPr>
          </a:p>
        </p:txBody>
      </p:sp>
      <p:pic>
        <p:nvPicPr>
          <p:cNvPr id="1026" name="Picture 2" descr="Wanted: Student Guidance Counselor on Aruba - Division Study Financing St.  Maarten">
            <a:extLst>
              <a:ext uri="{FF2B5EF4-FFF2-40B4-BE49-F238E27FC236}">
                <a16:creationId xmlns:a16="http://schemas.microsoft.com/office/drawing/2014/main" id="{C2775637-5867-45F5-AD87-BBCD6D85CB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3390900"/>
            <a:ext cx="5728280" cy="4519613"/>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1028" name="Picture 4" descr="6 Reasons to Visit Your School Counselor | Teen Vogue">
            <a:extLst>
              <a:ext uri="{FF2B5EF4-FFF2-40B4-BE49-F238E27FC236}">
                <a16:creationId xmlns:a16="http://schemas.microsoft.com/office/drawing/2014/main" id="{9FA46A37-9605-4DC3-AC18-CAB4E738C0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253913" y="1181100"/>
            <a:ext cx="5119687" cy="383482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30" name="Picture 6" descr="The Evolution from “Guidance Counselor” to “School Counselor” | Counseling @NYU">
            <a:extLst>
              <a:ext uri="{FF2B5EF4-FFF2-40B4-BE49-F238E27FC236}">
                <a16:creationId xmlns:a16="http://schemas.microsoft.com/office/drawing/2014/main" id="{236A12FC-B175-4A6C-B141-15B50F13AD2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20446" y="5650706"/>
            <a:ext cx="7315200" cy="38100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0249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36"/>
          <p:cNvSpPr/>
          <p:nvPr/>
        </p:nvSpPr>
        <p:spPr>
          <a:xfrm>
            <a:off x="2248" y="272"/>
            <a:ext cx="18536671" cy="692607"/>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TextBox 37"/>
          <p:cNvSpPr txBox="1"/>
          <p:nvPr/>
        </p:nvSpPr>
        <p:spPr>
          <a:xfrm>
            <a:off x="76200" y="186035"/>
            <a:ext cx="1334890" cy="461665"/>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4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2</a:t>
            </a:r>
          </a:p>
        </p:txBody>
      </p:sp>
      <p:sp>
        <p:nvSpPr>
          <p:cNvPr id="39" name="TextBox 38"/>
          <p:cNvSpPr txBox="1"/>
          <p:nvPr/>
        </p:nvSpPr>
        <p:spPr>
          <a:xfrm>
            <a:off x="6924941" y="151082"/>
            <a:ext cx="4953105" cy="461665"/>
          </a:xfrm>
          <a:prstGeom prst="rect">
            <a:avLst/>
          </a:prstGeom>
          <a:noFill/>
        </p:spPr>
        <p:txBody>
          <a:bodyPr wrap="square" lIns="91440" tIns="45720" rIns="91440" bIns="45720" rtlCol="0" anchor="t">
            <a:spAutoFit/>
          </a:bodyPr>
          <a:lstStyle/>
          <a:p>
            <a:pPr algn="ctr">
              <a:defRPr/>
            </a:pPr>
            <a:r>
              <a:rPr lang="en-US" sz="2400" b="1" dirty="0">
                <a:solidFill>
                  <a:schemeClr val="bg1"/>
                </a:solidFill>
                <a:latin typeface="Adobe Gothic Std B"/>
                <a:ea typeface="Adobe Gothic Std B"/>
              </a:rPr>
              <a:t>I'D LIKE TO BE A PILOT.</a:t>
            </a:r>
            <a:endParaRPr kumimoji="0" lang="en-US" sz="2400" b="1" i="0" u="none" strike="noStrike" kern="1200" cap="none" spc="0" normalizeH="0" baseline="0" noProof="0" dirty="0">
              <a:ln>
                <a:noFill/>
              </a:ln>
              <a:solidFill>
                <a:schemeClr val="bg1"/>
              </a:solidFill>
              <a:effectLst/>
              <a:uLnTx/>
              <a:uFillTx/>
              <a:latin typeface="Adobe Gothic Std B"/>
              <a:ea typeface="Adobe Gothic Std B"/>
            </a:endParaRPr>
          </a:p>
        </p:txBody>
      </p:sp>
      <p:sp>
        <p:nvSpPr>
          <p:cNvPr id="40" name="TextBox 39"/>
          <p:cNvSpPr txBox="1"/>
          <p:nvPr/>
        </p:nvSpPr>
        <p:spPr>
          <a:xfrm>
            <a:off x="14706600" y="181123"/>
            <a:ext cx="3343276" cy="461665"/>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lang="en-US" sz="2400" dirty="0">
                <a:solidFill>
                  <a:prstClr val="white"/>
                </a:solidFill>
              </a:rPr>
              <a:t>PRESENTATION</a:t>
            </a:r>
            <a:endParaRPr kumimoji="0" lang="en-US" sz="24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sp>
        <p:nvSpPr>
          <p:cNvPr id="8" name="TextBox 8"/>
          <p:cNvSpPr txBox="1"/>
          <p:nvPr/>
        </p:nvSpPr>
        <p:spPr>
          <a:xfrm>
            <a:off x="-1219200" y="831259"/>
            <a:ext cx="16764000" cy="1015663"/>
          </a:xfrm>
          <a:prstGeom prst="rect">
            <a:avLst/>
          </a:prstGeom>
        </p:spPr>
        <p:txBody>
          <a:bodyPr wrap="square" lIns="0" tIns="0" rIns="0" bIns="0" rtlCol="0" anchor="t">
            <a:spAutoFit/>
          </a:bodyPr>
          <a:lstStyle/>
          <a:p>
            <a:pPr algn="ctr"/>
            <a:r>
              <a:rPr lang="en-US" sz="6600" b="1" spc="105" dirty="0">
                <a:solidFill>
                  <a:schemeClr val="accent6">
                    <a:lumMod val="75000"/>
                  </a:schemeClr>
                </a:solidFill>
                <a:latin typeface="Comic Sans MS" panose="030F0702030302020204" pitchFamily="66" charset="0"/>
              </a:rPr>
              <a:t>A letter to a guidance counselor</a:t>
            </a:r>
            <a:endParaRPr lang="en-US" sz="6600" b="1" spc="105" dirty="0">
              <a:solidFill>
                <a:schemeClr val="accent4">
                  <a:lumMod val="60000"/>
                  <a:lumOff val="40000"/>
                </a:schemeClr>
              </a:solidFill>
              <a:latin typeface="Comic Sans MS" panose="030F0702030302020204" pitchFamily="66" charset="0"/>
            </a:endParaRPr>
          </a:p>
        </p:txBody>
      </p:sp>
      <p:pic>
        <p:nvPicPr>
          <p:cNvPr id="10" name="Picture 9">
            <a:extLst>
              <a:ext uri="{FF2B5EF4-FFF2-40B4-BE49-F238E27FC236}">
                <a16:creationId xmlns:a16="http://schemas.microsoft.com/office/drawing/2014/main" id="{7D7440B3-8285-45A1-8E15-B81F693B8B2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6968" t="23077" r="4075" b="7815"/>
          <a:stretch/>
        </p:blipFill>
        <p:spPr>
          <a:xfrm>
            <a:off x="9007684" y="2247900"/>
            <a:ext cx="9026951" cy="6858000"/>
          </a:xfrm>
          <a:prstGeom prst="rect">
            <a:avLst/>
          </a:prstGeom>
        </p:spPr>
      </p:pic>
      <p:sp>
        <p:nvSpPr>
          <p:cNvPr id="2" name="Title 1">
            <a:extLst>
              <a:ext uri="{FF2B5EF4-FFF2-40B4-BE49-F238E27FC236}">
                <a16:creationId xmlns:a16="http://schemas.microsoft.com/office/drawing/2014/main" id="{3E4AAB3D-F825-41B6-90EC-39506C8D4D23}"/>
              </a:ext>
            </a:extLst>
          </p:cNvPr>
          <p:cNvSpPr>
            <a:spLocks noGrp="1"/>
          </p:cNvSpPr>
          <p:nvPr>
            <p:ph type="ctrTitle"/>
          </p:nvPr>
        </p:nvSpPr>
        <p:spPr/>
        <p:txBody>
          <a:bodyPr/>
          <a:lstStyle/>
          <a:p>
            <a:endParaRPr lang="en-US" dirty="0"/>
          </a:p>
        </p:txBody>
      </p:sp>
      <p:sp>
        <p:nvSpPr>
          <p:cNvPr id="3" name="Subtitle 2">
            <a:extLst>
              <a:ext uri="{FF2B5EF4-FFF2-40B4-BE49-F238E27FC236}">
                <a16:creationId xmlns:a16="http://schemas.microsoft.com/office/drawing/2014/main" id="{FA5D54A3-D6FF-4854-9FF6-28D0C11FBD7F}"/>
              </a:ext>
            </a:extLst>
          </p:cNvPr>
          <p:cNvSpPr>
            <a:spLocks noGrp="1"/>
          </p:cNvSpPr>
          <p:nvPr>
            <p:ph type="subTitle" idx="1"/>
          </p:nvPr>
        </p:nvSpPr>
        <p:spPr>
          <a:xfrm>
            <a:off x="253364" y="2130425"/>
            <a:ext cx="7519036" cy="7325315"/>
          </a:xfrm>
        </p:spPr>
        <p:txBody>
          <a:bodyPr>
            <a:noAutofit/>
          </a:bodyPr>
          <a:lstStyle/>
          <a:p>
            <a:pPr algn="l"/>
            <a:r>
              <a:rPr lang="en-US" sz="3600" b="1" dirty="0">
                <a:solidFill>
                  <a:srgbClr val="FF0000"/>
                </a:solidFill>
                <a:latin typeface="Times New Roman" panose="02020603050405020304" pitchFamily="18" charset="0"/>
                <a:cs typeface="Times New Roman" panose="02020603050405020304" pitchFamily="18" charset="0"/>
              </a:rPr>
              <a:t>INTRODUCTION</a:t>
            </a:r>
          </a:p>
          <a:p>
            <a:pPr algn="l"/>
            <a:r>
              <a:rPr lang="en-US" sz="3600" dirty="0">
                <a:solidFill>
                  <a:schemeClr val="tx2">
                    <a:lumMod val="75000"/>
                  </a:schemeClr>
                </a:solidFill>
                <a:latin typeface="Times New Roman" panose="02020603050405020304" pitchFamily="18" charset="0"/>
                <a:cs typeface="Times New Roman" panose="02020603050405020304" pitchFamily="18" charset="0"/>
              </a:rPr>
              <a:t>Date</a:t>
            </a:r>
          </a:p>
          <a:p>
            <a:pPr algn="l"/>
            <a:r>
              <a:rPr lang="en-US" sz="3600" dirty="0">
                <a:solidFill>
                  <a:schemeClr val="tx2">
                    <a:lumMod val="75000"/>
                  </a:schemeClr>
                </a:solidFill>
                <a:latin typeface="Times New Roman" panose="02020603050405020304" pitchFamily="18" charset="0"/>
                <a:cs typeface="Times New Roman" panose="02020603050405020304" pitchFamily="18" charset="0"/>
              </a:rPr>
              <a:t>Dear </a:t>
            </a:r>
            <a:r>
              <a:rPr lang="en-US" sz="3600" dirty="0" err="1">
                <a:solidFill>
                  <a:schemeClr val="tx2">
                    <a:lumMod val="75000"/>
                  </a:schemeClr>
                </a:solidFill>
                <a:latin typeface="Times New Roman" panose="02020603050405020304" pitchFamily="18" charset="0"/>
                <a:cs typeface="Times New Roman" panose="02020603050405020304" pitchFamily="18" charset="0"/>
              </a:rPr>
              <a:t>Mr</a:t>
            </a:r>
            <a:r>
              <a:rPr lang="en-US" sz="3600" dirty="0">
                <a:solidFill>
                  <a:schemeClr val="tx2">
                    <a:lumMod val="75000"/>
                  </a:schemeClr>
                </a:solidFill>
                <a:latin typeface="Times New Roman" panose="02020603050405020304" pitchFamily="18" charset="0"/>
                <a:cs typeface="Times New Roman" panose="02020603050405020304" pitchFamily="18" charset="0"/>
              </a:rPr>
              <a:t>/</a:t>
            </a:r>
            <a:r>
              <a:rPr lang="en-US" sz="3600" dirty="0" err="1">
                <a:solidFill>
                  <a:schemeClr val="tx2">
                    <a:lumMod val="75000"/>
                  </a:schemeClr>
                </a:solidFill>
                <a:latin typeface="Times New Roman" panose="02020603050405020304" pitchFamily="18" charset="0"/>
                <a:cs typeface="Times New Roman" panose="02020603050405020304" pitchFamily="18" charset="0"/>
              </a:rPr>
              <a:t>Mrs</a:t>
            </a:r>
            <a:r>
              <a:rPr lang="en-US" sz="3600" dirty="0">
                <a:solidFill>
                  <a:schemeClr val="tx2">
                    <a:lumMod val="75000"/>
                  </a:schemeClr>
                </a:solidFill>
                <a:latin typeface="Times New Roman" panose="02020603050405020304" pitchFamily="18" charset="0"/>
                <a:cs typeface="Times New Roman" panose="02020603050405020304" pitchFamily="18" charset="0"/>
              </a:rPr>
              <a:t>…</a:t>
            </a:r>
            <a:r>
              <a:rPr lang="en-US" sz="3600" dirty="0">
                <a:latin typeface="Times New Roman" panose="02020603050405020304" pitchFamily="18" charset="0"/>
                <a:cs typeface="Times New Roman" panose="02020603050405020304" pitchFamily="18" charset="0"/>
              </a:rPr>
              <a:t>, </a:t>
            </a:r>
          </a:p>
          <a:p>
            <a:pPr algn="l"/>
            <a:r>
              <a:rPr lang="en-US" sz="3600" b="1" dirty="0">
                <a:solidFill>
                  <a:srgbClr val="FF0000"/>
                </a:solidFill>
                <a:latin typeface="Times New Roman" panose="02020603050405020304" pitchFamily="18" charset="0"/>
                <a:cs typeface="Times New Roman" panose="02020603050405020304" pitchFamily="18" charset="0"/>
              </a:rPr>
              <a:t>BODY</a:t>
            </a:r>
          </a:p>
          <a:p>
            <a:pPr marL="457200" indent="-457200" algn="l">
              <a:buFontTx/>
              <a:buChar char="-"/>
            </a:pPr>
            <a:r>
              <a:rPr lang="en-US" sz="3600" dirty="0">
                <a:solidFill>
                  <a:schemeClr val="tx2"/>
                </a:solidFill>
                <a:latin typeface="Times New Roman" panose="02020603050405020304" pitchFamily="18" charset="0"/>
                <a:cs typeface="Times New Roman" panose="02020603050405020304" pitchFamily="18" charset="0"/>
              </a:rPr>
              <a:t>Describe yourself: I’m good at…./ I’m keen on…/ I really like…….</a:t>
            </a:r>
          </a:p>
          <a:p>
            <a:pPr marL="457200" indent="-457200" algn="l">
              <a:buFontTx/>
              <a:buChar char="-"/>
            </a:pPr>
            <a:r>
              <a:rPr lang="en-US" sz="3600" dirty="0">
                <a:solidFill>
                  <a:schemeClr val="tx2"/>
                </a:solidFill>
                <a:latin typeface="Times New Roman" panose="02020603050405020304" pitchFamily="18" charset="0"/>
                <a:cs typeface="Times New Roman" panose="02020603050405020304" pitchFamily="18" charset="0"/>
              </a:rPr>
              <a:t>Ask about different jobs: Do you think …?/ I want to....</a:t>
            </a:r>
          </a:p>
          <a:p>
            <a:pPr marL="457200" indent="-457200" algn="l">
              <a:buFontTx/>
              <a:buChar char="-"/>
            </a:pPr>
            <a:r>
              <a:rPr lang="en-US" sz="3600" dirty="0">
                <a:solidFill>
                  <a:schemeClr val="tx2"/>
                </a:solidFill>
                <a:latin typeface="Times New Roman" panose="02020603050405020304" pitchFamily="18" charset="0"/>
                <a:cs typeface="Times New Roman" panose="02020603050405020304" pitchFamily="18" charset="0"/>
              </a:rPr>
              <a:t>Ask for some advice.</a:t>
            </a:r>
          </a:p>
          <a:p>
            <a:pPr algn="l"/>
            <a:r>
              <a:rPr lang="en-US" sz="3600" b="1" dirty="0">
                <a:solidFill>
                  <a:srgbClr val="FF0000"/>
                </a:solidFill>
                <a:latin typeface="Times New Roman" panose="02020603050405020304" pitchFamily="18" charset="0"/>
                <a:cs typeface="Times New Roman" panose="02020603050405020304" pitchFamily="18" charset="0"/>
              </a:rPr>
              <a:t>CONCLUSION</a:t>
            </a:r>
          </a:p>
          <a:p>
            <a:pPr algn="l"/>
            <a:r>
              <a:rPr lang="en-US" sz="3600" dirty="0">
                <a:solidFill>
                  <a:schemeClr val="tx2"/>
                </a:solidFill>
                <a:latin typeface="Times New Roman" panose="02020603050405020304" pitchFamily="18" charset="0"/>
                <a:cs typeface="Times New Roman" panose="02020603050405020304" pitchFamily="18" charset="0"/>
              </a:rPr>
              <a:t>Best regards,</a:t>
            </a:r>
          </a:p>
          <a:p>
            <a:pPr algn="l"/>
            <a:r>
              <a:rPr lang="en-US" sz="3600" dirty="0">
                <a:solidFill>
                  <a:schemeClr val="tx2"/>
                </a:solidFill>
                <a:latin typeface="Times New Roman" panose="02020603050405020304" pitchFamily="18" charset="0"/>
                <a:cs typeface="Times New Roman" panose="02020603050405020304" pitchFamily="18" charset="0"/>
              </a:rPr>
              <a:t>{Your name}</a:t>
            </a:r>
          </a:p>
        </p:txBody>
      </p:sp>
    </p:spTree>
    <p:extLst>
      <p:ext uri="{BB962C8B-B14F-4D97-AF65-F5344CB8AC3E}">
        <p14:creationId xmlns:p14="http://schemas.microsoft.com/office/powerpoint/2010/main" val="2019684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36"/>
          <p:cNvSpPr/>
          <p:nvPr/>
        </p:nvSpPr>
        <p:spPr>
          <a:xfrm>
            <a:off x="2248" y="272"/>
            <a:ext cx="18536671" cy="692607"/>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TextBox 37"/>
          <p:cNvSpPr txBox="1"/>
          <p:nvPr/>
        </p:nvSpPr>
        <p:spPr>
          <a:xfrm>
            <a:off x="76200" y="186035"/>
            <a:ext cx="1334890" cy="461665"/>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4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2</a:t>
            </a:r>
          </a:p>
        </p:txBody>
      </p:sp>
      <p:sp>
        <p:nvSpPr>
          <p:cNvPr id="39" name="TextBox 38"/>
          <p:cNvSpPr txBox="1"/>
          <p:nvPr/>
        </p:nvSpPr>
        <p:spPr>
          <a:xfrm>
            <a:off x="6924941" y="151082"/>
            <a:ext cx="4953105" cy="461665"/>
          </a:xfrm>
          <a:prstGeom prst="rect">
            <a:avLst/>
          </a:prstGeom>
          <a:noFill/>
        </p:spPr>
        <p:txBody>
          <a:bodyPr wrap="square" lIns="91440" tIns="45720" rIns="91440" bIns="45720" rtlCol="0" anchor="t">
            <a:spAutoFit/>
          </a:bodyPr>
          <a:lstStyle/>
          <a:p>
            <a:pPr algn="ctr">
              <a:defRPr/>
            </a:pPr>
            <a:r>
              <a:rPr lang="en-US" sz="2400" b="1" dirty="0">
                <a:solidFill>
                  <a:schemeClr val="bg1"/>
                </a:solidFill>
                <a:latin typeface="Adobe Gothic Std B"/>
                <a:ea typeface="Adobe Gothic Std B"/>
              </a:rPr>
              <a:t>I'D LIKE TO BE A PILOT.</a:t>
            </a:r>
            <a:endParaRPr kumimoji="0" lang="en-US" sz="2400" b="1" i="0" u="none" strike="noStrike" kern="1200" cap="none" spc="0" normalizeH="0" baseline="0" noProof="0" dirty="0">
              <a:ln>
                <a:noFill/>
              </a:ln>
              <a:solidFill>
                <a:schemeClr val="bg1"/>
              </a:solidFill>
              <a:effectLst/>
              <a:uLnTx/>
              <a:uFillTx/>
              <a:latin typeface="Adobe Gothic Std B"/>
              <a:ea typeface="Adobe Gothic Std B"/>
            </a:endParaRPr>
          </a:p>
        </p:txBody>
      </p:sp>
      <p:sp>
        <p:nvSpPr>
          <p:cNvPr id="40" name="TextBox 39"/>
          <p:cNvSpPr txBox="1"/>
          <p:nvPr/>
        </p:nvSpPr>
        <p:spPr>
          <a:xfrm>
            <a:off x="14706600" y="181123"/>
            <a:ext cx="3343276" cy="461665"/>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lang="en-US" sz="2400" noProof="0" dirty="0">
                <a:solidFill>
                  <a:prstClr val="white"/>
                </a:solidFill>
              </a:rPr>
              <a:t>WRITING</a:t>
            </a:r>
            <a:endParaRPr kumimoji="0" lang="en-US" sz="24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5353" r="5911"/>
          <a:stretch/>
        </p:blipFill>
        <p:spPr>
          <a:xfrm>
            <a:off x="381000" y="1943100"/>
            <a:ext cx="17278557" cy="6858000"/>
          </a:xfrm>
          <a:prstGeom prst="rect">
            <a:avLst/>
          </a:prstGeom>
        </p:spPr>
      </p:pic>
    </p:spTree>
    <p:extLst>
      <p:ext uri="{BB962C8B-B14F-4D97-AF65-F5344CB8AC3E}">
        <p14:creationId xmlns:p14="http://schemas.microsoft.com/office/powerpoint/2010/main" val="1616556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36"/>
          <p:cNvSpPr/>
          <p:nvPr/>
        </p:nvSpPr>
        <p:spPr>
          <a:xfrm>
            <a:off x="2248" y="272"/>
            <a:ext cx="18536671" cy="692607"/>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TextBox 37"/>
          <p:cNvSpPr txBox="1"/>
          <p:nvPr/>
        </p:nvSpPr>
        <p:spPr>
          <a:xfrm>
            <a:off x="76200" y="186035"/>
            <a:ext cx="1334890" cy="461665"/>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4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2</a:t>
            </a:r>
          </a:p>
        </p:txBody>
      </p:sp>
      <p:sp>
        <p:nvSpPr>
          <p:cNvPr id="39" name="TextBox 38"/>
          <p:cNvSpPr txBox="1"/>
          <p:nvPr/>
        </p:nvSpPr>
        <p:spPr>
          <a:xfrm>
            <a:off x="6924941" y="151082"/>
            <a:ext cx="4953105" cy="461665"/>
          </a:xfrm>
          <a:prstGeom prst="rect">
            <a:avLst/>
          </a:prstGeom>
          <a:noFill/>
        </p:spPr>
        <p:txBody>
          <a:bodyPr wrap="square" lIns="91440" tIns="45720" rIns="91440" bIns="45720" rtlCol="0" anchor="t">
            <a:spAutoFit/>
          </a:bodyPr>
          <a:lstStyle/>
          <a:p>
            <a:pPr algn="ctr">
              <a:defRPr/>
            </a:pPr>
            <a:r>
              <a:rPr lang="en-US" sz="2400" b="1" dirty="0">
                <a:solidFill>
                  <a:schemeClr val="bg1"/>
                </a:solidFill>
                <a:latin typeface="Adobe Gothic Std B"/>
                <a:ea typeface="Adobe Gothic Std B"/>
              </a:rPr>
              <a:t>I'D LIKE TO BE A PILOT.</a:t>
            </a:r>
            <a:endParaRPr kumimoji="0" lang="en-US" sz="2400" b="1" i="0" u="none" strike="noStrike" kern="1200" cap="none" spc="0" normalizeH="0" baseline="0" noProof="0" dirty="0">
              <a:ln>
                <a:noFill/>
              </a:ln>
              <a:solidFill>
                <a:schemeClr val="bg1"/>
              </a:solidFill>
              <a:effectLst/>
              <a:uLnTx/>
              <a:uFillTx/>
              <a:latin typeface="Adobe Gothic Std B"/>
              <a:ea typeface="Adobe Gothic Std B"/>
            </a:endParaRPr>
          </a:p>
        </p:txBody>
      </p:sp>
      <p:sp>
        <p:nvSpPr>
          <p:cNvPr id="40" name="TextBox 39"/>
          <p:cNvSpPr txBox="1"/>
          <p:nvPr/>
        </p:nvSpPr>
        <p:spPr>
          <a:xfrm>
            <a:off x="14706600" y="181123"/>
            <a:ext cx="3343276" cy="461665"/>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lang="en-US" sz="2400" noProof="0" dirty="0">
                <a:solidFill>
                  <a:prstClr val="white"/>
                </a:solidFill>
              </a:rPr>
              <a:t>WRITING</a:t>
            </a:r>
            <a:endParaRPr kumimoji="0" lang="en-US" sz="24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648" y="1024823"/>
            <a:ext cx="14958848" cy="9262177"/>
          </a:xfrm>
          <a:prstGeom prst="rect">
            <a:avLst/>
          </a:prstGeom>
        </p:spPr>
      </p:pic>
      <p:sp>
        <p:nvSpPr>
          <p:cNvPr id="4" name="Rectangle 3"/>
          <p:cNvSpPr/>
          <p:nvPr/>
        </p:nvSpPr>
        <p:spPr>
          <a:xfrm>
            <a:off x="10992468" y="4610100"/>
            <a:ext cx="865943" cy="461665"/>
          </a:xfrm>
          <a:prstGeom prst="rect">
            <a:avLst/>
          </a:prstGeom>
        </p:spPr>
        <p:txBody>
          <a:bodyPr wrap="none">
            <a:spAutoFit/>
          </a:bodyPr>
          <a:lstStyle/>
          <a:p>
            <a:r>
              <a:rPr lang="en-US" sz="2400" dirty="0">
                <a:solidFill>
                  <a:srgbClr val="FF0000"/>
                </a:solidFill>
                <a:latin typeface="Myriad Pro" panose="020B0503030403020204" pitchFamily="34" charset="0"/>
                <a:ea typeface="Times New Roman" panose="02020603050405020304" pitchFamily="18" charset="0"/>
              </a:rPr>
              <a:t>good</a:t>
            </a:r>
            <a:endParaRPr lang="en-US" sz="2400" dirty="0">
              <a:solidFill>
                <a:srgbClr val="FF0000"/>
              </a:solidFill>
              <a:latin typeface="Myriad Pro" panose="020B0503030403020204" pitchFamily="34" charset="0"/>
            </a:endParaRPr>
          </a:p>
        </p:txBody>
      </p:sp>
      <p:sp>
        <p:nvSpPr>
          <p:cNvPr id="9" name="Rectangle 8"/>
          <p:cNvSpPr/>
          <p:nvPr/>
        </p:nvSpPr>
        <p:spPr>
          <a:xfrm>
            <a:off x="12745068" y="5143500"/>
            <a:ext cx="1195199" cy="461665"/>
          </a:xfrm>
          <a:prstGeom prst="rect">
            <a:avLst/>
          </a:prstGeom>
        </p:spPr>
        <p:txBody>
          <a:bodyPr wrap="none">
            <a:spAutoFit/>
          </a:bodyPr>
          <a:lstStyle/>
          <a:p>
            <a:r>
              <a:rPr lang="en-US" sz="2400" dirty="0">
                <a:solidFill>
                  <a:srgbClr val="FF0000"/>
                </a:solidFill>
                <a:latin typeface="Myriad Pro" panose="020B0503030403020204" pitchFamily="34" charset="0"/>
              </a:rPr>
              <a:t>creative</a:t>
            </a:r>
          </a:p>
        </p:txBody>
      </p:sp>
      <p:sp>
        <p:nvSpPr>
          <p:cNvPr id="10" name="Rectangle 9"/>
          <p:cNvSpPr/>
          <p:nvPr/>
        </p:nvSpPr>
        <p:spPr>
          <a:xfrm>
            <a:off x="10304923" y="5655911"/>
            <a:ext cx="1573123" cy="461665"/>
          </a:xfrm>
          <a:prstGeom prst="rect">
            <a:avLst/>
          </a:prstGeom>
        </p:spPr>
        <p:txBody>
          <a:bodyPr wrap="none">
            <a:spAutoFit/>
          </a:bodyPr>
          <a:lstStyle/>
          <a:p>
            <a:r>
              <a:rPr lang="en-US" sz="2400" dirty="0">
                <a:solidFill>
                  <a:srgbClr val="FF0000"/>
                </a:solidFill>
                <a:latin typeface="Myriad Pro" panose="020B0503030403020204" pitchFamily="34" charset="0"/>
              </a:rPr>
              <a:t>interesting</a:t>
            </a:r>
          </a:p>
        </p:txBody>
      </p:sp>
      <p:sp>
        <p:nvSpPr>
          <p:cNvPr id="11" name="Rectangle 10"/>
          <p:cNvSpPr/>
          <p:nvPr/>
        </p:nvSpPr>
        <p:spPr>
          <a:xfrm>
            <a:off x="11425439" y="6205835"/>
            <a:ext cx="1200970" cy="461665"/>
          </a:xfrm>
          <a:prstGeom prst="rect">
            <a:avLst/>
          </a:prstGeom>
        </p:spPr>
        <p:txBody>
          <a:bodyPr wrap="none">
            <a:spAutoFit/>
          </a:bodyPr>
          <a:lstStyle/>
          <a:p>
            <a:r>
              <a:rPr lang="en-US" sz="2400" dirty="0">
                <a:solidFill>
                  <a:srgbClr val="FF0000"/>
                </a:solidFill>
                <a:latin typeface="Myriad Pro" panose="020B0503030403020204" pitchFamily="34" charset="0"/>
              </a:rPr>
              <a:t>suitable</a:t>
            </a:r>
          </a:p>
        </p:txBody>
      </p:sp>
      <p:sp>
        <p:nvSpPr>
          <p:cNvPr id="13" name="Rectangle 12"/>
          <p:cNvSpPr/>
          <p:nvPr/>
        </p:nvSpPr>
        <p:spPr>
          <a:xfrm>
            <a:off x="9220200" y="6695860"/>
            <a:ext cx="1742144" cy="461665"/>
          </a:xfrm>
          <a:prstGeom prst="rect">
            <a:avLst/>
          </a:prstGeom>
        </p:spPr>
        <p:txBody>
          <a:bodyPr wrap="none">
            <a:spAutoFit/>
          </a:bodyPr>
          <a:lstStyle/>
          <a:p>
            <a:r>
              <a:rPr lang="en-US" sz="2400" dirty="0">
                <a:solidFill>
                  <a:srgbClr val="FF0000"/>
                </a:solidFill>
                <a:latin typeface="Myriad Pro" panose="020B0503030403020204" pitchFamily="34" charset="0"/>
              </a:rPr>
              <a:t>professional</a:t>
            </a:r>
          </a:p>
        </p:txBody>
      </p:sp>
    </p:spTree>
    <p:extLst>
      <p:ext uri="{BB962C8B-B14F-4D97-AF65-F5344CB8AC3E}">
        <p14:creationId xmlns:p14="http://schemas.microsoft.com/office/powerpoint/2010/main" val="2512565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P spid="10" grpId="0"/>
      <p:bldP spid="11"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36"/>
          <p:cNvSpPr/>
          <p:nvPr/>
        </p:nvSpPr>
        <p:spPr>
          <a:xfrm>
            <a:off x="2248" y="272"/>
            <a:ext cx="18536671" cy="692607"/>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TextBox 37"/>
          <p:cNvSpPr txBox="1"/>
          <p:nvPr/>
        </p:nvSpPr>
        <p:spPr>
          <a:xfrm>
            <a:off x="76200" y="186035"/>
            <a:ext cx="1334890" cy="461665"/>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4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2</a:t>
            </a:r>
          </a:p>
        </p:txBody>
      </p:sp>
      <p:sp>
        <p:nvSpPr>
          <p:cNvPr id="39" name="TextBox 38"/>
          <p:cNvSpPr txBox="1"/>
          <p:nvPr/>
        </p:nvSpPr>
        <p:spPr>
          <a:xfrm>
            <a:off x="6924941" y="151082"/>
            <a:ext cx="4953105" cy="461665"/>
          </a:xfrm>
          <a:prstGeom prst="rect">
            <a:avLst/>
          </a:prstGeom>
          <a:noFill/>
        </p:spPr>
        <p:txBody>
          <a:bodyPr wrap="square" lIns="91440" tIns="45720" rIns="91440" bIns="45720" rtlCol="0" anchor="t">
            <a:spAutoFit/>
          </a:bodyPr>
          <a:lstStyle/>
          <a:p>
            <a:pPr algn="ctr">
              <a:defRPr/>
            </a:pPr>
            <a:r>
              <a:rPr lang="en-US" sz="2400" b="1" dirty="0">
                <a:solidFill>
                  <a:schemeClr val="bg1"/>
                </a:solidFill>
                <a:latin typeface="Adobe Gothic Std B"/>
                <a:ea typeface="Adobe Gothic Std B"/>
              </a:rPr>
              <a:t>I'D LIKE TO BE A PILOT.</a:t>
            </a:r>
            <a:endParaRPr kumimoji="0" lang="en-US" sz="2400" b="1" i="0" u="none" strike="noStrike" kern="1200" cap="none" spc="0" normalizeH="0" baseline="0" noProof="0" dirty="0">
              <a:ln>
                <a:noFill/>
              </a:ln>
              <a:solidFill>
                <a:schemeClr val="bg1"/>
              </a:solidFill>
              <a:effectLst/>
              <a:uLnTx/>
              <a:uFillTx/>
              <a:latin typeface="Adobe Gothic Std B"/>
              <a:ea typeface="Adobe Gothic Std B"/>
            </a:endParaRPr>
          </a:p>
        </p:txBody>
      </p:sp>
      <p:sp>
        <p:nvSpPr>
          <p:cNvPr id="40" name="TextBox 39"/>
          <p:cNvSpPr txBox="1"/>
          <p:nvPr/>
        </p:nvSpPr>
        <p:spPr>
          <a:xfrm>
            <a:off x="14706600" y="181123"/>
            <a:ext cx="3343276" cy="461665"/>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lang="en-US" sz="2400" noProof="0" dirty="0">
                <a:solidFill>
                  <a:prstClr val="white"/>
                </a:solidFill>
              </a:rPr>
              <a:t>WRITING</a:t>
            </a:r>
            <a:endParaRPr kumimoji="0" lang="en-US" sz="24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7035" r="2905"/>
          <a:stretch/>
        </p:blipFill>
        <p:spPr>
          <a:xfrm>
            <a:off x="533400" y="1333500"/>
            <a:ext cx="16535400" cy="2133600"/>
          </a:xfrm>
          <a:prstGeom prst="rect">
            <a:avLst/>
          </a:prstGeom>
        </p:spPr>
      </p:pic>
      <p:pic>
        <p:nvPicPr>
          <p:cNvPr id="14" name="Picture 13"/>
          <p:cNvPicPr>
            <a:picLocks noChangeAspect="1"/>
          </p:cNvPicPr>
          <p:nvPr/>
        </p:nvPicPr>
        <p:blipFill rotWithShape="1">
          <a:blip r:embed="rId4" cstate="print">
            <a:extLst>
              <a:ext uri="{28A0092B-C50C-407E-A947-70E740481C1C}">
                <a14:useLocalDpi xmlns:a14="http://schemas.microsoft.com/office/drawing/2010/main" val="0"/>
              </a:ext>
            </a:extLst>
          </a:blip>
          <a:srcRect l="18318" t="23669" r="4009" b="7692"/>
          <a:stretch/>
        </p:blipFill>
        <p:spPr>
          <a:xfrm>
            <a:off x="6939455" y="3924300"/>
            <a:ext cx="10305393" cy="5638800"/>
          </a:xfrm>
          <a:prstGeom prst="rect">
            <a:avLst/>
          </a:prstGeom>
        </p:spPr>
      </p:pic>
      <p:sp>
        <p:nvSpPr>
          <p:cNvPr id="20" name="Rectangle 19"/>
          <p:cNvSpPr/>
          <p:nvPr/>
        </p:nvSpPr>
        <p:spPr>
          <a:xfrm>
            <a:off x="14297857" y="5219700"/>
            <a:ext cx="753732" cy="400110"/>
          </a:xfrm>
          <a:prstGeom prst="rect">
            <a:avLst/>
          </a:prstGeom>
        </p:spPr>
        <p:txBody>
          <a:bodyPr wrap="none">
            <a:spAutoFit/>
          </a:bodyPr>
          <a:lstStyle/>
          <a:p>
            <a:r>
              <a:rPr lang="en-US" sz="2000" dirty="0">
                <a:latin typeface="Myriad Pro" panose="020B0503030403020204" pitchFamily="34" charset="0"/>
                <a:ea typeface="Times New Roman" panose="02020603050405020304" pitchFamily="18" charset="0"/>
              </a:rPr>
              <a:t>good</a:t>
            </a:r>
            <a:endParaRPr lang="en-US" sz="2000" dirty="0">
              <a:latin typeface="Myriad Pro" panose="020B0503030403020204" pitchFamily="34" charset="0"/>
            </a:endParaRPr>
          </a:p>
        </p:txBody>
      </p:sp>
      <p:sp>
        <p:nvSpPr>
          <p:cNvPr id="21" name="Rectangle 20"/>
          <p:cNvSpPr/>
          <p:nvPr/>
        </p:nvSpPr>
        <p:spPr>
          <a:xfrm>
            <a:off x="15645001" y="5657790"/>
            <a:ext cx="1024896" cy="400110"/>
          </a:xfrm>
          <a:prstGeom prst="rect">
            <a:avLst/>
          </a:prstGeom>
        </p:spPr>
        <p:txBody>
          <a:bodyPr wrap="none">
            <a:spAutoFit/>
          </a:bodyPr>
          <a:lstStyle/>
          <a:p>
            <a:r>
              <a:rPr lang="en-US" sz="2000" dirty="0">
                <a:latin typeface="Myriad Pro" panose="020B0503030403020204" pitchFamily="34" charset="0"/>
              </a:rPr>
              <a:t>creative</a:t>
            </a:r>
          </a:p>
        </p:txBody>
      </p:sp>
      <p:sp>
        <p:nvSpPr>
          <p:cNvPr id="22" name="Rectangle 21"/>
          <p:cNvSpPr/>
          <p:nvPr/>
        </p:nvSpPr>
        <p:spPr>
          <a:xfrm>
            <a:off x="13639800" y="6114990"/>
            <a:ext cx="1336904" cy="400110"/>
          </a:xfrm>
          <a:prstGeom prst="rect">
            <a:avLst/>
          </a:prstGeom>
        </p:spPr>
        <p:txBody>
          <a:bodyPr wrap="none">
            <a:spAutoFit/>
          </a:bodyPr>
          <a:lstStyle/>
          <a:p>
            <a:r>
              <a:rPr lang="en-US" sz="2000" dirty="0">
                <a:latin typeface="Myriad Pro" panose="020B0503030403020204" pitchFamily="34" charset="0"/>
              </a:rPr>
              <a:t>interesting</a:t>
            </a:r>
          </a:p>
        </p:txBody>
      </p:sp>
      <p:sp>
        <p:nvSpPr>
          <p:cNvPr id="23" name="Rectangle 22"/>
          <p:cNvSpPr/>
          <p:nvPr/>
        </p:nvSpPr>
        <p:spPr>
          <a:xfrm>
            <a:off x="14667751" y="6572190"/>
            <a:ext cx="1029449" cy="400110"/>
          </a:xfrm>
          <a:prstGeom prst="rect">
            <a:avLst/>
          </a:prstGeom>
        </p:spPr>
        <p:txBody>
          <a:bodyPr wrap="none">
            <a:spAutoFit/>
          </a:bodyPr>
          <a:lstStyle/>
          <a:p>
            <a:r>
              <a:rPr lang="en-US" sz="2000" dirty="0">
                <a:latin typeface="Myriad Pro" panose="020B0503030403020204" pitchFamily="34" charset="0"/>
              </a:rPr>
              <a:t>suitable</a:t>
            </a:r>
          </a:p>
        </p:txBody>
      </p:sp>
      <p:sp>
        <p:nvSpPr>
          <p:cNvPr id="24" name="Rectangle 23"/>
          <p:cNvSpPr/>
          <p:nvPr/>
        </p:nvSpPr>
        <p:spPr>
          <a:xfrm>
            <a:off x="12767391" y="7029390"/>
            <a:ext cx="1482009" cy="400110"/>
          </a:xfrm>
          <a:prstGeom prst="rect">
            <a:avLst/>
          </a:prstGeom>
        </p:spPr>
        <p:txBody>
          <a:bodyPr wrap="none">
            <a:spAutoFit/>
          </a:bodyPr>
          <a:lstStyle/>
          <a:p>
            <a:r>
              <a:rPr lang="en-US" sz="2000" dirty="0">
                <a:latin typeface="Myriad Pro" panose="020B0503030403020204" pitchFamily="34" charset="0"/>
              </a:rPr>
              <a:t>professional</a:t>
            </a:r>
          </a:p>
        </p:txBody>
      </p:sp>
    </p:spTree>
    <p:extLst>
      <p:ext uri="{BB962C8B-B14F-4D97-AF65-F5344CB8AC3E}">
        <p14:creationId xmlns:p14="http://schemas.microsoft.com/office/powerpoint/2010/main" val="1838659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8288000" cy="10439400"/>
          </a:xfrm>
          <a:prstGeom prst="rect">
            <a:avLst/>
          </a:prstGeom>
        </p:spPr>
      </p:pic>
      <p:pic>
        <p:nvPicPr>
          <p:cNvPr id="29" name="Picture 2"/>
          <p:cNvPicPr>
            <a:picLocks noChangeAspect="1"/>
          </p:cNvPicPr>
          <p:nvPr/>
        </p:nvPicPr>
        <p:blipFill>
          <a:blip r:embed="rId3"/>
          <a:srcRect/>
          <a:stretch>
            <a:fillRect/>
          </a:stretch>
        </p:blipFill>
        <p:spPr>
          <a:xfrm>
            <a:off x="-762002" y="5355268"/>
            <a:ext cx="19549122" cy="5655631"/>
          </a:xfrm>
          <a:prstGeom prst="rect">
            <a:avLst/>
          </a:prstGeom>
        </p:spPr>
      </p:pic>
      <p:pic>
        <p:nvPicPr>
          <p:cNvPr id="30" name="Picture 3"/>
          <p:cNvPicPr>
            <a:picLocks noChangeAspect="1"/>
          </p:cNvPicPr>
          <p:nvPr/>
        </p:nvPicPr>
        <p:blipFill>
          <a:blip r:embed="rId3"/>
          <a:srcRect/>
          <a:stretch>
            <a:fillRect/>
          </a:stretch>
        </p:blipFill>
        <p:spPr>
          <a:xfrm rot="-10800000">
            <a:off x="-762002" y="-266700"/>
            <a:ext cx="19811999" cy="5654988"/>
          </a:xfrm>
          <a:prstGeom prst="rect">
            <a:avLst/>
          </a:prstGeom>
        </p:spPr>
      </p:pic>
      <p:sp>
        <p:nvSpPr>
          <p:cNvPr id="4" name="Rectangle 3"/>
          <p:cNvSpPr/>
          <p:nvPr/>
        </p:nvSpPr>
        <p:spPr>
          <a:xfrm>
            <a:off x="4376681" y="4065538"/>
            <a:ext cx="10036210" cy="2308324"/>
          </a:xfrm>
          <a:prstGeom prst="rect">
            <a:avLst/>
          </a:prstGeom>
          <a:noFill/>
        </p:spPr>
        <p:txBody>
          <a:bodyPr wrap="none" lIns="91440" tIns="45720" rIns="91440" bIns="45720">
            <a:spAutoFit/>
          </a:bodyPr>
          <a:lstStyle/>
          <a:p>
            <a:pPr algn="ctr"/>
            <a:r>
              <a:rPr lang="en-US" sz="14400" b="1" spc="50" dirty="0">
                <a:ln w="9525" cmpd="sng">
                  <a:solidFill>
                    <a:schemeClr val="accent1"/>
                  </a:solidFill>
                  <a:prstDash val="solid"/>
                </a:ln>
                <a:solidFill>
                  <a:srgbClr val="70AD47">
                    <a:tint val="1000"/>
                  </a:srgbClr>
                </a:solidFill>
                <a:effectLst>
                  <a:glow rad="38100">
                    <a:schemeClr val="accent1">
                      <a:alpha val="40000"/>
                    </a:schemeClr>
                  </a:glow>
                </a:effectLst>
              </a:rPr>
              <a:t>THANK YOU!</a:t>
            </a:r>
            <a:endParaRPr lang="en-US" sz="14400" b="1" cap="none"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Tree>
    <p:extLst>
      <p:ext uri="{BB962C8B-B14F-4D97-AF65-F5344CB8AC3E}">
        <p14:creationId xmlns:p14="http://schemas.microsoft.com/office/powerpoint/2010/main" val="2337785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862</TotalTime>
  <Words>380</Words>
  <Application>Microsoft Office PowerPoint</Application>
  <PresentationFormat>Custom</PresentationFormat>
  <Paragraphs>66</Paragraphs>
  <Slides>8</Slides>
  <Notes>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vt:i4>
      </vt:variant>
    </vt:vector>
  </HeadingPairs>
  <TitlesOfParts>
    <vt:vector size="16" baseType="lpstr">
      <vt:lpstr>Calibri Light</vt:lpstr>
      <vt:lpstr>Arial</vt:lpstr>
      <vt:lpstr>Comic Sans MS</vt:lpstr>
      <vt:lpstr>Times New Roman</vt:lpstr>
      <vt:lpstr>Myriad Pro</vt:lpstr>
      <vt:lpstr>Adobe Gothic Std B</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Vàng đồng và Xanh lá Vẽ tay Vẽ minh họa Nghệ thuật trực quan Bản thuyết trình</dc:title>
  <dc:creator>ADMIN</dc:creator>
  <cp:lastModifiedBy>Administrator</cp:lastModifiedBy>
  <cp:revision>65</cp:revision>
  <dcterms:created xsi:type="dcterms:W3CDTF">2006-08-16T00:00:00Z</dcterms:created>
  <dcterms:modified xsi:type="dcterms:W3CDTF">2023-09-15T01:42:56Z</dcterms:modified>
  <dc:identifier>DAFd1SaB6-k</dc:identifier>
</cp:coreProperties>
</file>