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1"/>
  </p:notesMasterIdLst>
  <p:sldIdLst>
    <p:sldId id="306" r:id="rId2"/>
    <p:sldId id="296" r:id="rId3"/>
    <p:sldId id="298" r:id="rId4"/>
    <p:sldId id="297" r:id="rId5"/>
    <p:sldId id="299" r:id="rId6"/>
    <p:sldId id="300" r:id="rId7"/>
    <p:sldId id="301" r:id="rId8"/>
    <p:sldId id="302" r:id="rId9"/>
    <p:sldId id="307" r:id="rId10"/>
  </p:sldIdLst>
  <p:sldSz cx="18288000" cy="10287000"/>
  <p:notesSz cx="6858000" cy="9144000"/>
  <p:embeddedFontLst>
    <p:embeddedFont>
      <p:font typeface="Calibri" panose="020F0502020204030204" pitchFamily="34" charset="0"/>
      <p:regular r:id="rId12"/>
      <p:bold r:id="rId13"/>
      <p:italic r:id="rId14"/>
      <p:boldItalic r:id="rId15"/>
    </p:embeddedFont>
    <p:embeddedFont>
      <p:font typeface="Calibri Light" panose="020F0302020204030204" pitchFamily="34" charset="0"/>
      <p:regular r:id="rId16"/>
      <p:italic r:id="rId17"/>
    </p:embeddedFont>
    <p:embeddedFont>
      <p:font typeface="DengXian" panose="02010600030101010101" pitchFamily="2" charset="-122"/>
      <p:regular r:id="rId18"/>
      <p:bold r:id="rId19"/>
    </p:embeddedFont>
    <p:embeddedFont>
      <p:font typeface="Segoe UI" panose="020B0502040204020203"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FAEA"/>
    <a:srgbClr val="4D3407"/>
    <a:srgbClr val="5026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autoAdjust="0"/>
    <p:restoredTop sz="86436" autoAdjust="0"/>
  </p:normalViewPr>
  <p:slideViewPr>
    <p:cSldViewPr>
      <p:cViewPr varScale="1">
        <p:scale>
          <a:sx n="39" d="100"/>
          <a:sy n="39" d="100"/>
        </p:scale>
        <p:origin x="1008"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6D6B9-C806-4717-9FC8-B0FBF7FCDEA3}"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99B027-D9D8-49BD-BF78-01B929BBA423}" type="slidenum">
              <a:rPr lang="en-US" smtClean="0"/>
              <a:t>‹#›</a:t>
            </a:fld>
            <a:endParaRPr lang="en-US"/>
          </a:p>
        </p:txBody>
      </p:sp>
    </p:spTree>
    <p:extLst>
      <p:ext uri="{BB962C8B-B14F-4D97-AF65-F5344CB8AC3E}">
        <p14:creationId xmlns:p14="http://schemas.microsoft.com/office/powerpoint/2010/main" val="2944224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42021"/>
                </a:solidFill>
                <a:latin typeface="Myriad Pro" panose="020B0503030403020204" pitchFamily="34" charset="0"/>
                <a:ea typeface="Times New Roman" panose="02020603050405020304" pitchFamily="18" charset="0"/>
              </a:rPr>
              <a:t>A wildfire occurs in forests, the wilderness, and other places with lots of plants and trees that can burn easily. The fire usually moves quickly, partially because it burns dry grass, trees, or other vegetation. The fires are difficult to control and cause widespread destruction. In contrast, when we talk about a fire, we include fires that are sometimes small and are quickly and easily extinguished. Although Mark Thiessen has been documenting wild land fires and firefighters every summer since 1996, he has also published stories on topics as varied as Peruvian mummies, Egyptian archaeologists, and James Cameron</a:t>
            </a:r>
            <a:endParaRPr lang="en-US" sz="1200" dirty="0">
              <a:latin typeface="Myriad Pro" panose="020B0503030403020204" pitchFamily="34" charset="0"/>
            </a:endParaRPr>
          </a:p>
          <a:p>
            <a:endParaRPr lang="en-US" dirty="0"/>
          </a:p>
        </p:txBody>
      </p:sp>
      <p:sp>
        <p:nvSpPr>
          <p:cNvPr id="4" name="Slide Number Placeholder 3"/>
          <p:cNvSpPr>
            <a:spLocks noGrp="1"/>
          </p:cNvSpPr>
          <p:nvPr>
            <p:ph type="sldNum" sz="quarter" idx="5"/>
          </p:nvPr>
        </p:nvSpPr>
        <p:spPr/>
        <p:txBody>
          <a:bodyPr/>
          <a:lstStyle/>
          <a:p>
            <a:fld id="{4E99B027-D9D8-49BD-BF78-01B929BBA423}" type="slidenum">
              <a:rPr lang="en-US" smtClean="0"/>
              <a:t>3</a:t>
            </a:fld>
            <a:endParaRPr lang="en-US"/>
          </a:p>
        </p:txBody>
      </p:sp>
    </p:spTree>
    <p:extLst>
      <p:ext uri="{BB962C8B-B14F-4D97-AF65-F5344CB8AC3E}">
        <p14:creationId xmlns:p14="http://schemas.microsoft.com/office/powerpoint/2010/main" val="3192310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4ADFB125-2709-F9C1-27DB-2DF0DB640F4F}"/>
              </a:ext>
            </a:extLst>
          </p:cNvPr>
          <p:cNvGrpSpPr/>
          <p:nvPr/>
        </p:nvGrpSpPr>
        <p:grpSpPr>
          <a:xfrm>
            <a:off x="0" y="0"/>
            <a:ext cx="18288001" cy="11809848"/>
            <a:chOff x="838200" y="-97155"/>
            <a:chExt cx="11353800" cy="7279120"/>
          </a:xfrm>
        </p:grpSpPr>
        <p:pic>
          <p:nvPicPr>
            <p:cNvPr id="10" name="Picture 9">
              <a:extLst>
                <a:ext uri="{FF2B5EF4-FFF2-40B4-BE49-F238E27FC236}">
                  <a16:creationId xmlns:a16="http://schemas.microsoft.com/office/drawing/2014/main" id="{C5FC1CF5-410B-40B7-8ED2-4C80440B4A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67856" y="-97155"/>
              <a:ext cx="5724144" cy="7279120"/>
            </a:xfrm>
            <a:prstGeom prst="rect">
              <a:avLst/>
            </a:prstGeom>
          </p:spPr>
        </p:pic>
        <p:pic>
          <p:nvPicPr>
            <p:cNvPr id="15" name="Picture 14">
              <a:extLst>
                <a:ext uri="{FF2B5EF4-FFF2-40B4-BE49-F238E27FC236}">
                  <a16:creationId xmlns:a16="http://schemas.microsoft.com/office/drawing/2014/main" id="{B49E6DB2-2A49-910B-636A-C6E95BCA34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97155"/>
              <a:ext cx="5724144" cy="7279120"/>
            </a:xfrm>
            <a:prstGeom prst="rect">
              <a:avLst/>
            </a:prstGeom>
          </p:spPr>
        </p:pic>
      </p:grpSp>
      <p:sp>
        <p:nvSpPr>
          <p:cNvPr id="11" name="Rectangle 10"/>
          <p:cNvSpPr/>
          <p:nvPr/>
        </p:nvSpPr>
        <p:spPr>
          <a:xfrm>
            <a:off x="658363" y="9963835"/>
            <a:ext cx="17407109" cy="276999"/>
          </a:xfrm>
          <a:prstGeom prst="rect">
            <a:avLst/>
          </a:prstGeom>
        </p:spPr>
        <p:txBody>
          <a:bodyPr wrap="square">
            <a:spAutoFit/>
          </a:bodyPr>
          <a:lstStyle/>
          <a:p>
            <a:r>
              <a:rPr lang="en-GB" sz="1200" dirty="0">
                <a:solidFill>
                  <a:schemeClr val="bg1"/>
                </a:solidFill>
                <a:latin typeface="Calibri Light" panose="020F0302020204030204" pitchFamily="34" charset="0"/>
                <a:ea typeface="DengXian"/>
                <a:cs typeface="Segoe UI" panose="020B0502040204020203" pitchFamily="34" charset="0"/>
              </a:rPr>
              <a:t>National Geographic Learning, a Cengage Company © 2022 Cengage Learning, Inc. ALL RIGHTS RESERVED. This presentation tool is intended for teaching purposes only and may not be scanned, copied, duplicated, or posted to a publicly accessible platform in whole or in part.</a:t>
            </a:r>
            <a:endParaRPr lang="en-US" sz="1200" dirty="0">
              <a:solidFill>
                <a:schemeClr val="bg1"/>
              </a:solidFill>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04114" y="-879990"/>
            <a:ext cx="1947116" cy="2599580"/>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20391" y="89729"/>
            <a:ext cx="1645080" cy="660141"/>
          </a:xfrm>
          <a:prstGeom prst="rect">
            <a:avLst/>
          </a:prstGeom>
        </p:spPr>
      </p:pic>
      <p:sp>
        <p:nvSpPr>
          <p:cNvPr id="2" name="Rectangle 1"/>
          <p:cNvSpPr/>
          <p:nvPr/>
        </p:nvSpPr>
        <p:spPr>
          <a:xfrm>
            <a:off x="762000" y="4838700"/>
            <a:ext cx="7647437" cy="487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0070C0"/>
                </a:solidFill>
                <a:latin typeface="Myriad Pro" panose="020B0503030403020204" pitchFamily="34" charset="0"/>
              </a:rPr>
              <a:t>Video and Video Worksheet</a:t>
            </a:r>
            <a:endParaRPr lang="en-US" sz="5400" dirty="0">
              <a:solidFill>
                <a:srgbClr val="0070C0"/>
              </a:solidFill>
              <a:latin typeface="Myriad Pro" panose="020B0503030403020204" pitchFamily="34" charset="0"/>
            </a:endParaRPr>
          </a:p>
        </p:txBody>
      </p:sp>
    </p:spTree>
    <p:extLst>
      <p:ext uri="{BB962C8B-B14F-4D97-AF65-F5344CB8AC3E}">
        <p14:creationId xmlns:p14="http://schemas.microsoft.com/office/powerpoint/2010/main" val="30075462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dirty="0">
                <a:solidFill>
                  <a:prstClr val="white"/>
                </a:solidFill>
              </a:rPr>
              <a:t>WARM UP</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8" y="3467100"/>
            <a:ext cx="18285752" cy="6996516"/>
          </a:xfrm>
          <a:prstGeom prst="rect">
            <a:avLst/>
          </a:prstGeom>
        </p:spPr>
      </p:pic>
      <p:sp>
        <p:nvSpPr>
          <p:cNvPr id="4" name="Rectangle 3"/>
          <p:cNvSpPr/>
          <p:nvPr/>
        </p:nvSpPr>
        <p:spPr>
          <a:xfrm>
            <a:off x="5867400" y="1720381"/>
            <a:ext cx="10820400" cy="1323439"/>
          </a:xfrm>
          <a:prstGeom prst="rect">
            <a:avLst/>
          </a:prstGeom>
        </p:spPr>
        <p:txBody>
          <a:bodyPr wrap="square">
            <a:spAutoFit/>
          </a:bodyPr>
          <a:lstStyle/>
          <a:p>
            <a:r>
              <a:rPr lang="en-US" sz="4000" dirty="0">
                <a:solidFill>
                  <a:srgbClr val="000000"/>
                </a:solidFill>
                <a:latin typeface="Myriad Pro" panose="020B0503030403020204" pitchFamily="34" charset="0"/>
                <a:ea typeface="Times New Roman" panose="02020603050405020304" pitchFamily="18" charset="0"/>
              </a:rPr>
              <a:t>Describe the picture </a:t>
            </a:r>
          </a:p>
          <a:p>
            <a:r>
              <a:rPr lang="en-US" sz="4000" dirty="0">
                <a:solidFill>
                  <a:srgbClr val="000000"/>
                </a:solidFill>
                <a:latin typeface="Myriad Pro" panose="020B0503030403020204" pitchFamily="34" charset="0"/>
                <a:ea typeface="Times New Roman" panose="02020603050405020304" pitchFamily="18" charset="0"/>
              </a:rPr>
              <a:t>and </a:t>
            </a:r>
            <a:r>
              <a:rPr lang="en-US" sz="4000" dirty="0">
                <a:latin typeface="Myriad Pro" panose="020B0503030403020204" pitchFamily="34" charset="0"/>
              </a:rPr>
              <a:t>guess what the video is going to be about</a:t>
            </a:r>
          </a:p>
        </p:txBody>
      </p:sp>
      <p:pic>
        <p:nvPicPr>
          <p:cNvPr id="15"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72245" y="1962906"/>
            <a:ext cx="4114800" cy="838390"/>
          </a:xfrm>
          <a:prstGeom prst="rect">
            <a:avLst/>
          </a:prstGeom>
        </p:spPr>
      </p:pic>
    </p:spTree>
    <p:extLst>
      <p:ext uri="{BB962C8B-B14F-4D97-AF65-F5344CB8AC3E}">
        <p14:creationId xmlns:p14="http://schemas.microsoft.com/office/powerpoint/2010/main" val="2328805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noProof="0" dirty="0">
                <a:solidFill>
                  <a:prstClr val="white"/>
                </a:solidFill>
              </a:rPr>
              <a:t>CONTENT NOTE</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8600" y="2445479"/>
            <a:ext cx="10454457" cy="8068228"/>
          </a:xfrm>
          <a:prstGeom prst="rect">
            <a:avLst/>
          </a:prstGeom>
        </p:spPr>
      </p:pic>
      <p:sp>
        <p:nvSpPr>
          <p:cNvPr id="2" name="Rectangle 1"/>
          <p:cNvSpPr/>
          <p:nvPr/>
        </p:nvSpPr>
        <p:spPr>
          <a:xfrm>
            <a:off x="0" y="692879"/>
            <a:ext cx="7846352" cy="1752600"/>
          </a:xfrm>
          <a:prstGeom prst="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43645" y="1246013"/>
            <a:ext cx="6650383" cy="646331"/>
          </a:xfrm>
          <a:prstGeom prst="rect">
            <a:avLst/>
          </a:prstGeom>
        </p:spPr>
        <p:txBody>
          <a:bodyPr wrap="square">
            <a:spAutoFit/>
          </a:bodyPr>
          <a:lstStyle/>
          <a:p>
            <a:r>
              <a:rPr lang="en-US" sz="3600" b="1" dirty="0">
                <a:latin typeface="Myriad Pro" panose="020B0503030403020204" pitchFamily="34" charset="0"/>
              </a:rPr>
              <a:t>WILDFIRES, MARK THIESSEN</a:t>
            </a:r>
          </a:p>
        </p:txBody>
      </p:sp>
      <p:sp>
        <p:nvSpPr>
          <p:cNvPr id="4" name="Explosion 1 3"/>
          <p:cNvSpPr/>
          <p:nvPr/>
        </p:nvSpPr>
        <p:spPr>
          <a:xfrm>
            <a:off x="1066800" y="3771900"/>
            <a:ext cx="3542176" cy="2543648"/>
          </a:xfrm>
          <a:prstGeom prst="irregularSeal1">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974726" y="4743800"/>
            <a:ext cx="2094110" cy="584775"/>
          </a:xfrm>
          <a:prstGeom prst="rect">
            <a:avLst/>
          </a:prstGeom>
        </p:spPr>
        <p:txBody>
          <a:bodyPr wrap="square">
            <a:spAutoFit/>
          </a:bodyPr>
          <a:lstStyle/>
          <a:p>
            <a:r>
              <a:rPr lang="en-US" sz="3200" b="1" dirty="0">
                <a:solidFill>
                  <a:srgbClr val="242021"/>
                </a:solidFill>
                <a:latin typeface="Myriad Pro" panose="020B0503030403020204" pitchFamily="34" charset="0"/>
                <a:ea typeface="Times New Roman" panose="02020603050405020304" pitchFamily="18" charset="0"/>
              </a:rPr>
              <a:t>WHERE? </a:t>
            </a:r>
            <a:endParaRPr lang="en-US" sz="3200" b="1" dirty="0"/>
          </a:p>
        </p:txBody>
      </p:sp>
      <p:sp>
        <p:nvSpPr>
          <p:cNvPr id="12" name="Explosion 1 11"/>
          <p:cNvSpPr/>
          <p:nvPr/>
        </p:nvSpPr>
        <p:spPr>
          <a:xfrm>
            <a:off x="3027036" y="6315548"/>
            <a:ext cx="3542176" cy="2543648"/>
          </a:xfrm>
          <a:prstGeom prst="irregularSeal1">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068836" y="7227472"/>
            <a:ext cx="6781800" cy="584775"/>
          </a:xfrm>
          <a:prstGeom prst="rect">
            <a:avLst/>
          </a:prstGeom>
        </p:spPr>
        <p:txBody>
          <a:bodyPr wrap="square">
            <a:spAutoFit/>
          </a:bodyPr>
          <a:lstStyle/>
          <a:p>
            <a:r>
              <a:rPr lang="en-US" sz="3200" b="1" dirty="0">
                <a:solidFill>
                  <a:srgbClr val="242021"/>
                </a:solidFill>
                <a:latin typeface="Myriad Pro" panose="020B0503030403020204" pitchFamily="34" charset="0"/>
                <a:ea typeface="Times New Roman" panose="02020603050405020304" pitchFamily="18" charset="0"/>
              </a:rPr>
              <a:t>HOW ? </a:t>
            </a:r>
            <a:endParaRPr lang="en-US" sz="3200" b="1" dirty="0">
              <a:latin typeface="Myriad Pro" panose="020B0503030403020204" pitchFamily="34" charset="0"/>
            </a:endParaRPr>
          </a:p>
        </p:txBody>
      </p:sp>
    </p:spTree>
    <p:extLst>
      <p:ext uri="{BB962C8B-B14F-4D97-AF65-F5344CB8AC3E}">
        <p14:creationId xmlns:p14="http://schemas.microsoft.com/office/powerpoint/2010/main" val="1907143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dirty="0">
                <a:solidFill>
                  <a:prstClr val="white"/>
                </a:solidFill>
              </a:rPr>
              <a:t>WARM UP</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pic>
        <p:nvPicPr>
          <p:cNvPr id="2" name="TZ L3 U0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612748"/>
            <a:ext cx="18287999" cy="9674252"/>
          </a:xfrm>
          <a:prstGeom prst="rect">
            <a:avLst/>
          </a:prstGeom>
        </p:spPr>
      </p:pic>
    </p:spTree>
    <p:extLst>
      <p:ext uri="{BB962C8B-B14F-4D97-AF65-F5344CB8AC3E}">
        <p14:creationId xmlns:p14="http://schemas.microsoft.com/office/powerpoint/2010/main" val="202691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noProof="0" dirty="0">
                <a:solidFill>
                  <a:prstClr val="white"/>
                </a:solidFill>
              </a:rPr>
              <a:t>BEFORE YOU WATCH</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sp>
        <p:nvSpPr>
          <p:cNvPr id="5" name="Rectangle 4"/>
          <p:cNvSpPr/>
          <p:nvPr/>
        </p:nvSpPr>
        <p:spPr>
          <a:xfrm>
            <a:off x="564968" y="2342971"/>
            <a:ext cx="17037232" cy="1200329"/>
          </a:xfrm>
          <a:prstGeom prst="rect">
            <a:avLst/>
          </a:prstGeom>
        </p:spPr>
        <p:txBody>
          <a:bodyPr wrap="square">
            <a:spAutoFit/>
          </a:bodyPr>
          <a:lstStyle/>
          <a:p>
            <a:r>
              <a:rPr lang="en-US" sz="3600" b="1" dirty="0">
                <a:solidFill>
                  <a:srgbClr val="242021"/>
                </a:solidFill>
                <a:latin typeface="Myriad Pro" panose="020B0503030403020204" pitchFamily="34" charset="0"/>
                <a:ea typeface="Times New Roman" panose="02020603050405020304" pitchFamily="18" charset="0"/>
              </a:rPr>
              <a:t>Guess. </a:t>
            </a:r>
            <a:r>
              <a:rPr lang="en-US" sz="3600" dirty="0">
                <a:solidFill>
                  <a:srgbClr val="242021"/>
                </a:solidFill>
                <a:latin typeface="Myriad Pro" panose="020B0503030403020204" pitchFamily="34" charset="0"/>
                <a:ea typeface="Times New Roman" panose="02020603050405020304" pitchFamily="18" charset="0"/>
              </a:rPr>
              <a:t>What do you think it’s like to be a wildfire photographer? Circle the statements you think you will hear in the video.</a:t>
            </a:r>
            <a:endParaRPr lang="en-US" sz="3600" dirty="0">
              <a:latin typeface="Myriad Pro" panose="020B0503030403020204" pitchFamily="34" charset="0"/>
            </a:endParaRPr>
          </a:p>
        </p:txBody>
      </p:sp>
      <p:sp>
        <p:nvSpPr>
          <p:cNvPr id="6" name="Rectangle 5"/>
          <p:cNvSpPr/>
          <p:nvPr/>
        </p:nvSpPr>
        <p:spPr>
          <a:xfrm>
            <a:off x="580734" y="1449169"/>
            <a:ext cx="6650383" cy="646331"/>
          </a:xfrm>
          <a:prstGeom prst="rect">
            <a:avLst/>
          </a:prstGeom>
        </p:spPr>
        <p:txBody>
          <a:bodyPr wrap="square">
            <a:spAutoFit/>
          </a:bodyPr>
          <a:lstStyle/>
          <a:p>
            <a:r>
              <a:rPr lang="en-US" sz="3600" b="1" dirty="0">
                <a:latin typeface="Myriad Pro" panose="020B0503030403020204" pitchFamily="34" charset="0"/>
              </a:rPr>
              <a:t>BEFORE YOU WATCH</a:t>
            </a:r>
          </a:p>
        </p:txBody>
      </p:sp>
      <p:sp>
        <p:nvSpPr>
          <p:cNvPr id="4" name="Rounded Rectangle 3"/>
          <p:cNvSpPr/>
          <p:nvPr/>
        </p:nvSpPr>
        <p:spPr>
          <a:xfrm>
            <a:off x="990600" y="4457700"/>
            <a:ext cx="16002000" cy="3810000"/>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078398" y="4927050"/>
            <a:ext cx="5729582" cy="707886"/>
          </a:xfrm>
          <a:prstGeom prst="rect">
            <a:avLst/>
          </a:prstGeom>
          <a:noFill/>
        </p:spPr>
        <p:txBody>
          <a:bodyPr wrap="none" rtlCol="0">
            <a:spAutoFit/>
          </a:bodyPr>
          <a:lstStyle/>
          <a:p>
            <a:r>
              <a:rPr lang="en-US" sz="4000" dirty="0">
                <a:latin typeface="Myriad Pro" panose="020B0503030403020204" pitchFamily="34" charset="0"/>
              </a:rPr>
              <a:t>It’s sometimes dangerous.</a:t>
            </a:r>
          </a:p>
        </p:txBody>
      </p:sp>
      <p:sp>
        <p:nvSpPr>
          <p:cNvPr id="12" name="TextBox 11"/>
          <p:cNvSpPr txBox="1"/>
          <p:nvPr/>
        </p:nvSpPr>
        <p:spPr>
          <a:xfrm>
            <a:off x="2103205" y="5810987"/>
            <a:ext cx="4394793" cy="707886"/>
          </a:xfrm>
          <a:prstGeom prst="rect">
            <a:avLst/>
          </a:prstGeom>
          <a:noFill/>
        </p:spPr>
        <p:txBody>
          <a:bodyPr wrap="none" rtlCol="0">
            <a:spAutoFit/>
          </a:bodyPr>
          <a:lstStyle/>
          <a:p>
            <a:r>
              <a:rPr lang="en-US" sz="4000" dirty="0">
                <a:latin typeface="Myriad Pro" panose="020B0503030403020204" pitchFamily="34" charset="0"/>
              </a:rPr>
              <a:t>It has regular hours.</a:t>
            </a:r>
          </a:p>
        </p:txBody>
      </p:sp>
      <p:sp>
        <p:nvSpPr>
          <p:cNvPr id="13" name="TextBox 12"/>
          <p:cNvSpPr txBox="1"/>
          <p:nvPr/>
        </p:nvSpPr>
        <p:spPr>
          <a:xfrm>
            <a:off x="2103205" y="6758710"/>
            <a:ext cx="6202595" cy="707886"/>
          </a:xfrm>
          <a:prstGeom prst="rect">
            <a:avLst/>
          </a:prstGeom>
          <a:noFill/>
        </p:spPr>
        <p:txBody>
          <a:bodyPr wrap="none" rtlCol="0">
            <a:spAutoFit/>
          </a:bodyPr>
          <a:lstStyle/>
          <a:p>
            <a:r>
              <a:rPr lang="en-US" sz="4000" dirty="0">
                <a:latin typeface="Myriad Pro" panose="020B0503030403020204" pitchFamily="34" charset="0"/>
              </a:rPr>
              <a:t>It lets you work with people.</a:t>
            </a:r>
          </a:p>
        </p:txBody>
      </p:sp>
      <p:sp>
        <p:nvSpPr>
          <p:cNvPr id="14" name="TextBox 13"/>
          <p:cNvSpPr txBox="1"/>
          <p:nvPr/>
        </p:nvSpPr>
        <p:spPr>
          <a:xfrm>
            <a:off x="10716434" y="4941502"/>
            <a:ext cx="2653675" cy="707886"/>
          </a:xfrm>
          <a:prstGeom prst="rect">
            <a:avLst/>
          </a:prstGeom>
          <a:noFill/>
        </p:spPr>
        <p:txBody>
          <a:bodyPr wrap="none" rtlCol="0">
            <a:spAutoFit/>
          </a:bodyPr>
          <a:lstStyle/>
          <a:p>
            <a:r>
              <a:rPr lang="en-US" sz="4000" dirty="0">
                <a:latin typeface="Myriad Pro" panose="020B0503030403020204" pitchFamily="34" charset="0"/>
              </a:rPr>
              <a:t>It pays well.</a:t>
            </a:r>
          </a:p>
        </p:txBody>
      </p:sp>
      <p:sp>
        <p:nvSpPr>
          <p:cNvPr id="15" name="TextBox 14"/>
          <p:cNvSpPr txBox="1"/>
          <p:nvPr/>
        </p:nvSpPr>
        <p:spPr>
          <a:xfrm>
            <a:off x="10741241" y="5825439"/>
            <a:ext cx="4803559" cy="707886"/>
          </a:xfrm>
          <a:prstGeom prst="rect">
            <a:avLst/>
          </a:prstGeom>
          <a:noFill/>
        </p:spPr>
        <p:txBody>
          <a:bodyPr wrap="none" rtlCol="0">
            <a:spAutoFit/>
          </a:bodyPr>
          <a:lstStyle/>
          <a:p>
            <a:r>
              <a:rPr lang="en-US" sz="4000" dirty="0">
                <a:latin typeface="Myriad Pro" panose="020B0503030403020204" pitchFamily="34" charset="0"/>
              </a:rPr>
              <a:t>It lets you be creative.</a:t>
            </a:r>
          </a:p>
        </p:txBody>
      </p:sp>
      <p:sp>
        <p:nvSpPr>
          <p:cNvPr id="16" name="TextBox 15"/>
          <p:cNvSpPr txBox="1"/>
          <p:nvPr/>
        </p:nvSpPr>
        <p:spPr>
          <a:xfrm>
            <a:off x="10741241" y="6773162"/>
            <a:ext cx="3498202" cy="707886"/>
          </a:xfrm>
          <a:prstGeom prst="rect">
            <a:avLst/>
          </a:prstGeom>
          <a:noFill/>
        </p:spPr>
        <p:txBody>
          <a:bodyPr wrap="none" rtlCol="0">
            <a:spAutoFit/>
          </a:bodyPr>
          <a:lstStyle/>
          <a:p>
            <a:r>
              <a:rPr lang="en-US" sz="4000" dirty="0">
                <a:latin typeface="Myriad Pro" panose="020B0503030403020204" pitchFamily="34" charset="0"/>
              </a:rPr>
              <a:t>It’s challenging.</a:t>
            </a:r>
          </a:p>
        </p:txBody>
      </p:sp>
    </p:spTree>
    <p:extLst>
      <p:ext uri="{BB962C8B-B14F-4D97-AF65-F5344CB8AC3E}">
        <p14:creationId xmlns:p14="http://schemas.microsoft.com/office/powerpoint/2010/main" val="439567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noProof="0" dirty="0">
                <a:solidFill>
                  <a:prstClr val="white"/>
                </a:solidFill>
              </a:rPr>
              <a:t>BEFORE YOU WATCH</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sp>
        <p:nvSpPr>
          <p:cNvPr id="6" name="Rectangle 5"/>
          <p:cNvSpPr/>
          <p:nvPr/>
        </p:nvSpPr>
        <p:spPr>
          <a:xfrm>
            <a:off x="580734" y="1449169"/>
            <a:ext cx="6650383" cy="646331"/>
          </a:xfrm>
          <a:prstGeom prst="rect">
            <a:avLst/>
          </a:prstGeom>
        </p:spPr>
        <p:txBody>
          <a:bodyPr wrap="square">
            <a:spAutoFit/>
          </a:bodyPr>
          <a:lstStyle/>
          <a:p>
            <a:r>
              <a:rPr lang="en-US" sz="3600" b="1" dirty="0">
                <a:latin typeface="Myriad Pro" panose="020B0503030403020204" pitchFamily="34" charset="0"/>
              </a:rPr>
              <a:t>WHILE YOU WATCH</a:t>
            </a:r>
          </a:p>
        </p:txBody>
      </p:sp>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23371" t="15439" r="71450" b="74269"/>
          <a:stretch/>
        </p:blipFill>
        <p:spPr>
          <a:xfrm>
            <a:off x="457200" y="2601652"/>
            <a:ext cx="1114799" cy="941648"/>
          </a:xfrm>
          <a:prstGeom prst="rect">
            <a:avLst/>
          </a:prstGeom>
        </p:spPr>
      </p:pic>
      <p:sp>
        <p:nvSpPr>
          <p:cNvPr id="18" name="Rectangle 17"/>
          <p:cNvSpPr/>
          <p:nvPr/>
        </p:nvSpPr>
        <p:spPr>
          <a:xfrm>
            <a:off x="1555568" y="2660533"/>
            <a:ext cx="17037232" cy="646331"/>
          </a:xfrm>
          <a:prstGeom prst="rect">
            <a:avLst/>
          </a:prstGeom>
        </p:spPr>
        <p:txBody>
          <a:bodyPr wrap="square">
            <a:spAutoFit/>
          </a:bodyPr>
          <a:lstStyle/>
          <a:p>
            <a:r>
              <a:rPr lang="en-US" sz="3600" b="1" dirty="0">
                <a:latin typeface="Myriad Pro" panose="020B0503030403020204" pitchFamily="34" charset="0"/>
                <a:ea typeface="Times New Roman" panose="02020603050405020304" pitchFamily="18" charset="0"/>
              </a:rPr>
              <a:t>Check answers</a:t>
            </a:r>
            <a:endParaRPr lang="en-US" sz="3600" b="1" dirty="0">
              <a:latin typeface="Myriad Pro" panose="020B0503030403020204" pitchFamily="34" charset="0"/>
            </a:endParaRPr>
          </a:p>
        </p:txBody>
      </p:sp>
      <p:sp>
        <p:nvSpPr>
          <p:cNvPr id="19" name="Rounded Rectangle 18"/>
          <p:cNvSpPr/>
          <p:nvPr/>
        </p:nvSpPr>
        <p:spPr>
          <a:xfrm>
            <a:off x="1066800" y="3906711"/>
            <a:ext cx="16002000" cy="3810000"/>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154598" y="4376061"/>
            <a:ext cx="5729582" cy="707886"/>
          </a:xfrm>
          <a:prstGeom prst="rect">
            <a:avLst/>
          </a:prstGeom>
          <a:noFill/>
        </p:spPr>
        <p:txBody>
          <a:bodyPr wrap="none" rtlCol="0">
            <a:spAutoFit/>
          </a:bodyPr>
          <a:lstStyle/>
          <a:p>
            <a:r>
              <a:rPr lang="en-US" sz="4000" dirty="0">
                <a:latin typeface="Myriad Pro" panose="020B0503030403020204" pitchFamily="34" charset="0"/>
              </a:rPr>
              <a:t>It’s sometimes dangerous.</a:t>
            </a:r>
          </a:p>
        </p:txBody>
      </p:sp>
      <p:sp>
        <p:nvSpPr>
          <p:cNvPr id="21" name="TextBox 20"/>
          <p:cNvSpPr txBox="1"/>
          <p:nvPr/>
        </p:nvSpPr>
        <p:spPr>
          <a:xfrm>
            <a:off x="2179405" y="5259998"/>
            <a:ext cx="4394793" cy="707886"/>
          </a:xfrm>
          <a:prstGeom prst="rect">
            <a:avLst/>
          </a:prstGeom>
          <a:noFill/>
        </p:spPr>
        <p:txBody>
          <a:bodyPr wrap="none" rtlCol="0">
            <a:spAutoFit/>
          </a:bodyPr>
          <a:lstStyle/>
          <a:p>
            <a:r>
              <a:rPr lang="en-US" sz="4000" dirty="0">
                <a:latin typeface="Myriad Pro" panose="020B0503030403020204" pitchFamily="34" charset="0"/>
              </a:rPr>
              <a:t>It has regular hours.</a:t>
            </a:r>
          </a:p>
        </p:txBody>
      </p:sp>
      <p:sp>
        <p:nvSpPr>
          <p:cNvPr id="22" name="TextBox 21"/>
          <p:cNvSpPr txBox="1"/>
          <p:nvPr/>
        </p:nvSpPr>
        <p:spPr>
          <a:xfrm>
            <a:off x="2179405" y="6207721"/>
            <a:ext cx="6202595" cy="707886"/>
          </a:xfrm>
          <a:prstGeom prst="rect">
            <a:avLst/>
          </a:prstGeom>
          <a:noFill/>
        </p:spPr>
        <p:txBody>
          <a:bodyPr wrap="none" rtlCol="0">
            <a:spAutoFit/>
          </a:bodyPr>
          <a:lstStyle/>
          <a:p>
            <a:r>
              <a:rPr lang="en-US" sz="4000" dirty="0">
                <a:latin typeface="Myriad Pro" panose="020B0503030403020204" pitchFamily="34" charset="0"/>
              </a:rPr>
              <a:t>It lets you work with people.</a:t>
            </a:r>
          </a:p>
        </p:txBody>
      </p:sp>
      <p:sp>
        <p:nvSpPr>
          <p:cNvPr id="23" name="TextBox 22"/>
          <p:cNvSpPr txBox="1"/>
          <p:nvPr/>
        </p:nvSpPr>
        <p:spPr>
          <a:xfrm>
            <a:off x="10792634" y="4390513"/>
            <a:ext cx="2653675" cy="707886"/>
          </a:xfrm>
          <a:prstGeom prst="rect">
            <a:avLst/>
          </a:prstGeom>
          <a:noFill/>
        </p:spPr>
        <p:txBody>
          <a:bodyPr wrap="none" rtlCol="0">
            <a:spAutoFit/>
          </a:bodyPr>
          <a:lstStyle/>
          <a:p>
            <a:r>
              <a:rPr lang="en-US" sz="4000" dirty="0">
                <a:latin typeface="Myriad Pro" panose="020B0503030403020204" pitchFamily="34" charset="0"/>
              </a:rPr>
              <a:t>It pays well.</a:t>
            </a:r>
          </a:p>
        </p:txBody>
      </p:sp>
      <p:sp>
        <p:nvSpPr>
          <p:cNvPr id="24" name="TextBox 23"/>
          <p:cNvSpPr txBox="1"/>
          <p:nvPr/>
        </p:nvSpPr>
        <p:spPr>
          <a:xfrm>
            <a:off x="10817441" y="5274450"/>
            <a:ext cx="4803559" cy="707886"/>
          </a:xfrm>
          <a:prstGeom prst="rect">
            <a:avLst/>
          </a:prstGeom>
          <a:noFill/>
        </p:spPr>
        <p:txBody>
          <a:bodyPr wrap="none" rtlCol="0">
            <a:spAutoFit/>
          </a:bodyPr>
          <a:lstStyle/>
          <a:p>
            <a:r>
              <a:rPr lang="en-US" sz="4000" dirty="0">
                <a:latin typeface="Myriad Pro" panose="020B0503030403020204" pitchFamily="34" charset="0"/>
              </a:rPr>
              <a:t>It lets you be creative.</a:t>
            </a:r>
          </a:p>
        </p:txBody>
      </p:sp>
      <p:sp>
        <p:nvSpPr>
          <p:cNvPr id="25" name="TextBox 24"/>
          <p:cNvSpPr txBox="1"/>
          <p:nvPr/>
        </p:nvSpPr>
        <p:spPr>
          <a:xfrm>
            <a:off x="10817441" y="6264414"/>
            <a:ext cx="3498202" cy="707886"/>
          </a:xfrm>
          <a:prstGeom prst="rect">
            <a:avLst/>
          </a:prstGeom>
          <a:noFill/>
        </p:spPr>
        <p:txBody>
          <a:bodyPr wrap="none" rtlCol="0">
            <a:spAutoFit/>
          </a:bodyPr>
          <a:lstStyle/>
          <a:p>
            <a:r>
              <a:rPr lang="en-US" sz="4000" dirty="0">
                <a:latin typeface="Myriad Pro" panose="020B0503030403020204" pitchFamily="34" charset="0"/>
              </a:rPr>
              <a:t>It’s challenging.</a:t>
            </a:r>
          </a:p>
        </p:txBody>
      </p:sp>
      <p:sp>
        <p:nvSpPr>
          <p:cNvPr id="3" name="Oval 2"/>
          <p:cNvSpPr/>
          <p:nvPr/>
        </p:nvSpPr>
        <p:spPr>
          <a:xfrm>
            <a:off x="1828800" y="4229100"/>
            <a:ext cx="6172200" cy="103089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10515600" y="5259998"/>
            <a:ext cx="5105400" cy="83765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10668000" y="6222173"/>
            <a:ext cx="3505200" cy="90252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1828800" y="6167093"/>
            <a:ext cx="6781800" cy="90252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396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inVertical)">
                                      <p:cBhvr>
                                        <p:cTn id="10" dur="500"/>
                                        <p:tgtEl>
                                          <p:spTgt spid="2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inVertical)">
                                      <p:cBhvr>
                                        <p:cTn id="13" dur="500"/>
                                        <p:tgtEl>
                                          <p:spTgt spid="2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barn(inVertical)">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6" grpId="0" animBg="1"/>
      <p:bldP spid="27"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dirty="0">
                <a:solidFill>
                  <a:prstClr val="white"/>
                </a:solidFill>
              </a:rPr>
              <a:t>WHILE YOU WATCH</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sp>
        <p:nvSpPr>
          <p:cNvPr id="6" name="Rectangle 5"/>
          <p:cNvSpPr/>
          <p:nvPr/>
        </p:nvSpPr>
        <p:spPr>
          <a:xfrm>
            <a:off x="580734" y="1449169"/>
            <a:ext cx="6650383" cy="646331"/>
          </a:xfrm>
          <a:prstGeom prst="rect">
            <a:avLst/>
          </a:prstGeom>
        </p:spPr>
        <p:txBody>
          <a:bodyPr wrap="square">
            <a:spAutoFit/>
          </a:bodyPr>
          <a:lstStyle/>
          <a:p>
            <a:r>
              <a:rPr lang="en-US" sz="3600" b="1" dirty="0">
                <a:latin typeface="Myriad Pro" panose="020B0503030403020204" pitchFamily="34" charset="0"/>
              </a:rPr>
              <a:t>WHILE YOU WATCH</a:t>
            </a:r>
          </a:p>
        </p:txBody>
      </p:sp>
      <p:sp>
        <p:nvSpPr>
          <p:cNvPr id="18" name="Rectangle 17"/>
          <p:cNvSpPr/>
          <p:nvPr/>
        </p:nvSpPr>
        <p:spPr>
          <a:xfrm>
            <a:off x="1555568" y="2660533"/>
            <a:ext cx="17037232" cy="646331"/>
          </a:xfrm>
          <a:prstGeom prst="rect">
            <a:avLst/>
          </a:prstGeom>
        </p:spPr>
        <p:txBody>
          <a:bodyPr wrap="square">
            <a:spAutoFit/>
          </a:bodyPr>
          <a:lstStyle/>
          <a:p>
            <a:r>
              <a:rPr lang="en-US" sz="3600" b="1" dirty="0">
                <a:latin typeface="Myriad Pro" panose="020B0503030403020204" pitchFamily="34" charset="0"/>
                <a:ea typeface="Times New Roman" panose="02020603050405020304" pitchFamily="18" charset="0"/>
              </a:rPr>
              <a:t>Watch the video again. </a:t>
            </a:r>
            <a:r>
              <a:rPr lang="en-US" sz="3600" dirty="0">
                <a:latin typeface="Myriad Pro" panose="020B0503030403020204" pitchFamily="34" charset="0"/>
                <a:ea typeface="Times New Roman" panose="02020603050405020304" pitchFamily="18" charset="0"/>
              </a:rPr>
              <a:t>Circle the correct answer.</a:t>
            </a:r>
            <a:endParaRPr lang="en-US" sz="3600" dirty="0">
              <a:latin typeface="Myriad Pro" panose="020B0503030403020204" pitchFamily="34" charset="0"/>
            </a:endParaRPr>
          </a:p>
        </p:txBody>
      </p:sp>
      <p:pic>
        <p:nvPicPr>
          <p:cNvPr id="29" name="Picture 28" descr="20.3"/>
          <p:cNvPicPr>
            <a:picLocks noChangeAspect="1"/>
          </p:cNvPicPr>
          <p:nvPr/>
        </p:nvPicPr>
        <p:blipFill rotWithShape="1">
          <a:blip r:embed="rId2"/>
          <a:srcRect r="93935" b="1990"/>
          <a:stretch/>
        </p:blipFill>
        <p:spPr>
          <a:xfrm>
            <a:off x="609600" y="2679093"/>
            <a:ext cx="985954" cy="852664"/>
          </a:xfrm>
          <a:prstGeom prst="rect">
            <a:avLst/>
          </a:prstGeom>
        </p:spPr>
      </p:pic>
      <p:sp>
        <p:nvSpPr>
          <p:cNvPr id="2" name="Rectangle 1"/>
          <p:cNvSpPr/>
          <p:nvPr/>
        </p:nvSpPr>
        <p:spPr>
          <a:xfrm>
            <a:off x="1416345" y="3695700"/>
            <a:ext cx="15192627" cy="5355312"/>
          </a:xfrm>
          <a:prstGeom prst="rect">
            <a:avLst/>
          </a:prstGeom>
        </p:spPr>
        <p:txBody>
          <a:bodyPr wrap="square">
            <a:spAutoFit/>
          </a:bodyPr>
          <a:lstStyle/>
          <a:p>
            <a:pPr marL="342900" indent="-342900">
              <a:lnSpc>
                <a:spcPct val="150000"/>
              </a:lnSpc>
              <a:buAutoNum type="arabicPeriod"/>
            </a:pPr>
            <a:r>
              <a:rPr lang="en-US" sz="3800" dirty="0">
                <a:latin typeface="Myriad Pro" panose="020B0503030403020204" pitchFamily="34" charset="0"/>
              </a:rPr>
              <a:t> Thiessen usually takes photos of (</a:t>
            </a:r>
            <a:r>
              <a:rPr lang="en-US" sz="3800" b="1" dirty="0">
                <a:latin typeface="Myriad Pro" panose="020B0503030403020204" pitchFamily="34" charset="0"/>
              </a:rPr>
              <a:t>wild animals / people and things</a:t>
            </a:r>
            <a:r>
              <a:rPr lang="en-US" sz="3800" dirty="0">
                <a:latin typeface="Myriad Pro" panose="020B0503030403020204" pitchFamily="34" charset="0"/>
              </a:rPr>
              <a:t>). </a:t>
            </a:r>
          </a:p>
          <a:p>
            <a:pPr marL="342900" indent="-342900">
              <a:lnSpc>
                <a:spcPct val="150000"/>
              </a:lnSpc>
              <a:buAutoNum type="arabicPeriod"/>
            </a:pPr>
            <a:r>
              <a:rPr lang="en-US" sz="3800" dirty="0">
                <a:latin typeface="Myriad Pro" panose="020B0503030403020204" pitchFamily="34" charset="0"/>
              </a:rPr>
              <a:t> Thiessen first wanted to become a photographer when he was (</a:t>
            </a:r>
            <a:r>
              <a:rPr lang="en-US" sz="3800" b="1" dirty="0">
                <a:latin typeface="Myriad Pro" panose="020B0503030403020204" pitchFamily="34" charset="0"/>
              </a:rPr>
              <a:t>a child / a university student</a:t>
            </a:r>
            <a:r>
              <a:rPr lang="en-US" sz="3800" dirty="0">
                <a:latin typeface="Myriad Pro" panose="020B0503030403020204" pitchFamily="34" charset="0"/>
              </a:rPr>
              <a:t>). </a:t>
            </a:r>
          </a:p>
          <a:p>
            <a:pPr marL="342900" indent="-342900">
              <a:lnSpc>
                <a:spcPct val="150000"/>
              </a:lnSpc>
              <a:buAutoNum type="arabicPeriod"/>
            </a:pPr>
            <a:r>
              <a:rPr lang="en-US" sz="3800" dirty="0">
                <a:latin typeface="Myriad Pro" panose="020B0503030403020204" pitchFamily="34" charset="0"/>
              </a:rPr>
              <a:t> Thiessen takes photos of wildfires every (</a:t>
            </a:r>
            <a:r>
              <a:rPr lang="en-US" sz="3800" b="1" dirty="0">
                <a:latin typeface="Myriad Pro" panose="020B0503030403020204" pitchFamily="34" charset="0"/>
              </a:rPr>
              <a:t>summer / fall</a:t>
            </a:r>
            <a:r>
              <a:rPr lang="en-US" sz="3800" dirty="0">
                <a:latin typeface="Myriad Pro" panose="020B0503030403020204" pitchFamily="34" charset="0"/>
              </a:rPr>
              <a:t>). </a:t>
            </a:r>
          </a:p>
          <a:p>
            <a:pPr marL="342900" indent="-342900">
              <a:lnSpc>
                <a:spcPct val="150000"/>
              </a:lnSpc>
              <a:buAutoNum type="arabicPeriod"/>
            </a:pPr>
            <a:r>
              <a:rPr lang="en-US" sz="3800" dirty="0">
                <a:latin typeface="Myriad Pro" panose="020B0503030403020204" pitchFamily="34" charset="0"/>
              </a:rPr>
              <a:t> Thiessen thinks the sight of trees damaged by fire can be (</a:t>
            </a:r>
            <a:r>
              <a:rPr lang="en-US" sz="3800" b="1" dirty="0">
                <a:latin typeface="Myriad Pro" panose="020B0503030403020204" pitchFamily="34" charset="0"/>
              </a:rPr>
              <a:t>depressing / beautiful</a:t>
            </a:r>
            <a:r>
              <a:rPr lang="en-US" sz="3800" dirty="0">
                <a:latin typeface="Myriad Pro" panose="020B0503030403020204" pitchFamily="34" charset="0"/>
              </a:rPr>
              <a:t>).</a:t>
            </a:r>
          </a:p>
        </p:txBody>
      </p:sp>
      <p:sp>
        <p:nvSpPr>
          <p:cNvPr id="4" name="Oval 3"/>
          <p:cNvSpPr/>
          <p:nvPr/>
        </p:nvSpPr>
        <p:spPr>
          <a:xfrm>
            <a:off x="11582400" y="3771900"/>
            <a:ext cx="4038600" cy="914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4554200" y="4686300"/>
            <a:ext cx="1600200" cy="838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9982200" y="6515100"/>
            <a:ext cx="1962788" cy="685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1595554" y="8206534"/>
            <a:ext cx="2366846" cy="67076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2160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barn(inVertical)">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barn(inVertical)">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barn(inVertical)">
                                      <p:cBhvr>
                                        <p:cTn id="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animBg="1"/>
      <p:bldP spid="31" grpId="0" animBg="1"/>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noProof="0" dirty="0">
                <a:solidFill>
                  <a:prstClr val="white"/>
                </a:solidFill>
              </a:rPr>
              <a:t>AFTER YOU WATCH</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sp>
        <p:nvSpPr>
          <p:cNvPr id="6" name="Rectangle 5"/>
          <p:cNvSpPr/>
          <p:nvPr/>
        </p:nvSpPr>
        <p:spPr>
          <a:xfrm>
            <a:off x="580734" y="1449169"/>
            <a:ext cx="6650383" cy="646331"/>
          </a:xfrm>
          <a:prstGeom prst="rect">
            <a:avLst/>
          </a:prstGeom>
        </p:spPr>
        <p:txBody>
          <a:bodyPr wrap="square">
            <a:spAutoFit/>
          </a:bodyPr>
          <a:lstStyle/>
          <a:p>
            <a:r>
              <a:rPr lang="en-US" sz="3600" b="1" dirty="0">
                <a:latin typeface="Myriad Pro" panose="020B0503030403020204" pitchFamily="34" charset="0"/>
              </a:rPr>
              <a:t>AFTER YOU WATCH</a:t>
            </a:r>
          </a:p>
        </p:txBody>
      </p:sp>
      <p:sp>
        <p:nvSpPr>
          <p:cNvPr id="18" name="Rectangle 17"/>
          <p:cNvSpPr/>
          <p:nvPr/>
        </p:nvSpPr>
        <p:spPr>
          <a:xfrm>
            <a:off x="580734" y="2552700"/>
            <a:ext cx="16640466" cy="1200329"/>
          </a:xfrm>
          <a:prstGeom prst="rect">
            <a:avLst/>
          </a:prstGeom>
        </p:spPr>
        <p:txBody>
          <a:bodyPr wrap="square">
            <a:spAutoFit/>
          </a:bodyPr>
          <a:lstStyle/>
          <a:p>
            <a:r>
              <a:rPr lang="en-US" sz="3600" b="1" dirty="0">
                <a:latin typeface="Myriad Pro" panose="020B0503030403020204" pitchFamily="34" charset="0"/>
              </a:rPr>
              <a:t>Talk with a partner</a:t>
            </a:r>
            <a:r>
              <a:rPr lang="en-US" sz="3600" dirty="0">
                <a:latin typeface="Myriad Pro" panose="020B0503030403020204" pitchFamily="34" charset="0"/>
              </a:rPr>
              <a:t>. Would you like to be a photographer? What would you like to take pictures of?</a:t>
            </a:r>
            <a:endParaRPr lang="en-US" sz="3600" b="1" dirty="0">
              <a:latin typeface="Myriad Pro" panose="020B0503030403020204" pitchFamily="34" charset="0"/>
            </a:endParaRPr>
          </a:p>
        </p:txBody>
      </p:sp>
      <p:pic>
        <p:nvPicPr>
          <p:cNvPr id="29" name="Picture 2"/>
          <p:cNvPicPr>
            <a:picLocks noChangeAspect="1"/>
          </p:cNvPicPr>
          <p:nvPr/>
        </p:nvPicPr>
        <p:blipFill>
          <a:blip r:embed="rId2"/>
          <a:srcRect/>
          <a:stretch>
            <a:fillRect/>
          </a:stretch>
        </p:blipFill>
        <p:spPr>
          <a:xfrm>
            <a:off x="7061483" y="6213509"/>
            <a:ext cx="4680451" cy="31242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0" name="Picture 3"/>
          <p:cNvPicPr>
            <a:picLocks noChangeAspect="1"/>
          </p:cNvPicPr>
          <p:nvPr/>
        </p:nvPicPr>
        <p:blipFill>
          <a:blip r:embed="rId3"/>
          <a:srcRect/>
          <a:stretch>
            <a:fillRect/>
          </a:stretch>
        </p:blipFill>
        <p:spPr>
          <a:xfrm>
            <a:off x="1411090" y="5146379"/>
            <a:ext cx="4684910" cy="312132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1" name="Picture 5"/>
          <p:cNvPicPr>
            <a:picLocks noChangeAspect="1"/>
          </p:cNvPicPr>
          <p:nvPr/>
        </p:nvPicPr>
        <p:blipFill>
          <a:blip r:embed="rId4"/>
          <a:srcRect/>
          <a:stretch>
            <a:fillRect/>
          </a:stretch>
        </p:blipFill>
        <p:spPr>
          <a:xfrm>
            <a:off x="12752050" y="4797390"/>
            <a:ext cx="4495426" cy="297821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20710011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8"/>
            <a:ext cx="19549122" cy="5655631"/>
          </a:xfrm>
          <a:prstGeom prst="rect">
            <a:avLst/>
          </a:prstGeom>
        </p:spPr>
      </p:pic>
      <p:pic>
        <p:nvPicPr>
          <p:cNvPr id="30" name="Picture 3"/>
          <p:cNvPicPr>
            <a:picLocks noChangeAspect="1"/>
          </p:cNvPicPr>
          <p:nvPr/>
        </p:nvPicPr>
        <p:blipFill>
          <a:blip r:embed="rId3"/>
          <a:srcRect/>
          <a:stretch>
            <a:fillRect/>
          </a:stretch>
        </p:blipFill>
        <p:spPr>
          <a:xfrm rot="-10800000">
            <a:off x="-762002" y="-266700"/>
            <a:ext cx="19811999" cy="5654988"/>
          </a:xfrm>
          <a:prstGeom prst="rect">
            <a:avLst/>
          </a:prstGeom>
        </p:spPr>
      </p:pic>
      <p:sp>
        <p:nvSpPr>
          <p:cNvPr id="4" name="Rectangle 3"/>
          <p:cNvSpPr/>
          <p:nvPr/>
        </p:nvSpPr>
        <p:spPr>
          <a:xfrm>
            <a:off x="4376681" y="4065538"/>
            <a:ext cx="10036210"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endParaRPr lang="en-US" sz="14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118197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857</TotalTime>
  <Words>464</Words>
  <Application>Microsoft Office PowerPoint</Application>
  <PresentationFormat>Custom</PresentationFormat>
  <Paragraphs>55</Paragraphs>
  <Slides>9</Slides>
  <Notes>1</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Segoe UI</vt:lpstr>
      <vt:lpstr>DengXian</vt:lpstr>
      <vt:lpstr>Arial</vt:lpstr>
      <vt:lpstr>Times New Roman</vt:lpstr>
      <vt:lpstr>Calibri</vt:lpstr>
      <vt:lpstr>Myriad Pro</vt:lpstr>
      <vt:lpstr>Adobe Gothic Std B</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Vàng đồng và Xanh lá Vẽ tay Vẽ minh họa Nghệ thuật trực quan Bản thuyết trình</dc:title>
  <dc:creator>ADMIN</dc:creator>
  <cp:lastModifiedBy>Administrator</cp:lastModifiedBy>
  <cp:revision>63</cp:revision>
  <dcterms:created xsi:type="dcterms:W3CDTF">2006-08-16T00:00:00Z</dcterms:created>
  <dcterms:modified xsi:type="dcterms:W3CDTF">2023-08-16T18:25:52Z</dcterms:modified>
  <dc:identifier>DAFd1SaB6-k</dc:identifier>
</cp:coreProperties>
</file>