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81" r:id="rId4"/>
    <p:sldId id="274" r:id="rId5"/>
    <p:sldId id="258" r:id="rId6"/>
    <p:sldId id="261" r:id="rId7"/>
    <p:sldId id="282" r:id="rId8"/>
    <p:sldId id="275" r:id="rId9"/>
    <p:sldId id="260" r:id="rId10"/>
    <p:sldId id="262" r:id="rId11"/>
    <p:sldId id="264" r:id="rId12"/>
    <p:sldId id="263" r:id="rId13"/>
    <p:sldId id="266" r:id="rId14"/>
    <p:sldId id="265" r:id="rId15"/>
    <p:sldId id="283" r:id="rId16"/>
    <p:sldId id="267" r:id="rId17"/>
    <p:sldId id="269" r:id="rId18"/>
    <p:sldId id="268" r:id="rId19"/>
    <p:sldId id="284" r:id="rId20"/>
    <p:sldId id="270" r:id="rId21"/>
    <p:sldId id="271" r:id="rId22"/>
    <p:sldId id="285" r:id="rId23"/>
    <p:sldId id="276" r:id="rId24"/>
    <p:sldId id="286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319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592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97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38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89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61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58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75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26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11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726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93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pic>
        <p:nvPicPr>
          <p:cNvPr id="11" name="圖片 10" descr="一張含有 盤, 畫畫 的圖片&#10;&#10;自動產生的描述">
            <a:extLst>
              <a:ext uri="{FF2B5EF4-FFF2-40B4-BE49-F238E27FC236}">
                <a16:creationId xmlns:a16="http://schemas.microsoft.com/office/drawing/2014/main" id="{4157C85F-F8A8-48AD-AC91-B76F8D64E5C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8" y="6291263"/>
            <a:ext cx="957373" cy="38417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967FCB4-4668-4239-8BC7-8334B4343CBD}"/>
              </a:ext>
            </a:extLst>
          </p:cNvPr>
          <p:cNvSpPr/>
          <p:nvPr userDrawn="1"/>
        </p:nvSpPr>
        <p:spPr>
          <a:xfrm>
            <a:off x="1472308" y="6215415"/>
            <a:ext cx="6225449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TW" sz="85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lnSpc>
                <a:spcPts val="900"/>
              </a:lnSpc>
              <a:spcBef>
                <a:spcPts val="400"/>
              </a:spcBef>
            </a:pPr>
            <a:r>
              <a:rPr lang="en-US" altLang="zh-TW" sz="8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Geographic Learning, a Cengage Company. © 2020 Cengage Learning, Inc. ALL RIGHTS RESERVED. This presentation tool is for teaching purpose only. May not be scanned, copied or duplicated, or posted to a publicly accessible website, in whole or in part.</a:t>
            </a:r>
            <a:endParaRPr lang="zh-TW" altLang="en-US" sz="850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92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21.png"/><Relationship Id="rId2" Type="http://schemas.openxmlformats.org/officeDocument/2006/relationships/audio" Target="../media/media3.mp3"/><Relationship Id="rId16" Type="http://schemas.openxmlformats.org/officeDocument/2006/relationships/image" Target="../media/image25.png"/><Relationship Id="rId1" Type="http://schemas.microsoft.com/office/2007/relationships/media" Target="../media/media3.mp3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5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0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9.png"/><Relationship Id="rId5" Type="http://schemas.openxmlformats.org/officeDocument/2006/relationships/image" Target="../media/image49.png"/><Relationship Id="rId4" Type="http://schemas.openxmlformats.org/officeDocument/2006/relationships/image" Target="../media/image5.png"/><Relationship Id="rId9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E87AE028-9AC0-4C57-96BD-8585A999ACC0}"/>
              </a:ext>
            </a:extLst>
          </p:cNvPr>
          <p:cNvGrpSpPr/>
          <p:nvPr/>
        </p:nvGrpSpPr>
        <p:grpSpPr>
          <a:xfrm>
            <a:off x="-12083" y="-11276"/>
            <a:ext cx="9168166" cy="6858000"/>
            <a:chOff x="437610" y="-15792"/>
            <a:chExt cx="9168166" cy="68580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A4AE4D44-70D2-4FFE-A650-9ECC770849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8151"/>
            <a:stretch/>
          </p:blipFill>
          <p:spPr>
            <a:xfrm>
              <a:off x="5191824" y="-15792"/>
              <a:ext cx="4413952" cy="6858000"/>
            </a:xfrm>
            <a:prstGeom prst="rect">
              <a:avLst/>
            </a:prstGeom>
          </p:spPr>
        </p:pic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6253B44E-9396-4C91-8452-8BD9E71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127"/>
            <a:stretch/>
          </p:blipFill>
          <p:spPr>
            <a:xfrm>
              <a:off x="437610" y="-15792"/>
              <a:ext cx="4946906" cy="6858000"/>
            </a:xfrm>
            <a:prstGeom prst="rect">
              <a:avLst/>
            </a:prstGeom>
          </p:spPr>
        </p:pic>
      </p:grp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9F354533-02F3-4228-B8B9-A8929DFA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C764DE79-268F-4C1A-8933-263129D2AF90}" type="datetimeFigureOut">
              <a:rPr lang="en-US" dirty="0"/>
              <a:t>3/10/2020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310A368-E472-4ACF-811C-5A8F0104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2F69512-952C-482E-898E-CE860563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1</a:t>
            </a:fld>
            <a:endParaRPr 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B9D53EE-33F5-4DFD-BCA2-77FD792FBCA2}"/>
              </a:ext>
            </a:extLst>
          </p:cNvPr>
          <p:cNvSpPr/>
          <p:nvPr/>
        </p:nvSpPr>
        <p:spPr>
          <a:xfrm>
            <a:off x="0" y="5779787"/>
            <a:ext cx="9144000" cy="108223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63206A9-FD6C-4BCB-8958-BD6FE460E36C}"/>
              </a:ext>
            </a:extLst>
          </p:cNvPr>
          <p:cNvSpPr txBox="1"/>
          <p:nvPr/>
        </p:nvSpPr>
        <p:spPr>
          <a:xfrm>
            <a:off x="0" y="656438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spc="3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 PART OF CENGAGE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0AE35AFB-EF19-4019-83E8-2B29521A9A5C}"/>
              </a:ext>
            </a:extLst>
          </p:cNvPr>
          <p:cNvSpPr txBox="1"/>
          <p:nvPr/>
        </p:nvSpPr>
        <p:spPr>
          <a:xfrm>
            <a:off x="0" y="586477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baseline="0" dirty="0">
                <a:solidFill>
                  <a:srgbClr val="FFE100"/>
                </a:solidFill>
                <a:latin typeface="Arial" charset="0"/>
                <a:ea typeface="Arial" charset="0"/>
                <a:cs typeface="Arial" charset="0"/>
              </a:rPr>
              <a:t>Bringing the world to the classroom and the classroom to life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99AF68CC-0A46-45F8-9743-A6B6D631649D}"/>
              </a:ext>
            </a:extLst>
          </p:cNvPr>
          <p:cNvSpPr txBox="1"/>
          <p:nvPr/>
        </p:nvSpPr>
        <p:spPr>
          <a:xfrm>
            <a:off x="0" y="628144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spc="1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ELTNGL.COM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E28882-8CE5-4942-BEB0-6C46408A8E85}"/>
              </a:ext>
            </a:extLst>
          </p:cNvPr>
          <p:cNvSpPr/>
          <p:nvPr/>
        </p:nvSpPr>
        <p:spPr>
          <a:xfrm>
            <a:off x="363777" y="186923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>
                <a:solidFill>
                  <a:srgbClr val="FFE600"/>
                </a:solidFill>
                <a:latin typeface="Century Gothic" panose="020B0502020202020204" pitchFamily="34" charset="0"/>
              </a:rPr>
              <a:t>Unit 1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B1E8BE-83DE-4235-9ED4-99A371FB7214}"/>
              </a:ext>
            </a:extLst>
          </p:cNvPr>
          <p:cNvSpPr/>
          <p:nvPr/>
        </p:nvSpPr>
        <p:spPr>
          <a:xfrm>
            <a:off x="352599" y="710143"/>
            <a:ext cx="2695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/>
            <a:r>
              <a:rPr lang="en-US" altLang="zh-TW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My School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0BF8BDF5-4366-41A4-9421-65848218A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997" y="4702979"/>
            <a:ext cx="2220381" cy="89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8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FB4867DA-87D0-4AA3-B607-2EBCB0FAFA96}"/>
              </a:ext>
            </a:extLst>
          </p:cNvPr>
          <p:cNvSpPr txBox="1"/>
          <p:nvPr/>
        </p:nvSpPr>
        <p:spPr>
          <a:xfrm>
            <a:off x="317348" y="368765"/>
            <a:ext cx="8302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1	Listen.</a:t>
            </a:r>
            <a:r>
              <a:rPr lang="en-US" altLang="zh-TW" sz="3200" dirty="0">
                <a:latin typeface="Heinemann-Roman"/>
              </a:rPr>
              <a:t> Look and circle.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0D43911-646E-44B8-8E15-D5A37BC4DDD5}"/>
              </a:ext>
            </a:extLst>
          </p:cNvPr>
          <p:cNvSpPr/>
          <p:nvPr/>
        </p:nvSpPr>
        <p:spPr>
          <a:xfrm>
            <a:off x="4797818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A10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6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10 G1WB Track A10">
            <a:hlinkClick r:id="" action="ppaction://media"/>
            <a:extLst>
              <a:ext uri="{FF2B5EF4-FFF2-40B4-BE49-F238E27FC236}">
                <a16:creationId xmlns:a16="http://schemas.microsoft.com/office/drawing/2014/main" id="{5B38AF1B-A315-4833-8600-CA5F39653CA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4675.93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25090" y="466177"/>
            <a:ext cx="487363" cy="48736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760B6A1-2CB3-482B-80E7-4367ECFFFE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349" y="1000171"/>
            <a:ext cx="3974733" cy="261381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6A34EBA-0416-4296-BDFB-B491B2C222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620" y="1000172"/>
            <a:ext cx="3882975" cy="2590068"/>
          </a:xfrm>
          <a:prstGeom prst="rect">
            <a:avLst/>
          </a:prstGeom>
        </p:spPr>
      </p:pic>
      <p:grpSp>
        <p:nvGrpSpPr>
          <p:cNvPr id="12" name="群組 11">
            <a:extLst>
              <a:ext uri="{FF2B5EF4-FFF2-40B4-BE49-F238E27FC236}">
                <a16:creationId xmlns:a16="http://schemas.microsoft.com/office/drawing/2014/main" id="{37077EC2-F9EA-4AD8-A3DF-0C19040A208A}"/>
              </a:ext>
            </a:extLst>
          </p:cNvPr>
          <p:cNvGrpSpPr/>
          <p:nvPr/>
        </p:nvGrpSpPr>
        <p:grpSpPr>
          <a:xfrm>
            <a:off x="2681261" y="3689968"/>
            <a:ext cx="3738200" cy="2539991"/>
            <a:chOff x="2681261" y="3727292"/>
            <a:chExt cx="3898648" cy="2589113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82CECA16-3BEB-416C-80C5-DCE4B3885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81261" y="3727292"/>
              <a:ext cx="3898648" cy="2589113"/>
            </a:xfrm>
            <a:prstGeom prst="rect">
              <a:avLst/>
            </a:prstGeom>
          </p:spPr>
        </p:pic>
        <p:pic>
          <p:nvPicPr>
            <p:cNvPr id="11" name="圖片 10" descr="一張含有 刀 的圖片&#10;&#10;自動產生的描述">
              <a:extLst>
                <a:ext uri="{FF2B5EF4-FFF2-40B4-BE49-F238E27FC236}">
                  <a16:creationId xmlns:a16="http://schemas.microsoft.com/office/drawing/2014/main" id="{2E9E3A29-8AD5-45C5-92B9-F7DED8600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6965" y="3861880"/>
              <a:ext cx="961534" cy="1391271"/>
            </a:xfrm>
            <a:prstGeom prst="rect">
              <a:avLst/>
            </a:prstGeom>
          </p:spPr>
        </p:pic>
      </p:grpSp>
      <p:sp>
        <p:nvSpPr>
          <p:cNvPr id="42" name="橢圓 41">
            <a:extLst>
              <a:ext uri="{FF2B5EF4-FFF2-40B4-BE49-F238E27FC236}">
                <a16:creationId xmlns:a16="http://schemas.microsoft.com/office/drawing/2014/main" id="{1D8589CF-9816-4990-A8BC-B08DC03AA516}"/>
              </a:ext>
            </a:extLst>
          </p:cNvPr>
          <p:cNvSpPr/>
          <p:nvPr/>
        </p:nvSpPr>
        <p:spPr>
          <a:xfrm>
            <a:off x="660629" y="2183363"/>
            <a:ext cx="1634702" cy="1245637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橢圓 49">
            <a:extLst>
              <a:ext uri="{FF2B5EF4-FFF2-40B4-BE49-F238E27FC236}">
                <a16:creationId xmlns:a16="http://schemas.microsoft.com/office/drawing/2014/main" id="{95C0DA1E-A6FC-4BBC-8830-C76389627F49}"/>
              </a:ext>
            </a:extLst>
          </p:cNvPr>
          <p:cNvSpPr/>
          <p:nvPr/>
        </p:nvSpPr>
        <p:spPr>
          <a:xfrm rot="3525244">
            <a:off x="3635452" y="4064903"/>
            <a:ext cx="1592106" cy="868787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3" name="橢圓 52">
            <a:extLst>
              <a:ext uri="{FF2B5EF4-FFF2-40B4-BE49-F238E27FC236}">
                <a16:creationId xmlns:a16="http://schemas.microsoft.com/office/drawing/2014/main" id="{7BECA39D-C878-4AB5-A59A-3A3560233B45}"/>
              </a:ext>
            </a:extLst>
          </p:cNvPr>
          <p:cNvSpPr/>
          <p:nvPr/>
        </p:nvSpPr>
        <p:spPr>
          <a:xfrm>
            <a:off x="7147280" y="1852179"/>
            <a:ext cx="1308098" cy="1576821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332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03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2" grpId="0" animBg="1"/>
      <p:bldP spid="50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FB4867DA-87D0-4AA3-B607-2EBCB0FAFA96}"/>
              </a:ext>
            </a:extLst>
          </p:cNvPr>
          <p:cNvSpPr txBox="1"/>
          <p:nvPr/>
        </p:nvSpPr>
        <p:spPr>
          <a:xfrm>
            <a:off x="317348" y="368765"/>
            <a:ext cx="8302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1	Listen.</a:t>
            </a:r>
            <a:r>
              <a:rPr lang="en-US" altLang="zh-TW" sz="3200" dirty="0">
                <a:latin typeface="Heinemann-Roman"/>
              </a:rPr>
              <a:t> Look and circle.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0D43911-646E-44B8-8E15-D5A37BC4DDD5}"/>
              </a:ext>
            </a:extLst>
          </p:cNvPr>
          <p:cNvSpPr/>
          <p:nvPr/>
        </p:nvSpPr>
        <p:spPr>
          <a:xfrm>
            <a:off x="4797818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A10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6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6BF77DA-EBFD-494D-97C6-E3C607D70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348" y="1000172"/>
            <a:ext cx="3937412" cy="2604816"/>
          </a:xfrm>
          <a:prstGeom prst="rect">
            <a:avLst/>
          </a:prstGeom>
          <a:ln>
            <a:noFill/>
          </a:ln>
        </p:spPr>
      </p:pic>
      <p:pic>
        <p:nvPicPr>
          <p:cNvPr id="2" name="10 G1WB Track A10">
            <a:hlinkClick r:id="" action="ppaction://media"/>
            <a:extLst>
              <a:ext uri="{FF2B5EF4-FFF2-40B4-BE49-F238E27FC236}">
                <a16:creationId xmlns:a16="http://schemas.microsoft.com/office/drawing/2014/main" id="{5B38AF1B-A315-4833-8600-CA5F39653CA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088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25090" y="466177"/>
            <a:ext cx="487363" cy="48736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FF0BBA6-0C32-4EEB-A42E-CC11D8060C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445" y="1007154"/>
            <a:ext cx="3894669" cy="260640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85D3BC4-8651-457F-83A4-6B3A2B47A6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3959" y="3661838"/>
            <a:ext cx="3922273" cy="2599200"/>
          </a:xfrm>
          <a:prstGeom prst="rect">
            <a:avLst/>
          </a:prstGeom>
          <a:ln>
            <a:noFill/>
          </a:ln>
        </p:spPr>
      </p:pic>
      <p:sp>
        <p:nvSpPr>
          <p:cNvPr id="12" name="橢圓 11">
            <a:extLst>
              <a:ext uri="{FF2B5EF4-FFF2-40B4-BE49-F238E27FC236}">
                <a16:creationId xmlns:a16="http://schemas.microsoft.com/office/drawing/2014/main" id="{4D1D637F-23F3-4536-ACF5-DB8F55A2FED2}"/>
              </a:ext>
            </a:extLst>
          </p:cNvPr>
          <p:cNvSpPr/>
          <p:nvPr/>
        </p:nvSpPr>
        <p:spPr>
          <a:xfrm>
            <a:off x="1612736" y="1218627"/>
            <a:ext cx="1384988" cy="157199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88481FBD-627D-45AF-B40D-F69DBF711A2C}"/>
              </a:ext>
            </a:extLst>
          </p:cNvPr>
          <p:cNvSpPr/>
          <p:nvPr/>
        </p:nvSpPr>
        <p:spPr>
          <a:xfrm>
            <a:off x="5991047" y="1237288"/>
            <a:ext cx="1384988" cy="1468301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0CAD798F-8872-4524-A7F7-68FDF0DEFCCB}"/>
              </a:ext>
            </a:extLst>
          </p:cNvPr>
          <p:cNvSpPr/>
          <p:nvPr/>
        </p:nvSpPr>
        <p:spPr>
          <a:xfrm rot="3525244">
            <a:off x="5051174" y="4871618"/>
            <a:ext cx="1627678" cy="790064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266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41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EBDB7ED-76BE-4A20-9D63-DD10886F7373}"/>
              </a:ext>
            </a:extLst>
          </p:cNvPr>
          <p:cNvSpPr/>
          <p:nvPr/>
        </p:nvSpPr>
        <p:spPr>
          <a:xfrm>
            <a:off x="1875507" y="404861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A10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10 G1WB Track A10">
            <a:hlinkClick r:id="" action="ppaction://media"/>
            <a:extLst>
              <a:ext uri="{FF2B5EF4-FFF2-40B4-BE49-F238E27FC236}">
                <a16:creationId xmlns:a16="http://schemas.microsoft.com/office/drawing/2014/main" id="{4EFB66A6-4EC3-4EAF-ABFC-96E58B87CC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0.93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779" y="367740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9A9B9FA-CB83-48A1-9AB6-602B96EA6298}"/>
              </a:ext>
            </a:extLst>
          </p:cNvPr>
          <p:cNvSpPr txBox="1"/>
          <p:nvPr/>
        </p:nvSpPr>
        <p:spPr>
          <a:xfrm>
            <a:off x="765110" y="1218235"/>
            <a:ext cx="785455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Unit 1	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1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Look and circle.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7670" y="2900486"/>
            <a:ext cx="203132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book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chair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pen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paper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a desk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a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crayon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6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50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2	Listen and say.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3732589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A11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11 G1WB Track A11">
            <a:hlinkClick r:id="" action="ppaction://media"/>
            <a:extLst>
              <a:ext uri="{FF2B5EF4-FFF2-40B4-BE49-F238E27FC236}">
                <a16:creationId xmlns:a16="http://schemas.microsoft.com/office/drawing/2014/main" id="{29F91F99-0C9C-4A23-B60A-B9F4030817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47775" y="463922"/>
            <a:ext cx="487363" cy="48736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EA7A5CF-2904-4C84-8FF3-BBD70D8F5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097" y="1389944"/>
            <a:ext cx="8723871" cy="400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7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9ADADB1-1BCA-4EB9-82CC-0CFA54398E9E}"/>
              </a:ext>
            </a:extLst>
          </p:cNvPr>
          <p:cNvSpPr/>
          <p:nvPr/>
        </p:nvSpPr>
        <p:spPr>
          <a:xfrm>
            <a:off x="1884934" y="4186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A11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11 G1WB Track A11">
            <a:hlinkClick r:id="" action="ppaction://media"/>
            <a:extLst>
              <a:ext uri="{FF2B5EF4-FFF2-40B4-BE49-F238E27FC236}">
                <a16:creationId xmlns:a16="http://schemas.microsoft.com/office/drawing/2014/main" id="{A8910049-7B94-4EBB-B5A2-06DD4CD5B4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0120" y="388622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272C51D-A977-4EE4-A962-6324CABB4EA4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2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A3669A-DFCE-4DA7-8F0F-D4BFFAA24B07}"/>
              </a:ext>
            </a:extLst>
          </p:cNvPr>
          <p:cNvSpPr/>
          <p:nvPr/>
        </p:nvSpPr>
        <p:spPr>
          <a:xfrm>
            <a:off x="777670" y="2387301"/>
            <a:ext cx="570710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(Monkey) What is it?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(Elephant) It’s a pen.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9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1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群組 22">
            <a:extLst>
              <a:ext uri="{FF2B5EF4-FFF2-40B4-BE49-F238E27FC236}">
                <a16:creationId xmlns:a16="http://schemas.microsoft.com/office/drawing/2014/main" id="{8E54D957-416E-4012-A361-A325A2F4DC25}"/>
              </a:ext>
            </a:extLst>
          </p:cNvPr>
          <p:cNvGrpSpPr/>
          <p:nvPr/>
        </p:nvGrpSpPr>
        <p:grpSpPr>
          <a:xfrm>
            <a:off x="726206" y="1638725"/>
            <a:ext cx="7786199" cy="4047016"/>
            <a:chOff x="471677" y="1638725"/>
            <a:chExt cx="7786199" cy="4047016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0788F3E3-861B-454C-A613-0922B01C9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677" y="1638725"/>
              <a:ext cx="5203596" cy="1317410"/>
            </a:xfrm>
            <a:prstGeom prst="rect">
              <a:avLst/>
            </a:prstGeom>
          </p:spPr>
        </p:pic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1101ABEC-0195-4654-89B1-EC978E4AC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37709" y="1647578"/>
              <a:ext cx="2620167" cy="1324095"/>
            </a:xfrm>
            <a:prstGeom prst="rect">
              <a:avLst/>
            </a:prstGeom>
          </p:spPr>
        </p:pic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9777730D-F01D-42D6-814B-DF29BA9A5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3027" y="3074307"/>
              <a:ext cx="1300515" cy="2611434"/>
            </a:xfrm>
            <a:prstGeom prst="rect">
              <a:avLst/>
            </a:prstGeom>
          </p:spPr>
        </p:pic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3	Cut out the cards on page 35. </a:t>
            </a:r>
            <a:r>
              <a:rPr lang="en-US" altLang="zh-TW" sz="3000" dirty="0">
                <a:latin typeface="Century Gothic" panose="020B0502020202020204" pitchFamily="34" charset="0"/>
              </a:rPr>
              <a:t>Listen. Glue the cards.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722408" y="955882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A12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12 G1WB Track A12">
            <a:hlinkClick r:id="" action="ppaction://media"/>
            <a:extLst>
              <a:ext uri="{FF2B5EF4-FFF2-40B4-BE49-F238E27FC236}">
                <a16:creationId xmlns:a16="http://schemas.microsoft.com/office/drawing/2014/main" id="{9F890E02-D93E-4786-89E1-12C2F2D462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49680" y="916111"/>
            <a:ext cx="487363" cy="48736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FC621387-1CCD-40D2-AE91-27815243C3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7274" y="3246532"/>
            <a:ext cx="6491022" cy="300232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B2247C53-A314-400D-9353-EB92F3E0E4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9815" y="4902684"/>
            <a:ext cx="830849" cy="121857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72F5322-1232-469C-B857-B61EE02BDC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52441" y="1734556"/>
            <a:ext cx="777353" cy="117823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A9F0BC9-48A3-4CEF-A2B0-ADB7791445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08282" y="1775107"/>
            <a:ext cx="695870" cy="1024654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4F64D8E-9B4B-4391-8DBC-58EB120D5B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8499" y="3110232"/>
            <a:ext cx="855695" cy="1252326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1D98044B-5BB8-4DE4-B849-DE687A5C1D7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2659" y="1879901"/>
            <a:ext cx="1187580" cy="91986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4B9E10A7-C9A4-4D0D-A184-2BD8D3ED9E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35287" y="1815839"/>
            <a:ext cx="927639" cy="1015663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92266128-765E-466E-9BDB-5EC4F3941DB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28898" y="1746826"/>
            <a:ext cx="995209" cy="1108068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EA2C4B57-CD30-4D9A-B47E-9F21191D59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5778" y="1739226"/>
            <a:ext cx="798655" cy="1171361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6CB23479-F743-4C08-9B88-53B823D8C59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7865" y="4432799"/>
            <a:ext cx="948840" cy="1166721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CB96DEB5-A77D-4A3B-B5C4-BE22CBC328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2541" y="4912111"/>
            <a:ext cx="777353" cy="1178230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494923D0-92DD-48F1-8845-7D64C50B68C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84505" y="3397699"/>
            <a:ext cx="948840" cy="1166721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4D11E975-3B19-4556-B14B-DB5BFEF2A54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08130" y="3468732"/>
            <a:ext cx="695870" cy="1024654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E8480528-CAB3-4694-A117-CAA7CF6B334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2445" y="3477723"/>
            <a:ext cx="927639" cy="1015663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E15E3D85-E1B9-45CE-81E4-EB37E30518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4969" y="3393885"/>
            <a:ext cx="855695" cy="1252326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1B8D1873-C5FC-4721-88C7-532674F957E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58460" y="4956619"/>
            <a:ext cx="995209" cy="1108068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9C6D841A-BF2E-47F9-BDB3-C1C2912D13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10556" y="5050723"/>
            <a:ext cx="1187580" cy="91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3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982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3A98273-30A4-469B-AAF7-33F1AA62DDE0}"/>
              </a:ext>
            </a:extLst>
          </p:cNvPr>
          <p:cNvSpPr/>
          <p:nvPr/>
        </p:nvSpPr>
        <p:spPr>
          <a:xfrm>
            <a:off x="1875507" y="41137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A12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12 G1WB Track A12">
            <a:hlinkClick r:id="" action="ppaction://media"/>
            <a:extLst>
              <a:ext uri="{FF2B5EF4-FFF2-40B4-BE49-F238E27FC236}">
                <a16:creationId xmlns:a16="http://schemas.microsoft.com/office/drawing/2014/main" id="{46826931-1288-46E9-91EF-AB9D710D09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779" y="371608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68339" y="2765228"/>
            <a:ext cx="7860678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What is it? It’s a book. 	2. What is it? It’s a crayon.</a:t>
            </a:r>
          </a:p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What is it? It’s an eraser. 	4. What is it? It’s a pen.</a:t>
            </a:r>
          </a:p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What is it? It’s a chair. 	6. What is it? It’s paper.</a:t>
            </a:r>
          </a:p>
          <a:p>
            <a:pPr>
              <a:spcBef>
                <a:spcPts val="1200"/>
              </a:spcBef>
              <a:tabLst>
                <a:tab pos="4035425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What is it? It’s a desk. 	8. What is it? It’s a pencil.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B2A8F4F-F5DE-4EB4-A02F-A198A6D3EE86}"/>
              </a:ext>
            </a:extLst>
          </p:cNvPr>
          <p:cNvSpPr txBox="1"/>
          <p:nvPr/>
        </p:nvSpPr>
        <p:spPr>
          <a:xfrm>
            <a:off x="765110" y="1218235"/>
            <a:ext cx="785455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3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Cut out the cards on page 35. </a:t>
            </a:r>
            <a:r>
              <a:rPr lang="en-US" altLang="zh-TW" sz="2400" dirty="0">
                <a:latin typeface="Century Gothic" panose="020B0502020202020204" pitchFamily="34" charset="0"/>
              </a:rPr>
              <a:t>Listen. Glue the cards.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3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82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4	Match. </a:t>
            </a:r>
            <a:r>
              <a:rPr lang="en-US" altLang="zh-TW" sz="3000" dirty="0">
                <a:latin typeface="Century Gothic" panose="020B0502020202020204" pitchFamily="34" charset="0"/>
              </a:rPr>
              <a:t>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7B28BBC6-6817-4087-9653-CE692ACCA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09" y="1649691"/>
            <a:ext cx="8566243" cy="3102943"/>
          </a:xfrm>
          <a:prstGeom prst="rect">
            <a:avLst/>
          </a:prstGeom>
        </p:spPr>
      </p:pic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id="{3B40C056-DE61-4D17-8DCF-1072B28C9C6F}"/>
              </a:ext>
            </a:extLst>
          </p:cNvPr>
          <p:cNvSpPr/>
          <p:nvPr/>
        </p:nvSpPr>
        <p:spPr>
          <a:xfrm>
            <a:off x="2177592" y="2696066"/>
            <a:ext cx="1112363" cy="1074656"/>
          </a:xfrm>
          <a:custGeom>
            <a:avLst/>
            <a:gdLst>
              <a:gd name="connsiteX0" fmla="*/ 0 w 1055802"/>
              <a:gd name="connsiteY0" fmla="*/ 0 h 1008668"/>
              <a:gd name="connsiteX1" fmla="*/ 480767 w 1055802"/>
              <a:gd name="connsiteY1" fmla="*/ 358218 h 1008668"/>
              <a:gd name="connsiteX2" fmla="*/ 1055802 w 1055802"/>
              <a:gd name="connsiteY2" fmla="*/ 1008668 h 100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5802" h="1008668">
                <a:moveTo>
                  <a:pt x="0" y="0"/>
                </a:moveTo>
                <a:cubicBezTo>
                  <a:pt x="152400" y="95053"/>
                  <a:pt x="304800" y="190107"/>
                  <a:pt x="480767" y="358218"/>
                </a:cubicBezTo>
                <a:cubicBezTo>
                  <a:pt x="656734" y="526329"/>
                  <a:pt x="856268" y="767498"/>
                  <a:pt x="1055802" y="1008668"/>
                </a:cubicBez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: 圖案 17">
            <a:extLst>
              <a:ext uri="{FF2B5EF4-FFF2-40B4-BE49-F238E27FC236}">
                <a16:creationId xmlns:a16="http://schemas.microsoft.com/office/drawing/2014/main" id="{06D760E4-189D-4C54-A51B-2A2C09B46F1A}"/>
              </a:ext>
            </a:extLst>
          </p:cNvPr>
          <p:cNvSpPr/>
          <p:nvPr/>
        </p:nvSpPr>
        <p:spPr>
          <a:xfrm>
            <a:off x="3695308" y="2891672"/>
            <a:ext cx="791851" cy="662233"/>
          </a:xfrm>
          <a:custGeom>
            <a:avLst/>
            <a:gdLst>
              <a:gd name="connsiteX0" fmla="*/ 0 w 1055802"/>
              <a:gd name="connsiteY0" fmla="*/ 0 h 1008668"/>
              <a:gd name="connsiteX1" fmla="*/ 480767 w 1055802"/>
              <a:gd name="connsiteY1" fmla="*/ 358218 h 1008668"/>
              <a:gd name="connsiteX2" fmla="*/ 1055802 w 1055802"/>
              <a:gd name="connsiteY2" fmla="*/ 1008668 h 100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5802" h="1008668">
                <a:moveTo>
                  <a:pt x="0" y="0"/>
                </a:moveTo>
                <a:cubicBezTo>
                  <a:pt x="152400" y="95053"/>
                  <a:pt x="304800" y="190107"/>
                  <a:pt x="480767" y="358218"/>
                </a:cubicBezTo>
                <a:cubicBezTo>
                  <a:pt x="656734" y="526329"/>
                  <a:pt x="856268" y="767498"/>
                  <a:pt x="1055802" y="1008668"/>
                </a:cubicBez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8B57588A-CCC6-4D30-9ECE-7048A785E2D6}"/>
              </a:ext>
            </a:extLst>
          </p:cNvPr>
          <p:cNvSpPr/>
          <p:nvPr/>
        </p:nvSpPr>
        <p:spPr>
          <a:xfrm>
            <a:off x="2045616" y="2828041"/>
            <a:ext cx="2931737" cy="791852"/>
          </a:xfrm>
          <a:custGeom>
            <a:avLst/>
            <a:gdLst>
              <a:gd name="connsiteX0" fmla="*/ 2931737 w 2931737"/>
              <a:gd name="connsiteY0" fmla="*/ 0 h 791852"/>
              <a:gd name="connsiteX1" fmla="*/ 1253765 w 2931737"/>
              <a:gd name="connsiteY1" fmla="*/ 377072 h 791852"/>
              <a:gd name="connsiteX2" fmla="*/ 0 w 2931737"/>
              <a:gd name="connsiteY2" fmla="*/ 791852 h 791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31737" h="791852">
                <a:moveTo>
                  <a:pt x="2931737" y="0"/>
                </a:moveTo>
                <a:cubicBezTo>
                  <a:pt x="2337062" y="122548"/>
                  <a:pt x="1742388" y="245097"/>
                  <a:pt x="1253765" y="377072"/>
                </a:cubicBezTo>
                <a:cubicBezTo>
                  <a:pt x="765142" y="509047"/>
                  <a:pt x="382571" y="650449"/>
                  <a:pt x="0" y="791852"/>
                </a:cubicBez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手繪多邊形: 圖案 20">
            <a:extLst>
              <a:ext uri="{FF2B5EF4-FFF2-40B4-BE49-F238E27FC236}">
                <a16:creationId xmlns:a16="http://schemas.microsoft.com/office/drawing/2014/main" id="{878604A6-A07D-475F-8731-32825F598569}"/>
              </a:ext>
            </a:extLst>
          </p:cNvPr>
          <p:cNvSpPr/>
          <p:nvPr/>
        </p:nvSpPr>
        <p:spPr>
          <a:xfrm>
            <a:off x="6570482" y="2828041"/>
            <a:ext cx="985121" cy="791852"/>
          </a:xfrm>
          <a:custGeom>
            <a:avLst/>
            <a:gdLst>
              <a:gd name="connsiteX0" fmla="*/ 0 w 1055802"/>
              <a:gd name="connsiteY0" fmla="*/ 0 h 1008668"/>
              <a:gd name="connsiteX1" fmla="*/ 480767 w 1055802"/>
              <a:gd name="connsiteY1" fmla="*/ 358218 h 1008668"/>
              <a:gd name="connsiteX2" fmla="*/ 1055802 w 1055802"/>
              <a:gd name="connsiteY2" fmla="*/ 1008668 h 100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5802" h="1008668">
                <a:moveTo>
                  <a:pt x="0" y="0"/>
                </a:moveTo>
                <a:cubicBezTo>
                  <a:pt x="152400" y="95053"/>
                  <a:pt x="304800" y="190107"/>
                  <a:pt x="480767" y="358218"/>
                </a:cubicBezTo>
                <a:cubicBezTo>
                  <a:pt x="656734" y="526329"/>
                  <a:pt x="856268" y="767498"/>
                  <a:pt x="1055802" y="1008668"/>
                </a:cubicBez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829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5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Color and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967502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A13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13 G1WB Track A13">
            <a:hlinkClick r:id="" action="ppaction://media"/>
            <a:extLst>
              <a:ext uri="{FF2B5EF4-FFF2-40B4-BE49-F238E27FC236}">
                <a16:creationId xmlns:a16="http://schemas.microsoft.com/office/drawing/2014/main" id="{B319DCC6-7B46-43D5-95D5-0AFED04940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94774" y="463425"/>
            <a:ext cx="487363" cy="48736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B6E9E91B-C419-460A-9FE1-A291C086A1BF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3F7347D-52B0-403F-A195-2C2315B26993}"/>
              </a:ext>
            </a:extLst>
          </p:cNvPr>
          <p:cNvSpPr/>
          <p:nvPr/>
        </p:nvSpPr>
        <p:spPr>
          <a:xfrm>
            <a:off x="4558421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BB57D47-3E94-4499-B3C7-F44A8B6B46E6}"/>
              </a:ext>
            </a:extLst>
          </p:cNvPr>
          <p:cNvSpPr/>
          <p:nvPr/>
        </p:nvSpPr>
        <p:spPr>
          <a:xfrm>
            <a:off x="826812" y="357872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C2FF1D-27E6-433C-98B8-BC7D44B4D803}"/>
              </a:ext>
            </a:extLst>
          </p:cNvPr>
          <p:cNvSpPr/>
          <p:nvPr/>
        </p:nvSpPr>
        <p:spPr>
          <a:xfrm>
            <a:off x="4558421" y="357872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080B74E-20E3-47C6-A501-E20DCE4D1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0902" y="1182731"/>
            <a:ext cx="2646253" cy="242902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F82EA8B-9575-4B3D-B13B-B1485A2543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6702" y="1337951"/>
            <a:ext cx="2396160" cy="227380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B0FB6DA-3B26-4721-B869-2186629200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6103" y="3578728"/>
            <a:ext cx="1664874" cy="259049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521C8518-34F1-46DA-96B1-7FFF4E1FB7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4774" y="3682128"/>
            <a:ext cx="2026447" cy="2383693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29DA529D-664E-45DD-A259-37D961A738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3280" y="1222110"/>
            <a:ext cx="2657890" cy="2356618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E472C1FC-BD75-4482-8A97-E9AF5AB3F5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36701" y="1300594"/>
            <a:ext cx="2361059" cy="2273803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987D0EBD-B655-4F43-AA8C-52AAF01711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3365" y="3622519"/>
            <a:ext cx="1637926" cy="2429489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8059A9EF-7C35-495A-B9B1-8005EB09F2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56372" y="3578729"/>
            <a:ext cx="2064850" cy="249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8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43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EA4ACAA5-3204-4634-8EE6-05958161AC8E}"/>
              </a:ext>
            </a:extLst>
          </p:cNvPr>
          <p:cNvSpPr/>
          <p:nvPr/>
        </p:nvSpPr>
        <p:spPr>
          <a:xfrm>
            <a:off x="1884934" y="409833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A13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13 G1WB Track A13">
            <a:hlinkClick r:id="" action="ppaction://media"/>
            <a:extLst>
              <a:ext uri="{FF2B5EF4-FFF2-40B4-BE49-F238E27FC236}">
                <a16:creationId xmlns:a16="http://schemas.microsoft.com/office/drawing/2014/main" id="{74C14ABE-CE0E-473D-A104-4C7D6BCAE0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206" y="379291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5BEE4E7-D6D7-4773-B267-96EB5640954E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5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Color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29F98A-4A42-4A0A-AFDA-9FCA7394CDAE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green book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red desk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yellow pencil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a blue eraser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74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3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latin typeface="Century Gothic" panose="020B0502020202020204" pitchFamily="34" charset="0"/>
              </a:rPr>
              <a:t>6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Color. Count and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6287250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A14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14 G1WB Track A14">
            <a:hlinkClick r:id="" action="ppaction://media"/>
            <a:extLst>
              <a:ext uri="{FF2B5EF4-FFF2-40B4-BE49-F238E27FC236}">
                <a16:creationId xmlns:a16="http://schemas.microsoft.com/office/drawing/2014/main" id="{90A8F57D-718D-470C-BB30-9FFAAED182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31622" y="459863"/>
            <a:ext cx="487363" cy="48736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FBFDDBA-D093-4A9D-9AD2-54B9BC4DC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008" y="1173391"/>
            <a:ext cx="5731497" cy="2529069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2143061C-15F8-4478-AD5E-113F4361F8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0534" y="3555567"/>
            <a:ext cx="2199931" cy="2647271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4558A341-8F80-4AD1-B3C8-BADF215237C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2510"/>
          <a:stretch/>
        </p:blipFill>
        <p:spPr>
          <a:xfrm>
            <a:off x="4433571" y="3839221"/>
            <a:ext cx="2199932" cy="2226855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88730374-CCFD-4F1A-BE99-4BC592EC1F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9439" y="1562198"/>
            <a:ext cx="1964185" cy="1888012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E589FC8F-A802-4945-BE0B-7BE9F04835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3709" y="1249381"/>
            <a:ext cx="2969260" cy="2384801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224B6CC0-1F94-4829-81C2-637DB8D81B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3358" y="3681603"/>
            <a:ext cx="1586647" cy="2401411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942B9567-D5EB-4DEF-8EBD-1C9870CA1DF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3864" y="4028047"/>
            <a:ext cx="2053315" cy="175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76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457481B-39FC-4663-981E-C2B4CBBC34A5}"/>
              </a:ext>
            </a:extLst>
          </p:cNvPr>
          <p:cNvSpPr/>
          <p:nvPr/>
        </p:nvSpPr>
        <p:spPr>
          <a:xfrm>
            <a:off x="1894363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A14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14 G1WB Track A14">
            <a:hlinkClick r:id="" action="ppaction://media"/>
            <a:extLst>
              <a:ext uri="{FF2B5EF4-FFF2-40B4-BE49-F238E27FC236}">
                <a16:creationId xmlns:a16="http://schemas.microsoft.com/office/drawing/2014/main" id="{5F0D547B-8B52-4DB4-990C-D05C0DB157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8735" y="375020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8B0CF89-6210-4CEA-977C-164837A07D85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6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Color. Count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3244D97-1164-434A-BA9A-DB68B8E9E7D4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red pens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blue books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yellow chair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green crayons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2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6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7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5391700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A15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15 G1WB Track A15">
            <a:hlinkClick r:id="" action="ppaction://media"/>
            <a:extLst>
              <a:ext uri="{FF2B5EF4-FFF2-40B4-BE49-F238E27FC236}">
                <a16:creationId xmlns:a16="http://schemas.microsoft.com/office/drawing/2014/main" id="{E4842777-6241-46DC-BDB2-4C463AFA9F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09545" y="456355"/>
            <a:ext cx="487363" cy="48736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9B43FDB2-F00D-4C6A-91A0-DA5CB73077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80" y="1134505"/>
            <a:ext cx="3945804" cy="2099444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43601A9-5C5A-4023-9DF3-F48179DF5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5142" y="1194632"/>
            <a:ext cx="3361539" cy="1988361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DE68732-A45D-4323-9C2A-117C3B2660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8950" y="3708024"/>
            <a:ext cx="2487450" cy="2048488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26D754DC-3E9F-4244-B7B1-28C7EC95AC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8139" y="3708024"/>
            <a:ext cx="4114190" cy="2048488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0F12DA13-B26E-438D-AEC3-115839F75AE0}"/>
              </a:ext>
            </a:extLst>
          </p:cNvPr>
          <p:cNvSpPr/>
          <p:nvPr/>
        </p:nvSpPr>
        <p:spPr>
          <a:xfrm>
            <a:off x="1665804" y="3091974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BAC5273-1038-4BEA-BB4B-F678E654BF12}"/>
              </a:ext>
            </a:extLst>
          </p:cNvPr>
          <p:cNvSpPr/>
          <p:nvPr/>
        </p:nvSpPr>
        <p:spPr>
          <a:xfrm>
            <a:off x="6194659" y="3091974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5E361DC-8608-4FC7-A759-FEF925490149}"/>
              </a:ext>
            </a:extLst>
          </p:cNvPr>
          <p:cNvSpPr/>
          <p:nvPr/>
        </p:nvSpPr>
        <p:spPr>
          <a:xfrm>
            <a:off x="1665804" y="5672575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E5BEF72-73B6-4741-B007-49BB16D383D0}"/>
              </a:ext>
            </a:extLst>
          </p:cNvPr>
          <p:cNvSpPr/>
          <p:nvPr/>
        </p:nvSpPr>
        <p:spPr>
          <a:xfrm>
            <a:off x="6194659" y="5672575"/>
            <a:ext cx="1595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_______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0E31225-1E47-4F9F-B705-EF37A04AAC57}"/>
              </a:ext>
            </a:extLst>
          </p:cNvPr>
          <p:cNvSpPr/>
          <p:nvPr/>
        </p:nvSpPr>
        <p:spPr>
          <a:xfrm>
            <a:off x="2215533" y="309197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2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7A90836-3008-42E5-8682-D261C826BB46}"/>
              </a:ext>
            </a:extLst>
          </p:cNvPr>
          <p:cNvSpPr/>
          <p:nvPr/>
        </p:nvSpPr>
        <p:spPr>
          <a:xfrm>
            <a:off x="6713477" y="309197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4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367C72B-7E41-492F-BE8A-AD903AAFAC8F}"/>
              </a:ext>
            </a:extLst>
          </p:cNvPr>
          <p:cNvSpPr/>
          <p:nvPr/>
        </p:nvSpPr>
        <p:spPr>
          <a:xfrm>
            <a:off x="2177825" y="568434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1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5C2501D-A35B-4619-B915-642536831670}"/>
              </a:ext>
            </a:extLst>
          </p:cNvPr>
          <p:cNvSpPr/>
          <p:nvPr/>
        </p:nvSpPr>
        <p:spPr>
          <a:xfrm>
            <a:off x="6724763" y="568434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3</a:t>
            </a:r>
            <a:endParaRPr lang="zh-TW" altLang="en-US" sz="28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46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95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CED4501-5C73-4F9D-8DBA-004FE5ED6939}"/>
              </a:ext>
            </a:extLst>
          </p:cNvPr>
          <p:cNvSpPr/>
          <p:nvPr/>
        </p:nvSpPr>
        <p:spPr>
          <a:xfrm>
            <a:off x="1894363" y="412632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A15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15 G1WB Track A15">
            <a:hlinkClick r:id="" action="ppaction://media"/>
            <a:extLst>
              <a:ext uri="{FF2B5EF4-FFF2-40B4-BE49-F238E27FC236}">
                <a16:creationId xmlns:a16="http://schemas.microsoft.com/office/drawing/2014/main" id="{471A65ED-40F2-4575-92F6-252D66331E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208" y="375020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D0069CE-7FF9-4DB0-9CA0-ABC3DDFA1B6B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7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</a:rPr>
              <a:t>Count and write.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F38B5AF-F17C-4145-B382-D23A7199C3F8}"/>
              </a:ext>
            </a:extLst>
          </p:cNvPr>
          <p:cNvSpPr/>
          <p:nvPr/>
        </p:nvSpPr>
        <p:spPr>
          <a:xfrm>
            <a:off x="777670" y="2387301"/>
            <a:ext cx="5707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desks?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pencils?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books?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chairs?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3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5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8	Listen and say.</a:t>
            </a:r>
            <a:r>
              <a:rPr lang="en-US" altLang="zh-TW" sz="3000" dirty="0">
                <a:latin typeface="Century Gothic" panose="020B0502020202020204" pitchFamily="34" charset="0"/>
              </a:rPr>
              <a:t>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3760866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</a:t>
            </a:r>
            <a:r>
              <a:rPr lang="en-US" altLang="zh-TW" sz="19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16 G1WB Track A16">
            <a:hlinkClick r:id="" action="ppaction://media"/>
            <a:extLst>
              <a:ext uri="{FF2B5EF4-FFF2-40B4-BE49-F238E27FC236}">
                <a16:creationId xmlns:a16="http://schemas.microsoft.com/office/drawing/2014/main" id="{5A7F04DC-22A7-48E3-82EE-4EADAC9FF5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00162" y="457280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6DAA5A17-7B35-4D7D-9FBA-4851B93F4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6574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8E34021D-91C4-4C30-8FB6-636AD6DEAA97}"/>
              </a:ext>
            </a:extLst>
          </p:cNvPr>
          <p:cNvSpPr txBox="1"/>
          <p:nvPr/>
        </p:nvSpPr>
        <p:spPr>
          <a:xfrm>
            <a:off x="765110" y="3261638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8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8B7EBE9-B384-4B2C-9A01-447469171487}"/>
              </a:ext>
            </a:extLst>
          </p:cNvPr>
          <p:cNvSpPr/>
          <p:nvPr/>
        </p:nvSpPr>
        <p:spPr>
          <a:xfrm>
            <a:off x="777670" y="4430704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V  /v/  /v/  Have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  /e/  /e/  Pen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  /p/  /p/  Pencil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Pencil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38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0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03448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9	Listen and look. </a:t>
            </a:r>
            <a:r>
              <a:rPr lang="en-US" altLang="zh-TW" sz="3000" dirty="0">
                <a:latin typeface="Century Gothic" panose="020B0502020202020204" pitchFamily="34" charset="0"/>
              </a:rPr>
              <a:t>Which word is different? Circle.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2233380" y="866283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A17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17 G1WB Track A17">
            <a:hlinkClick r:id="" action="ppaction://media"/>
            <a:extLst>
              <a:ext uri="{FF2B5EF4-FFF2-40B4-BE49-F238E27FC236}">
                <a16:creationId xmlns:a16="http://schemas.microsoft.com/office/drawing/2014/main" id="{CBFD0091-433F-4249-8453-043DAC5EFE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51225" y="828671"/>
            <a:ext cx="487363" cy="48736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3B880E3-35C2-4A52-91BB-EBB141BB5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186" y="1368529"/>
            <a:ext cx="6507622" cy="1676082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3A74A3F0-EDD3-4DA9-BB3D-894A0FA9D39B}"/>
              </a:ext>
            </a:extLst>
          </p:cNvPr>
          <p:cNvSpPr/>
          <p:nvPr/>
        </p:nvSpPr>
        <p:spPr>
          <a:xfrm>
            <a:off x="826812" y="1411431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8F614DC-0FF0-426D-B3AC-3D60D0C9F686}"/>
              </a:ext>
            </a:extLst>
          </p:cNvPr>
          <p:cNvSpPr/>
          <p:nvPr/>
        </p:nvSpPr>
        <p:spPr>
          <a:xfrm>
            <a:off x="826812" y="293856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2C466B0-0B53-4F5A-8A4E-971329FA80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9637" y="2983116"/>
            <a:ext cx="6571171" cy="162322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3D76726-BDA7-470E-8BAE-C1419A3D5B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3186" y="4599364"/>
            <a:ext cx="6461177" cy="1688348"/>
          </a:xfrm>
          <a:prstGeom prst="rect">
            <a:avLst/>
          </a:prstGeom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05A3C5EF-F8C7-4D19-A19B-7AC1B88A224A}"/>
              </a:ext>
            </a:extLst>
          </p:cNvPr>
          <p:cNvSpPr/>
          <p:nvPr/>
        </p:nvSpPr>
        <p:spPr>
          <a:xfrm>
            <a:off x="826812" y="459936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40" name="橢圓 39">
            <a:extLst>
              <a:ext uri="{FF2B5EF4-FFF2-40B4-BE49-F238E27FC236}">
                <a16:creationId xmlns:a16="http://schemas.microsoft.com/office/drawing/2014/main" id="{B193B86F-A321-48CF-81B4-0CA3F023BF13}"/>
              </a:ext>
            </a:extLst>
          </p:cNvPr>
          <p:cNvSpPr/>
          <p:nvPr/>
        </p:nvSpPr>
        <p:spPr>
          <a:xfrm>
            <a:off x="6182222" y="1362275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橢圓 40">
            <a:extLst>
              <a:ext uri="{FF2B5EF4-FFF2-40B4-BE49-F238E27FC236}">
                <a16:creationId xmlns:a16="http://schemas.microsoft.com/office/drawing/2014/main" id="{2211748A-EE62-4B48-A8B9-F0179B3ABC86}"/>
              </a:ext>
            </a:extLst>
          </p:cNvPr>
          <p:cNvSpPr/>
          <p:nvPr/>
        </p:nvSpPr>
        <p:spPr>
          <a:xfrm>
            <a:off x="3793774" y="2986340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>
            <a:extLst>
              <a:ext uri="{FF2B5EF4-FFF2-40B4-BE49-F238E27FC236}">
                <a16:creationId xmlns:a16="http://schemas.microsoft.com/office/drawing/2014/main" id="{28EAB0F4-1D4B-41DC-B12C-1E9C95DB831E}"/>
              </a:ext>
            </a:extLst>
          </p:cNvPr>
          <p:cNvSpPr/>
          <p:nvPr/>
        </p:nvSpPr>
        <p:spPr>
          <a:xfrm>
            <a:off x="6158025" y="4593454"/>
            <a:ext cx="1620000" cy="16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175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98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D260B707-1954-40BC-8853-69634FEDE315}"/>
              </a:ext>
            </a:extLst>
          </p:cNvPr>
          <p:cNvSpPr/>
          <p:nvPr/>
        </p:nvSpPr>
        <p:spPr>
          <a:xfrm>
            <a:off x="1894359" y="40320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A17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17 G1WB Track A17">
            <a:hlinkClick r:id="" action="ppaction://media"/>
            <a:extLst>
              <a:ext uri="{FF2B5EF4-FFF2-40B4-BE49-F238E27FC236}">
                <a16:creationId xmlns:a16="http://schemas.microsoft.com/office/drawing/2014/main" id="{BEF4F5BD-9E52-4256-8D13-CEB7070D60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204" y="365593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D405DA6-812F-492E-8198-4FAB878A74D5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9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look. </a:t>
            </a:r>
            <a:r>
              <a:rPr lang="en-US" altLang="zh-TW" sz="2400" dirty="0">
                <a:latin typeface="Century Gothic" panose="020B0502020202020204" pitchFamily="34" charset="0"/>
              </a:rPr>
              <a:t>Which word is different? Circle.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0D8BA1E-1CDE-4E54-A808-939B961A7957}"/>
              </a:ext>
            </a:extLst>
          </p:cNvPr>
          <p:cNvSpPr/>
          <p:nvPr/>
        </p:nvSpPr>
        <p:spPr>
          <a:xfrm>
            <a:off x="777670" y="2387301"/>
            <a:ext cx="57071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/v/ Have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/v/ Love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/v/ Chair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/e/ Desk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/e/ Book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/e/ Pen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/p/ Pencil 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/p/ Paper</a:t>
            </a:r>
            <a:r>
              <a:rPr lang="zh-TW" alt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/p/ Crayon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7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8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10	Listen and chant. </a:t>
            </a:r>
            <a:r>
              <a:rPr lang="en-US" altLang="zh-TW" sz="3000" dirty="0">
                <a:latin typeface="Century Gothic" panose="020B0502020202020204" pitchFamily="34" charset="0"/>
              </a:rPr>
              <a:t>Say a new verse.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7367472" y="48877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A18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18 G1WB Track A18">
            <a:hlinkClick r:id="" action="ppaction://media"/>
            <a:extLst>
              <a:ext uri="{FF2B5EF4-FFF2-40B4-BE49-F238E27FC236}">
                <a16:creationId xmlns:a16="http://schemas.microsoft.com/office/drawing/2014/main" id="{A7416114-D408-42FA-A4B0-9C0B6439A3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5317" y="454254"/>
            <a:ext cx="487363" cy="487363"/>
          </a:xfrm>
          <a:prstGeom prst="rect">
            <a:avLst/>
          </a:prstGeom>
        </p:spPr>
      </p:pic>
      <p:grpSp>
        <p:nvGrpSpPr>
          <p:cNvPr id="6" name="群組 5">
            <a:extLst>
              <a:ext uri="{FF2B5EF4-FFF2-40B4-BE49-F238E27FC236}">
                <a16:creationId xmlns:a16="http://schemas.microsoft.com/office/drawing/2014/main" id="{75880924-B657-4851-B2D1-45AB8717A844}"/>
              </a:ext>
            </a:extLst>
          </p:cNvPr>
          <p:cNvGrpSpPr/>
          <p:nvPr/>
        </p:nvGrpSpPr>
        <p:grpSpPr>
          <a:xfrm>
            <a:off x="317349" y="1060681"/>
            <a:ext cx="4161532" cy="4440980"/>
            <a:chOff x="317349" y="1060681"/>
            <a:chExt cx="4161532" cy="4440980"/>
          </a:xfrm>
        </p:grpSpPr>
        <p:sp>
          <p:nvSpPr>
            <p:cNvPr id="33" name="矩形: 圓角 32">
              <a:extLst>
                <a:ext uri="{FF2B5EF4-FFF2-40B4-BE49-F238E27FC236}">
                  <a16:creationId xmlns:a16="http://schemas.microsoft.com/office/drawing/2014/main" id="{F873D50E-E60E-4561-8600-7108293F5BDD}"/>
                </a:ext>
              </a:extLst>
            </p:cNvPr>
            <p:cNvSpPr/>
            <p:nvPr/>
          </p:nvSpPr>
          <p:spPr>
            <a:xfrm>
              <a:off x="317349" y="1400947"/>
              <a:ext cx="4161532" cy="4100714"/>
            </a:xfrm>
            <a:prstGeom prst="roundRect">
              <a:avLst>
                <a:gd name="adj" fmla="val 5834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17C36344-ED3C-4EA0-947B-4C0DF47F5586}"/>
                </a:ext>
              </a:extLst>
            </p:cNvPr>
            <p:cNvSpPr/>
            <p:nvPr/>
          </p:nvSpPr>
          <p:spPr>
            <a:xfrm>
              <a:off x="419879" y="1060681"/>
              <a:ext cx="4059002" cy="4349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TW" sz="3600" b="1" dirty="0">
                  <a:latin typeface="Century Gothic" panose="020B0502020202020204" pitchFamily="34" charset="0"/>
                </a:rPr>
                <a:t>I have some</a:t>
              </a:r>
            </a:p>
            <a:p>
              <a:pPr>
                <a:lnSpc>
                  <a:spcPct val="200000"/>
                </a:lnSpc>
              </a:pPr>
              <a:r>
                <a:rPr lang="en-US" altLang="zh-TW" sz="3600" b="1" dirty="0">
                  <a:latin typeface="Century Gothic" panose="020B0502020202020204" pitchFamily="34" charset="0"/>
                </a:rPr>
                <a:t>I have a</a:t>
              </a:r>
            </a:p>
            <a:p>
              <a:pPr>
                <a:lnSpc>
                  <a:spcPct val="200000"/>
                </a:lnSpc>
              </a:pPr>
              <a:r>
                <a:rPr lang="en-US" altLang="zh-TW" sz="3600" b="1" dirty="0">
                  <a:latin typeface="Century Gothic" panose="020B0502020202020204" pitchFamily="34" charset="0"/>
                </a:rPr>
                <a:t>I have a</a:t>
              </a:r>
            </a:p>
            <a:p>
              <a:pPr>
                <a:lnSpc>
                  <a:spcPct val="200000"/>
                </a:lnSpc>
              </a:pPr>
              <a:r>
                <a:rPr lang="en-US" altLang="zh-TW" sz="3600" b="1" dirty="0">
                  <a:latin typeface="Century Gothic" panose="020B0502020202020204" pitchFamily="34" charset="0"/>
                </a:rPr>
                <a:t>Let’s draw again!</a:t>
              </a:r>
              <a:endParaRPr lang="zh-TW" altLang="en-US" sz="36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5" name="圖片 4" descr="一張含有 白色, 球拍, 男人, 黑色 的圖片&#10;&#10;自動產生的描述">
              <a:extLst>
                <a:ext uri="{FF2B5EF4-FFF2-40B4-BE49-F238E27FC236}">
                  <a16:creationId xmlns:a16="http://schemas.microsoft.com/office/drawing/2014/main" id="{BE640960-8451-47AD-A3E2-D356E5E53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6707" y="1458515"/>
              <a:ext cx="1028518" cy="1238032"/>
            </a:xfrm>
            <a:prstGeom prst="rect">
              <a:avLst/>
            </a:prstGeom>
          </p:spPr>
        </p:pic>
        <p:pic>
          <p:nvPicPr>
            <p:cNvPr id="16" name="圖片 15" descr="一張含有 刀 的圖片&#10;&#10;自動產生的描述">
              <a:extLst>
                <a:ext uri="{FF2B5EF4-FFF2-40B4-BE49-F238E27FC236}">
                  <a16:creationId xmlns:a16="http://schemas.microsoft.com/office/drawing/2014/main" id="{6C325954-4466-4307-90EC-F29A28C4D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7469" y="2492462"/>
              <a:ext cx="901987" cy="1305111"/>
            </a:xfrm>
            <a:prstGeom prst="rect">
              <a:avLst/>
            </a:prstGeom>
          </p:spPr>
        </p:pic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EDF00126-4B39-4383-8690-9475ED986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6838" y="3520408"/>
              <a:ext cx="817046" cy="1219814"/>
            </a:xfrm>
            <a:prstGeom prst="rect">
              <a:avLst/>
            </a:prstGeom>
          </p:spPr>
        </p:pic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56B6B250-23EB-4979-96D9-C67A23D2D575}"/>
              </a:ext>
            </a:extLst>
          </p:cNvPr>
          <p:cNvGrpSpPr/>
          <p:nvPr/>
        </p:nvGrpSpPr>
        <p:grpSpPr>
          <a:xfrm>
            <a:off x="4757730" y="1405514"/>
            <a:ext cx="4161600" cy="4100400"/>
            <a:chOff x="4757730" y="1405514"/>
            <a:chExt cx="4161600" cy="4100400"/>
          </a:xfrm>
        </p:grpSpPr>
        <p:sp>
          <p:nvSpPr>
            <p:cNvPr id="34" name="矩形: 圓角 33">
              <a:extLst>
                <a:ext uri="{FF2B5EF4-FFF2-40B4-BE49-F238E27FC236}">
                  <a16:creationId xmlns:a16="http://schemas.microsoft.com/office/drawing/2014/main" id="{FE06139E-F016-4E55-B85D-E89C383FA2DA}"/>
                </a:ext>
              </a:extLst>
            </p:cNvPr>
            <p:cNvSpPr/>
            <p:nvPr/>
          </p:nvSpPr>
          <p:spPr>
            <a:xfrm>
              <a:off x="4757730" y="1405514"/>
              <a:ext cx="4161600" cy="4100400"/>
            </a:xfrm>
            <a:prstGeom prst="roundRect">
              <a:avLst>
                <a:gd name="adj" fmla="val 7199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5" name="圖片 24" descr="一張含有 斑馬 的圖片&#10;&#10;自動產生的描述">
              <a:extLst>
                <a:ext uri="{FF2B5EF4-FFF2-40B4-BE49-F238E27FC236}">
                  <a16:creationId xmlns:a16="http://schemas.microsoft.com/office/drawing/2014/main" id="{EA52559F-9ED1-43F4-BE4D-75277AC17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4662" y="3539070"/>
              <a:ext cx="827495" cy="1229145"/>
            </a:xfrm>
            <a:prstGeom prst="rect">
              <a:avLst/>
            </a:prstGeom>
          </p:spPr>
        </p:pic>
        <p:pic>
          <p:nvPicPr>
            <p:cNvPr id="27" name="圖片 26" descr="一張含有 刀 的圖片&#10;&#10;自動產生的描述">
              <a:extLst>
                <a:ext uri="{FF2B5EF4-FFF2-40B4-BE49-F238E27FC236}">
                  <a16:creationId xmlns:a16="http://schemas.microsoft.com/office/drawing/2014/main" id="{388CB1E3-1B5B-422A-B4CE-0B07A6FCA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4005" y="2244085"/>
              <a:ext cx="900657" cy="1303187"/>
            </a:xfrm>
            <a:prstGeom prst="rect">
              <a:avLst/>
            </a:prstGeom>
          </p:spPr>
        </p:pic>
        <p:pic>
          <p:nvPicPr>
            <p:cNvPr id="32" name="圖片 31" descr="一張含有 磚塊 的圖片&#10;&#10;自動產生的描述">
              <a:extLst>
                <a:ext uri="{FF2B5EF4-FFF2-40B4-BE49-F238E27FC236}">
                  <a16:creationId xmlns:a16="http://schemas.microsoft.com/office/drawing/2014/main" id="{987B5E41-D914-40E8-824C-5910EF8F2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1622" y="1466264"/>
              <a:ext cx="951993" cy="1035847"/>
            </a:xfrm>
            <a:prstGeom prst="rect">
              <a:avLst/>
            </a:prstGeom>
          </p:spPr>
        </p:pic>
        <p:pic>
          <p:nvPicPr>
            <p:cNvPr id="17" name="圖片 16" descr="一張含有 斑馬 的圖片&#10;&#10;自動產生的描述">
              <a:extLst>
                <a:ext uri="{FF2B5EF4-FFF2-40B4-BE49-F238E27FC236}">
                  <a16:creationId xmlns:a16="http://schemas.microsoft.com/office/drawing/2014/main" id="{946B91F8-EB97-4D46-AAC6-AE31F1745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9825" y="3511077"/>
              <a:ext cx="827495" cy="1229145"/>
            </a:xfrm>
            <a:prstGeom prst="rect">
              <a:avLst/>
            </a:prstGeom>
          </p:spPr>
        </p:pic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2273251E-35B3-408F-AC95-1B47CBC86799}"/>
              </a:ext>
            </a:extLst>
          </p:cNvPr>
          <p:cNvSpPr/>
          <p:nvPr/>
        </p:nvSpPr>
        <p:spPr>
          <a:xfrm>
            <a:off x="4797195" y="1079343"/>
            <a:ext cx="4059002" cy="4349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TW" sz="3600" b="1" dirty="0">
                <a:latin typeface="Century Gothic" panose="020B0502020202020204" pitchFamily="34" charset="0"/>
              </a:rPr>
              <a:t>I have an</a:t>
            </a:r>
          </a:p>
          <a:p>
            <a:pPr>
              <a:lnSpc>
                <a:spcPct val="200000"/>
              </a:lnSpc>
            </a:pPr>
            <a:r>
              <a:rPr lang="en-US" altLang="zh-TW" sz="3600" b="1" dirty="0">
                <a:latin typeface="Century Gothic" panose="020B0502020202020204" pitchFamily="34" charset="0"/>
              </a:rPr>
              <a:t>I have a</a:t>
            </a:r>
          </a:p>
          <a:p>
            <a:pPr>
              <a:lnSpc>
                <a:spcPct val="200000"/>
              </a:lnSpc>
            </a:pPr>
            <a:r>
              <a:rPr lang="en-US" altLang="zh-TW" sz="3600" b="1" dirty="0">
                <a:latin typeface="Century Gothic" panose="020B0502020202020204" pitchFamily="34" charset="0"/>
              </a:rPr>
              <a:t>I have some</a:t>
            </a:r>
          </a:p>
          <a:p>
            <a:pPr>
              <a:lnSpc>
                <a:spcPct val="200000"/>
              </a:lnSpc>
            </a:pPr>
            <a:r>
              <a:rPr lang="en-US" altLang="zh-TW" sz="3600" b="1" dirty="0">
                <a:latin typeface="Century Gothic" panose="020B0502020202020204" pitchFamily="34" charset="0"/>
              </a:rPr>
              <a:t>Let’s draw again!</a:t>
            </a:r>
            <a:endParaRPr lang="zh-TW" altLang="en-US" sz="2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68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B5770DB-7C4F-44E9-B1A4-2894129062E4}"/>
              </a:ext>
            </a:extLst>
          </p:cNvPr>
          <p:cNvSpPr/>
          <p:nvPr/>
        </p:nvSpPr>
        <p:spPr>
          <a:xfrm>
            <a:off x="1894359" y="40011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latin typeface="Century Gothic" panose="020B0502020202020204" pitchFamily="34" charset="0"/>
                <a:cs typeface="Calibri" panose="020F0502020204030204" pitchFamily="34" charset="0"/>
              </a:rPr>
              <a:t>TR: A18</a:t>
            </a:r>
            <a:endParaRPr lang="zh-TW" altLang="en-US" sz="1900" b="1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18 G1WB Track A18">
            <a:hlinkClick r:id="" action="ppaction://media"/>
            <a:extLst>
              <a:ext uri="{FF2B5EF4-FFF2-40B4-BE49-F238E27FC236}">
                <a16:creationId xmlns:a16="http://schemas.microsoft.com/office/drawing/2014/main" id="{94AC3C3C-ECAA-4FAE-B69C-7BEED7FE21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535" y="365593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1CD1E32C-E5A6-4DBF-833A-52F3B2FD8E8C}"/>
              </a:ext>
            </a:extLst>
          </p:cNvPr>
          <p:cNvSpPr txBox="1"/>
          <p:nvPr/>
        </p:nvSpPr>
        <p:spPr>
          <a:xfrm>
            <a:off x="765110" y="1218235"/>
            <a:ext cx="78545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Activity 10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</a:rPr>
              <a:t>Listen and chant. </a:t>
            </a:r>
            <a:r>
              <a:rPr lang="en-US" altLang="zh-TW" sz="2400" dirty="0">
                <a:latin typeface="Century Gothic" panose="020B0502020202020204" pitchFamily="34" charset="0"/>
              </a:rPr>
              <a:t>Say a new verse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5FA85E-2BC7-4ACE-900B-56215A6A6280}"/>
              </a:ext>
            </a:extLst>
          </p:cNvPr>
          <p:cNvSpPr/>
          <p:nvPr/>
        </p:nvSpPr>
        <p:spPr>
          <a:xfrm>
            <a:off x="777670" y="2387301"/>
            <a:ext cx="3551734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some paper.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a pen.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a pencil.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Let’s draw again!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38A9C2B-8FF6-4535-93A8-26DED2A3821A}"/>
              </a:ext>
            </a:extLst>
          </p:cNvPr>
          <p:cNvSpPr/>
          <p:nvPr/>
        </p:nvSpPr>
        <p:spPr>
          <a:xfrm>
            <a:off x="4692388" y="2387301"/>
            <a:ext cx="4209015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an eraser.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a pen.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some crayons.</a:t>
            </a:r>
          </a:p>
          <a:p>
            <a:pPr>
              <a:spcBef>
                <a:spcPts val="1200"/>
              </a:spcBef>
            </a:pPr>
            <a:r>
              <a:rPr lang="en-US" altLang="zh-TW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Let’s draw again!</a:t>
            </a:r>
            <a:endParaRPr lang="zh-TW" altLang="en-US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74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41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63D6DF1-88CE-4E77-B8B0-6BCD28F1C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179" y="991870"/>
            <a:ext cx="6938128" cy="2470786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20992D76-F54D-4A89-AB2E-7CF3D3C82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166" y="3667134"/>
            <a:ext cx="6973141" cy="242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11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88598912-338D-48F5-84E6-6FF77068D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4" y="1330859"/>
            <a:ext cx="2786127" cy="256000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4B8A8D0-1A4E-4F53-897B-128ED3ED2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715" y="1349522"/>
            <a:ext cx="2792185" cy="254345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FDA8A66-E2DC-4387-9716-80F122B4E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22" y="3890865"/>
            <a:ext cx="1852125" cy="76376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AD48778-3DBE-449D-B91D-668B7D837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718" y="3860991"/>
            <a:ext cx="2711543" cy="79374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E1C1238-B17F-4D2A-999C-8EAA8EA9F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021" y="1330859"/>
            <a:ext cx="2786128" cy="251031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5ED9F31-A726-46B8-8A19-9D3427D6C4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0389" y="3855031"/>
            <a:ext cx="1890272" cy="78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25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1142E263-4432-460A-9408-293AD19ED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130" y="982539"/>
            <a:ext cx="6956583" cy="2427182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EE062FA6-B51B-4D43-8F18-0D1AE4B619A4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C476FE0-74F1-423C-A612-A32A08C25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604" y="3656441"/>
            <a:ext cx="6979633" cy="252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95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latin typeface="Century Gothic" panose="020B0502020202020204" pitchFamily="34" charset="0"/>
              </a:rPr>
              <a:t>11	Trace and write.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675FD1D-945C-4C75-BFD4-7A82B43BC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73" y="1349522"/>
            <a:ext cx="2810748" cy="256000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11CE2B9F-3A22-4236-9D88-3E16B2C58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008" y="4174490"/>
            <a:ext cx="2483752" cy="815794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9F6CBC9E-7E9F-418E-AE7A-2BE0B0610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172" y="1316887"/>
            <a:ext cx="2846694" cy="256000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3A6AA321-0422-49FD-876D-4A5E25777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144" y="3876894"/>
            <a:ext cx="2269184" cy="1081762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47BA9A5C-EAE1-4F42-8446-0994CAEDD0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735" y="1301078"/>
            <a:ext cx="2792071" cy="2540094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176AD317-9B39-44E7-B78B-8689BDE03E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6256" y="4182006"/>
            <a:ext cx="1723031" cy="7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27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866</TotalTime>
  <Words>693</Words>
  <Application>Microsoft Office PowerPoint</Application>
  <PresentationFormat>如螢幕大小 (4:3)</PresentationFormat>
  <Paragraphs>144</Paragraphs>
  <Slides>24</Slides>
  <Notes>0</Notes>
  <HiddenSlides>0</HiddenSlides>
  <MMClips>18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0" baseType="lpstr">
      <vt:lpstr>Heinemann-Roman</vt:lpstr>
      <vt:lpstr>Arial</vt:lpstr>
      <vt:lpstr>Calibri</vt:lpstr>
      <vt:lpstr>Calibri Light</vt:lpstr>
      <vt:lpstr>Century Gothic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Karen Liang</dc:creator>
  <cp:lastModifiedBy>Karen Liang</cp:lastModifiedBy>
  <cp:revision>72</cp:revision>
  <dcterms:created xsi:type="dcterms:W3CDTF">2019-12-05T07:20:00Z</dcterms:created>
  <dcterms:modified xsi:type="dcterms:W3CDTF">2020-03-09T16:16:20Z</dcterms:modified>
</cp:coreProperties>
</file>