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8"/>
  </p:notesMasterIdLst>
  <p:sldIdLst>
    <p:sldId id="306" r:id="rId2"/>
    <p:sldId id="303" r:id="rId3"/>
    <p:sldId id="304" r:id="rId4"/>
    <p:sldId id="305" r:id="rId5"/>
    <p:sldId id="308" r:id="rId6"/>
    <p:sldId id="291" r:id="rId7"/>
  </p:sldIdLst>
  <p:sldSz cx="18288000" cy="10287000"/>
  <p:notesSz cx="6858000" cy="9144000"/>
  <p:embeddedFontLst>
    <p:embeddedFont>
      <p:font typeface="DengXian" panose="02010600030101010101" pitchFamily="2" charset="-122"/>
      <p:regular r:id="rId9"/>
      <p:bold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alibri Light" panose="020F0302020204030204" pitchFamily="34" charset="0"/>
      <p:regular r:id="rId15"/>
      <p:italic r:id="rId16"/>
    </p:embeddedFont>
    <p:embeddedFont>
      <p:font typeface="Comic Sans MS" panose="030F0702030302020204" pitchFamily="66" charset="0"/>
      <p:regular r:id="rId17"/>
      <p:bold r:id="rId18"/>
      <p:italic r:id="rId19"/>
      <p:boldItalic r:id="rId20"/>
    </p:embeddedFont>
    <p:embeddedFont>
      <p:font typeface="Segoe UI" panose="020B0502040204020203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FAEA"/>
    <a:srgbClr val="4D3407"/>
    <a:srgbClr val="5026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93" autoAdjust="0"/>
    <p:restoredTop sz="81117" autoAdjust="0"/>
  </p:normalViewPr>
  <p:slideViewPr>
    <p:cSldViewPr>
      <p:cViewPr varScale="1">
        <p:scale>
          <a:sx n="37" d="100"/>
          <a:sy n="37" d="100"/>
        </p:scale>
        <p:origin x="1128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openxmlformats.org/officeDocument/2006/relationships/tableStyles" Target="tableStyle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6D6B9-C806-4717-9FC8-B0FBF7FCDEA3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99B027-D9D8-49BD-BF78-01B929BBA4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224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Divide class into 2 teams, play game “I can give more”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Rule: Each team gives one name of job, one by one until they cannot give another word.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team finish first (means that can not give another job) will be a loser.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99B027-D9D8-49BD-BF78-01B929BBA42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83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Remind students that they have talked about many different jobs during the unit.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 a few students,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do you want to do?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students write down some more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questions about people’s favorite jobs.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students get into pairs and brainstorm information that would help them decide which questions to include in their surveys.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Provide additional ideas to help students write questions for their surveys, as necessary.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example: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Things people do in that occupation.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Where those jobs tend to be.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Usual work schedules and the work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environment.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How their interests match.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Education level required.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Classes they should take in high school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after.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Average pay.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Projected job growth.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99B027-D9D8-49BD-BF78-01B929BBA42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01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Explain to students that they will need to find five students to interview after class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Set a time limit for students to complete their survey. If the project is assigned as homework, set a date for when they should bring their completed chart to class. 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Check their surveys and give comments.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99B027-D9D8-49BD-BF78-01B929BBA42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568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4ADFB125-2709-F9C1-27DB-2DF0DB640F4F}"/>
              </a:ext>
            </a:extLst>
          </p:cNvPr>
          <p:cNvGrpSpPr/>
          <p:nvPr/>
        </p:nvGrpSpPr>
        <p:grpSpPr>
          <a:xfrm>
            <a:off x="0" y="0"/>
            <a:ext cx="18288001" cy="11809848"/>
            <a:chOff x="838200" y="-97155"/>
            <a:chExt cx="11353800" cy="727912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5FC1CF5-410B-40B7-8ED2-4C80440B4A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67856" y="-97155"/>
              <a:ext cx="5724144" cy="727912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49E6DB2-2A49-910B-636A-C6E95BCA34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200" y="-97155"/>
              <a:ext cx="5724144" cy="7279120"/>
            </a:xfrm>
            <a:prstGeom prst="rect">
              <a:avLst/>
            </a:prstGeom>
          </p:spPr>
        </p:pic>
      </p:grpSp>
      <p:sp>
        <p:nvSpPr>
          <p:cNvPr id="11" name="Rectangle 10"/>
          <p:cNvSpPr/>
          <p:nvPr/>
        </p:nvSpPr>
        <p:spPr>
          <a:xfrm>
            <a:off x="658363" y="9963835"/>
            <a:ext cx="174071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4114" y="-879990"/>
            <a:ext cx="1947116" cy="259958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0391" y="89729"/>
            <a:ext cx="1645080" cy="66014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62000" y="4838700"/>
            <a:ext cx="7647437" cy="4876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0070C0"/>
                </a:solidFill>
                <a:latin typeface="Myriad Pro" panose="020B0503030403020204" pitchFamily="34" charset="0"/>
              </a:rPr>
              <a:t>End of Unit Project</a:t>
            </a:r>
            <a:endParaRPr lang="en-US" sz="5400" dirty="0">
              <a:solidFill>
                <a:srgbClr val="0070C0"/>
              </a:solidFill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546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2248" y="272"/>
            <a:ext cx="18536671" cy="6926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6200" y="186035"/>
            <a:ext cx="13348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UNIT 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24941" y="151082"/>
            <a:ext cx="4953105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  <a:latin typeface="Adobe Gothic Std B"/>
                <a:ea typeface="Adobe Gothic Std B"/>
              </a:rPr>
              <a:t>I’D LIKE TO BE A PILOT.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dobe Gothic Std B"/>
              <a:ea typeface="Adobe Gothic Std B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4706600" y="181123"/>
            <a:ext cx="334327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400" dirty="0">
                <a:solidFill>
                  <a:prstClr val="white"/>
                </a:solidFill>
              </a:rPr>
              <a:t>WARM UP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dobe Gothic Std B" panose="020B0800000000000000" pitchFamily="34" charset="-128"/>
              <a:ea typeface="Adobe Gothic Std B" panose="020B0800000000000000" pitchFamily="34" charset="-128"/>
              <a:cs typeface="+mn-cs"/>
            </a:endParaRPr>
          </a:p>
        </p:txBody>
      </p:sp>
      <p:pic>
        <p:nvPicPr>
          <p:cNvPr id="24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2829443" y="5046853"/>
            <a:ext cx="5672690" cy="5240147"/>
          </a:xfrm>
          <a:prstGeom prst="rect">
            <a:avLst/>
          </a:prstGeom>
        </p:spPr>
      </p:pic>
      <p:pic>
        <p:nvPicPr>
          <p:cNvPr id="2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543800" y="5061305"/>
            <a:ext cx="5672690" cy="5240147"/>
          </a:xfrm>
          <a:prstGeom prst="rect">
            <a:avLst/>
          </a:prstGeom>
        </p:spPr>
      </p:pic>
      <p:pic>
        <p:nvPicPr>
          <p:cNvPr id="27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514600" y="5042912"/>
            <a:ext cx="5672690" cy="5240147"/>
          </a:xfrm>
          <a:prstGeom prst="rect">
            <a:avLst/>
          </a:prstGeom>
        </p:spPr>
      </p:pic>
      <p:pic>
        <p:nvPicPr>
          <p:cNvPr id="28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4282"/>
          <a:stretch/>
        </p:blipFill>
        <p:spPr>
          <a:xfrm>
            <a:off x="20641" y="4991100"/>
            <a:ext cx="2593428" cy="5291959"/>
          </a:xfrm>
          <a:prstGeom prst="rect">
            <a:avLst/>
          </a:prstGeom>
        </p:spPr>
      </p:pic>
      <p:sp>
        <p:nvSpPr>
          <p:cNvPr id="3" name="Cloud 2"/>
          <p:cNvSpPr/>
          <p:nvPr/>
        </p:nvSpPr>
        <p:spPr>
          <a:xfrm>
            <a:off x="5029200" y="1257300"/>
            <a:ext cx="8686800" cy="2667000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6181469" y="1901904"/>
            <a:ext cx="664797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dirty="0">
                <a:solidFill>
                  <a:schemeClr val="accent2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I can give more</a:t>
            </a:r>
            <a:endParaRPr lang="en-US" sz="6600" b="1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0613699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2248" y="272"/>
            <a:ext cx="18536671" cy="6926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6200" y="186035"/>
            <a:ext cx="13348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UNIT 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24941" y="151082"/>
            <a:ext cx="4953105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  <a:latin typeface="Adobe Gothic Std B"/>
                <a:ea typeface="Adobe Gothic Std B"/>
              </a:rPr>
              <a:t>I'D LIKE TO BE A PILOT.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dobe Gothic Std B"/>
              <a:ea typeface="Adobe Gothic Std B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4706600" y="181123"/>
            <a:ext cx="334327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400" noProof="0" dirty="0">
                <a:solidFill>
                  <a:prstClr val="white"/>
                </a:solidFill>
              </a:rPr>
              <a:t>INSTRUCT A SURVEY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dobe Gothic Std B" panose="020B0800000000000000" pitchFamily="34" charset="-128"/>
              <a:ea typeface="Adobe Gothic Std B" panose="020B0800000000000000" pitchFamily="34" charset="-128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66800" y="1762185"/>
            <a:ext cx="15544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Myriad Pro" panose="020B0503030403020204" pitchFamily="34" charset="0"/>
              </a:rPr>
              <a:t>Instruct a survey:  Write down some more questions about people’s favorite jobs</a:t>
            </a:r>
          </a:p>
        </p:txBody>
      </p:sp>
      <p:sp>
        <p:nvSpPr>
          <p:cNvPr id="3" name="Rectangle 2"/>
          <p:cNvSpPr/>
          <p:nvPr/>
        </p:nvSpPr>
        <p:spPr>
          <a:xfrm>
            <a:off x="1295400" y="2828985"/>
            <a:ext cx="13411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242021"/>
                </a:solidFill>
                <a:latin typeface="Myriad Pro" panose="020B0503030403020204" pitchFamily="34" charset="0"/>
                <a:ea typeface="Times New Roman" panose="02020603050405020304" pitchFamily="18" charset="0"/>
              </a:rPr>
              <a:t>For example:</a:t>
            </a:r>
            <a:br>
              <a:rPr lang="en-US" sz="3200" dirty="0">
                <a:solidFill>
                  <a:srgbClr val="242021"/>
                </a:solidFill>
                <a:latin typeface="Myriad Pro" panose="020B0503030403020204" pitchFamily="34" charset="0"/>
                <a:ea typeface="Times New Roman" panose="02020603050405020304" pitchFamily="18" charset="0"/>
              </a:rPr>
            </a:br>
            <a:r>
              <a:rPr lang="en-US" sz="3200" dirty="0">
                <a:solidFill>
                  <a:srgbClr val="242021"/>
                </a:solidFill>
                <a:latin typeface="Myriad Pro" panose="020B0503030403020204" pitchFamily="34" charset="0"/>
                <a:ea typeface="Times New Roman" panose="02020603050405020304" pitchFamily="18" charset="0"/>
              </a:rPr>
              <a:t>•  Things people do in that occupation.</a:t>
            </a:r>
            <a:br>
              <a:rPr lang="en-US" sz="3200" dirty="0">
                <a:solidFill>
                  <a:srgbClr val="242021"/>
                </a:solidFill>
                <a:latin typeface="Myriad Pro" panose="020B0503030403020204" pitchFamily="34" charset="0"/>
                <a:ea typeface="Times New Roman" panose="02020603050405020304" pitchFamily="18" charset="0"/>
              </a:rPr>
            </a:br>
            <a:r>
              <a:rPr lang="en-US" sz="3200" dirty="0">
                <a:solidFill>
                  <a:srgbClr val="242021"/>
                </a:solidFill>
                <a:latin typeface="Myriad Pro" panose="020B0503030403020204" pitchFamily="34" charset="0"/>
                <a:ea typeface="Times New Roman" panose="02020603050405020304" pitchFamily="18" charset="0"/>
              </a:rPr>
              <a:t>•  Where those jobs tend to be.</a:t>
            </a:r>
            <a:br>
              <a:rPr lang="en-US" sz="3200" dirty="0">
                <a:solidFill>
                  <a:srgbClr val="242021"/>
                </a:solidFill>
                <a:latin typeface="Myriad Pro" panose="020B0503030403020204" pitchFamily="34" charset="0"/>
                <a:ea typeface="Times New Roman" panose="02020603050405020304" pitchFamily="18" charset="0"/>
              </a:rPr>
            </a:br>
            <a:r>
              <a:rPr lang="en-US" sz="3200" dirty="0">
                <a:solidFill>
                  <a:srgbClr val="242021"/>
                </a:solidFill>
                <a:latin typeface="Myriad Pro" panose="020B0503030403020204" pitchFamily="34" charset="0"/>
                <a:ea typeface="Times New Roman" panose="02020603050405020304" pitchFamily="18" charset="0"/>
              </a:rPr>
              <a:t>•  Usual work schedules and the work environment.</a:t>
            </a:r>
            <a:br>
              <a:rPr lang="en-US" sz="3200" dirty="0">
                <a:solidFill>
                  <a:srgbClr val="242021"/>
                </a:solidFill>
                <a:latin typeface="Myriad Pro" panose="020B0503030403020204" pitchFamily="34" charset="0"/>
                <a:ea typeface="Times New Roman" panose="02020603050405020304" pitchFamily="18" charset="0"/>
              </a:rPr>
            </a:br>
            <a:r>
              <a:rPr lang="en-US" sz="3200" dirty="0">
                <a:solidFill>
                  <a:srgbClr val="242021"/>
                </a:solidFill>
                <a:latin typeface="Myriad Pro" panose="020B0503030403020204" pitchFamily="34" charset="0"/>
                <a:ea typeface="Times New Roman" panose="02020603050405020304" pitchFamily="18" charset="0"/>
              </a:rPr>
              <a:t>•  How their interests match.</a:t>
            </a:r>
            <a:br>
              <a:rPr lang="en-US" sz="3200" dirty="0">
                <a:solidFill>
                  <a:srgbClr val="242021"/>
                </a:solidFill>
                <a:latin typeface="Myriad Pro" panose="020B0503030403020204" pitchFamily="34" charset="0"/>
                <a:ea typeface="Times New Roman" panose="02020603050405020304" pitchFamily="18" charset="0"/>
              </a:rPr>
            </a:br>
            <a:r>
              <a:rPr lang="en-US" sz="3200" dirty="0">
                <a:solidFill>
                  <a:srgbClr val="242021"/>
                </a:solidFill>
                <a:latin typeface="Myriad Pro" panose="020B0503030403020204" pitchFamily="34" charset="0"/>
                <a:ea typeface="Times New Roman" panose="02020603050405020304" pitchFamily="18" charset="0"/>
              </a:rPr>
              <a:t>•  Education level required.</a:t>
            </a:r>
            <a:br>
              <a:rPr lang="en-US" sz="3200" dirty="0">
                <a:solidFill>
                  <a:srgbClr val="242021"/>
                </a:solidFill>
                <a:latin typeface="Myriad Pro" panose="020B0503030403020204" pitchFamily="34" charset="0"/>
                <a:ea typeface="Times New Roman" panose="02020603050405020304" pitchFamily="18" charset="0"/>
              </a:rPr>
            </a:br>
            <a:r>
              <a:rPr lang="en-US" sz="3200" dirty="0">
                <a:solidFill>
                  <a:srgbClr val="242021"/>
                </a:solidFill>
                <a:latin typeface="Myriad Pro" panose="020B0503030403020204" pitchFamily="34" charset="0"/>
                <a:ea typeface="Times New Roman" panose="02020603050405020304" pitchFamily="18" charset="0"/>
              </a:rPr>
              <a:t>•  Classes they should take in high school and after.</a:t>
            </a:r>
            <a:br>
              <a:rPr lang="en-US" sz="3200" dirty="0">
                <a:solidFill>
                  <a:srgbClr val="242021"/>
                </a:solidFill>
                <a:latin typeface="Myriad Pro" panose="020B0503030403020204" pitchFamily="34" charset="0"/>
                <a:ea typeface="Times New Roman" panose="02020603050405020304" pitchFamily="18" charset="0"/>
              </a:rPr>
            </a:br>
            <a:r>
              <a:rPr lang="en-US" sz="3200" dirty="0">
                <a:solidFill>
                  <a:srgbClr val="242021"/>
                </a:solidFill>
                <a:latin typeface="Myriad Pro" panose="020B0503030403020204" pitchFamily="34" charset="0"/>
                <a:ea typeface="Times New Roman" panose="02020603050405020304" pitchFamily="18" charset="0"/>
              </a:rPr>
              <a:t>•  Average pay.</a:t>
            </a:r>
            <a:br>
              <a:rPr lang="en-US" sz="3200" dirty="0">
                <a:solidFill>
                  <a:srgbClr val="242021"/>
                </a:solidFill>
                <a:latin typeface="Myriad Pro" panose="020B0503030403020204" pitchFamily="34" charset="0"/>
                <a:ea typeface="Times New Roman" panose="02020603050405020304" pitchFamily="18" charset="0"/>
              </a:rPr>
            </a:br>
            <a:r>
              <a:rPr lang="en-US" sz="3200" dirty="0">
                <a:solidFill>
                  <a:srgbClr val="242021"/>
                </a:solidFill>
                <a:latin typeface="Myriad Pro" panose="020B0503030403020204" pitchFamily="34" charset="0"/>
                <a:ea typeface="Times New Roman" panose="02020603050405020304" pitchFamily="18" charset="0"/>
              </a:rPr>
              <a:t>•  Projected job growth.</a:t>
            </a:r>
            <a:endParaRPr lang="en-US" sz="3200" dirty="0"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023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2248" y="272"/>
            <a:ext cx="18536671" cy="6926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6200" y="186035"/>
            <a:ext cx="13348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UNIT 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24941" y="151082"/>
            <a:ext cx="4953105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  <a:latin typeface="Adobe Gothic Std B"/>
                <a:ea typeface="Adobe Gothic Std B"/>
              </a:rPr>
              <a:t>I'D LIKE TO BE A PILOT..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dobe Gothic Std B"/>
              <a:ea typeface="Adobe Gothic Std B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4706600" y="181123"/>
            <a:ext cx="334327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400" noProof="0" dirty="0">
                <a:solidFill>
                  <a:prstClr val="white"/>
                </a:solidFill>
              </a:rPr>
              <a:t>INSTRUCT A SURVEY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dobe Gothic Std B" panose="020B0800000000000000" pitchFamily="34" charset="-128"/>
              <a:ea typeface="Adobe Gothic Std B" panose="020B0800000000000000" pitchFamily="34" charset="-128"/>
              <a:cs typeface="+mn-cs"/>
            </a:endParaRPr>
          </a:p>
        </p:txBody>
      </p:sp>
      <p:grpSp>
        <p:nvGrpSpPr>
          <p:cNvPr id="19" name="Group 5"/>
          <p:cNvGrpSpPr/>
          <p:nvPr/>
        </p:nvGrpSpPr>
        <p:grpSpPr>
          <a:xfrm>
            <a:off x="1359385" y="2911810"/>
            <a:ext cx="11893232" cy="6041690"/>
            <a:chOff x="0" y="0"/>
            <a:chExt cx="9460435" cy="4805845"/>
          </a:xfrm>
        </p:grpSpPr>
        <p:pic>
          <p:nvPicPr>
            <p:cNvPr id="20" name="Picture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3316033" cy="4805845"/>
            </a:xfrm>
            <a:prstGeom prst="rect">
              <a:avLst/>
            </a:prstGeom>
          </p:spPr>
        </p:pic>
        <p:pic>
          <p:nvPicPr>
            <p:cNvPr id="21" name="Picture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3114786" y="0"/>
              <a:ext cx="3316033" cy="4805845"/>
            </a:xfrm>
            <a:prstGeom prst="rect">
              <a:avLst/>
            </a:prstGeom>
          </p:spPr>
        </p:pic>
        <p:pic>
          <p:nvPicPr>
            <p:cNvPr id="22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6144403" y="0"/>
              <a:ext cx="3316033" cy="4805845"/>
            </a:xfrm>
            <a:prstGeom prst="rect">
              <a:avLst/>
            </a:prstGeom>
          </p:spPr>
        </p:pic>
      </p:grpSp>
      <p:pic>
        <p:nvPicPr>
          <p:cNvPr id="23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77839">
            <a:off x="4780576" y="4716283"/>
            <a:ext cx="989153" cy="227505"/>
          </a:xfrm>
          <a:prstGeom prst="rect">
            <a:avLst/>
          </a:prstGeom>
        </p:spPr>
      </p:pic>
      <p:pic>
        <p:nvPicPr>
          <p:cNvPr id="30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77839">
            <a:off x="4780576" y="5554483"/>
            <a:ext cx="989153" cy="227505"/>
          </a:xfrm>
          <a:prstGeom prst="rect">
            <a:avLst/>
          </a:prstGeom>
        </p:spPr>
      </p:pic>
      <p:pic>
        <p:nvPicPr>
          <p:cNvPr id="31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77839">
            <a:off x="4780576" y="6366232"/>
            <a:ext cx="989153" cy="227505"/>
          </a:xfrm>
          <a:prstGeom prst="rect">
            <a:avLst/>
          </a:prstGeom>
        </p:spPr>
      </p:pic>
      <p:pic>
        <p:nvPicPr>
          <p:cNvPr id="32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77839">
            <a:off x="4780576" y="7128232"/>
            <a:ext cx="989153" cy="227505"/>
          </a:xfrm>
          <a:prstGeom prst="rect">
            <a:avLst/>
          </a:prstGeom>
        </p:spPr>
      </p:pic>
      <p:pic>
        <p:nvPicPr>
          <p:cNvPr id="33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77839">
            <a:off x="4780576" y="8042632"/>
            <a:ext cx="989153" cy="227505"/>
          </a:xfrm>
          <a:prstGeom prst="rect">
            <a:avLst/>
          </a:prstGeom>
        </p:spPr>
      </p:pic>
      <p:pic>
        <p:nvPicPr>
          <p:cNvPr id="71" name="Picture 4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3170385" y="2911810"/>
            <a:ext cx="4168767" cy="6041690"/>
          </a:xfrm>
          <a:prstGeom prst="rect">
            <a:avLst/>
          </a:prstGeom>
        </p:spPr>
      </p:pic>
      <p:pic>
        <p:nvPicPr>
          <p:cNvPr id="72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77839">
            <a:off x="8670811" y="4766032"/>
            <a:ext cx="989153" cy="227505"/>
          </a:xfrm>
          <a:prstGeom prst="rect">
            <a:avLst/>
          </a:prstGeom>
        </p:spPr>
      </p:pic>
      <p:pic>
        <p:nvPicPr>
          <p:cNvPr id="73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77839">
            <a:off x="8670811" y="5604232"/>
            <a:ext cx="989153" cy="227505"/>
          </a:xfrm>
          <a:prstGeom prst="rect">
            <a:avLst/>
          </a:prstGeom>
        </p:spPr>
      </p:pic>
      <p:pic>
        <p:nvPicPr>
          <p:cNvPr id="74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77839">
            <a:off x="8670811" y="6415981"/>
            <a:ext cx="989153" cy="227505"/>
          </a:xfrm>
          <a:prstGeom prst="rect">
            <a:avLst/>
          </a:prstGeom>
        </p:spPr>
      </p:pic>
      <p:pic>
        <p:nvPicPr>
          <p:cNvPr id="75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77839">
            <a:off x="8670811" y="7177981"/>
            <a:ext cx="989153" cy="227505"/>
          </a:xfrm>
          <a:prstGeom prst="rect">
            <a:avLst/>
          </a:prstGeom>
        </p:spPr>
      </p:pic>
      <p:pic>
        <p:nvPicPr>
          <p:cNvPr id="76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77839">
            <a:off x="8670811" y="8092381"/>
            <a:ext cx="989153" cy="227505"/>
          </a:xfrm>
          <a:prstGeom prst="rect">
            <a:avLst/>
          </a:prstGeom>
        </p:spPr>
      </p:pic>
      <p:pic>
        <p:nvPicPr>
          <p:cNvPr id="77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77839">
            <a:off x="12709411" y="4818934"/>
            <a:ext cx="989153" cy="227505"/>
          </a:xfrm>
          <a:prstGeom prst="rect">
            <a:avLst/>
          </a:prstGeom>
        </p:spPr>
      </p:pic>
      <p:pic>
        <p:nvPicPr>
          <p:cNvPr id="78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77839">
            <a:off x="12709411" y="5657134"/>
            <a:ext cx="989153" cy="227505"/>
          </a:xfrm>
          <a:prstGeom prst="rect">
            <a:avLst/>
          </a:prstGeom>
        </p:spPr>
      </p:pic>
      <p:pic>
        <p:nvPicPr>
          <p:cNvPr id="79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77839">
            <a:off x="12709411" y="6468883"/>
            <a:ext cx="989153" cy="227505"/>
          </a:xfrm>
          <a:prstGeom prst="rect">
            <a:avLst/>
          </a:prstGeom>
        </p:spPr>
      </p:pic>
      <p:pic>
        <p:nvPicPr>
          <p:cNvPr id="80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77839">
            <a:off x="12709411" y="7230883"/>
            <a:ext cx="989153" cy="227505"/>
          </a:xfrm>
          <a:prstGeom prst="rect">
            <a:avLst/>
          </a:prstGeom>
        </p:spPr>
      </p:pic>
      <p:pic>
        <p:nvPicPr>
          <p:cNvPr id="81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77839">
            <a:off x="12709411" y="8145283"/>
            <a:ext cx="989153" cy="227505"/>
          </a:xfrm>
          <a:prstGeom prst="rect">
            <a:avLst/>
          </a:prstGeom>
        </p:spPr>
      </p:pic>
      <p:sp>
        <p:nvSpPr>
          <p:cNvPr id="83" name="TextBox 38"/>
          <p:cNvSpPr txBox="1"/>
          <p:nvPr/>
        </p:nvSpPr>
        <p:spPr>
          <a:xfrm>
            <a:off x="885293" y="3426828"/>
            <a:ext cx="4812815" cy="2390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78"/>
              </a:lnSpc>
            </a:pPr>
            <a:r>
              <a:rPr lang="en-US" sz="2800" b="1" spc="37" dirty="0">
                <a:solidFill>
                  <a:srgbClr val="A8664E"/>
                </a:solidFill>
                <a:latin typeface="Comic Sans MS" panose="030F0702030302020204" pitchFamily="66" charset="0"/>
              </a:rPr>
              <a:t>NAME</a:t>
            </a:r>
          </a:p>
        </p:txBody>
      </p:sp>
      <p:sp>
        <p:nvSpPr>
          <p:cNvPr id="84" name="TextBox 38"/>
          <p:cNvSpPr txBox="1"/>
          <p:nvPr/>
        </p:nvSpPr>
        <p:spPr>
          <a:xfrm>
            <a:off x="4852370" y="3423885"/>
            <a:ext cx="4812815" cy="234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78"/>
              </a:lnSpc>
            </a:pPr>
            <a:r>
              <a:rPr lang="en-US" sz="2800" b="1" spc="37" dirty="0">
                <a:solidFill>
                  <a:srgbClr val="A8664E"/>
                </a:solidFill>
                <a:latin typeface="Comic Sans MS" panose="030F0702030302020204" pitchFamily="66" charset="0"/>
              </a:rPr>
              <a:t>DREAM JOB</a:t>
            </a:r>
          </a:p>
        </p:txBody>
      </p:sp>
      <p:sp>
        <p:nvSpPr>
          <p:cNvPr id="85" name="TextBox 38"/>
          <p:cNvSpPr txBox="1"/>
          <p:nvPr/>
        </p:nvSpPr>
        <p:spPr>
          <a:xfrm>
            <a:off x="8815550" y="3416262"/>
            <a:ext cx="4812815" cy="234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78"/>
              </a:lnSpc>
            </a:pPr>
            <a:r>
              <a:rPr lang="en-US" sz="2800" b="1" spc="37" dirty="0">
                <a:solidFill>
                  <a:srgbClr val="A8664E"/>
                </a:solidFill>
                <a:latin typeface="Comic Sans MS" panose="030F0702030302020204" pitchFamily="66" charset="0"/>
              </a:rPr>
              <a:t>DETAILS</a:t>
            </a:r>
          </a:p>
        </p:txBody>
      </p:sp>
      <p:sp>
        <p:nvSpPr>
          <p:cNvPr id="86" name="TextBox 38"/>
          <p:cNvSpPr txBox="1"/>
          <p:nvPr/>
        </p:nvSpPr>
        <p:spPr>
          <a:xfrm>
            <a:off x="12865585" y="3439450"/>
            <a:ext cx="4812815" cy="234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78"/>
              </a:lnSpc>
            </a:pPr>
            <a:r>
              <a:rPr lang="en-US" sz="2800" b="1" spc="37" dirty="0">
                <a:solidFill>
                  <a:srgbClr val="A8664E"/>
                </a:solidFill>
                <a:latin typeface="Comic Sans MS" panose="030F0702030302020204" pitchFamily="66" charset="0"/>
              </a:rPr>
              <a:t>WHY</a:t>
            </a:r>
          </a:p>
        </p:txBody>
      </p:sp>
      <p:sp>
        <p:nvSpPr>
          <p:cNvPr id="88" name="TextBox 38"/>
          <p:cNvSpPr txBox="1"/>
          <p:nvPr/>
        </p:nvSpPr>
        <p:spPr>
          <a:xfrm>
            <a:off x="5562600" y="1896938"/>
            <a:ext cx="7978767" cy="192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78"/>
              </a:lnSpc>
            </a:pPr>
            <a:r>
              <a:rPr lang="en-US" sz="4800" b="1" spc="37" dirty="0">
                <a:solidFill>
                  <a:srgbClr val="A8664E"/>
                </a:solidFill>
                <a:latin typeface="Comic Sans MS" panose="030F0702030302020204" pitchFamily="66" charset="0"/>
              </a:rPr>
              <a:t>SAMPLE CHART</a:t>
            </a:r>
          </a:p>
        </p:txBody>
      </p:sp>
    </p:spTree>
    <p:extLst>
      <p:ext uri="{BB962C8B-B14F-4D97-AF65-F5344CB8AC3E}">
        <p14:creationId xmlns:p14="http://schemas.microsoft.com/office/powerpoint/2010/main" val="2170741818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2248" y="272"/>
            <a:ext cx="18536671" cy="6926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6200" y="186035"/>
            <a:ext cx="13348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UNIT 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34200" y="183889"/>
            <a:ext cx="4953105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  <a:latin typeface="Adobe Gothic Std B"/>
                <a:ea typeface="Adobe Gothic Std B"/>
              </a:rPr>
              <a:t>I'D LIKE TO BE A PILOT.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dobe Gothic Std B"/>
              <a:ea typeface="Adobe Gothic Std B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4249400" y="181123"/>
            <a:ext cx="380047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400" noProof="0" dirty="0">
                <a:solidFill>
                  <a:prstClr val="white"/>
                </a:solidFill>
              </a:rPr>
              <a:t>INSTRUCT A SURVEY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dobe Gothic Std B" panose="020B0800000000000000" pitchFamily="34" charset="-128"/>
              <a:ea typeface="Adobe Gothic Std B" panose="020B0800000000000000" pitchFamily="34" charset="-128"/>
              <a:cs typeface="+mn-cs"/>
            </a:endParaRPr>
          </a:p>
        </p:txBody>
      </p:sp>
      <p:pic>
        <p:nvPicPr>
          <p:cNvPr id="2050" name="Picture 2" descr="9,954 Survey Time Images, Stock Photos &amp; Vectors | Shutterstock">
            <a:extLst>
              <a:ext uri="{FF2B5EF4-FFF2-40B4-BE49-F238E27FC236}">
                <a16:creationId xmlns:a16="http://schemas.microsoft.com/office/drawing/2014/main" id="{F70FAB43-8F87-40B7-A734-9DB800C0E5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56" b="9259"/>
          <a:stretch/>
        </p:blipFill>
        <p:spPr bwMode="auto">
          <a:xfrm>
            <a:off x="1411090" y="2781300"/>
            <a:ext cx="9217025" cy="5736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794961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439400"/>
          </a:xfrm>
          <a:prstGeom prst="rect">
            <a:avLst/>
          </a:prstGeom>
        </p:spPr>
      </p:pic>
      <p:pic>
        <p:nvPicPr>
          <p:cNvPr id="29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762002" y="5355268"/>
            <a:ext cx="19549122" cy="5655631"/>
          </a:xfrm>
          <a:prstGeom prst="rect">
            <a:avLst/>
          </a:prstGeom>
        </p:spPr>
      </p:pic>
      <p:pic>
        <p:nvPicPr>
          <p:cNvPr id="30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0800000">
            <a:off x="-762002" y="-266700"/>
            <a:ext cx="19811999" cy="56549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76681" y="4065538"/>
            <a:ext cx="10036210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THANK YOU!</a:t>
            </a:r>
            <a:endParaRPr lang="en-US" sz="14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64700591"/>
      </p:ext>
    </p:extLst>
  </p:cSld>
  <p:clrMapOvr>
    <a:masterClrMapping/>
  </p:clrMapOvr>
  <p:transition spd="slow">
    <p:split orient="vert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856</TotalTime>
  <Words>458</Words>
  <Application>Microsoft Office PowerPoint</Application>
  <PresentationFormat>Custom</PresentationFormat>
  <Paragraphs>42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6" baseType="lpstr">
      <vt:lpstr>Segoe UI</vt:lpstr>
      <vt:lpstr>Calibri</vt:lpstr>
      <vt:lpstr>Arial</vt:lpstr>
      <vt:lpstr>Times New Roman</vt:lpstr>
      <vt:lpstr>DengXian</vt:lpstr>
      <vt:lpstr>Adobe Gothic Std B</vt:lpstr>
      <vt:lpstr>Calibri Light</vt:lpstr>
      <vt:lpstr>Comic Sans MS</vt:lpstr>
      <vt:lpstr>Myriad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Vàng đồng và Xanh lá Vẽ tay Vẽ minh họa Nghệ thuật trực quan Bản thuyết trình</dc:title>
  <dc:creator>ADMIN</dc:creator>
  <cp:lastModifiedBy>Administrator</cp:lastModifiedBy>
  <cp:revision>61</cp:revision>
  <dcterms:created xsi:type="dcterms:W3CDTF">2006-08-16T00:00:00Z</dcterms:created>
  <dcterms:modified xsi:type="dcterms:W3CDTF">2023-08-16T18:19:41Z</dcterms:modified>
  <dc:identifier>DAFd1SaB6-k</dc:identifier>
</cp:coreProperties>
</file>