
<file path=[Content_Types].xml><?xml version="1.0" encoding="utf-8"?>
<Types xmlns="http://schemas.openxmlformats.org/package/2006/content-types">
  <Default Extension="png" ContentType="image/png"/>
  <Default Extension="mp3" ContentType="audio/mpe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7" r:id="rId2"/>
    <p:sldId id="279" r:id="rId3"/>
    <p:sldId id="284" r:id="rId4"/>
    <p:sldId id="258" r:id="rId5"/>
    <p:sldId id="283" r:id="rId6"/>
    <p:sldId id="285" r:id="rId7"/>
    <p:sldId id="286" r:id="rId8"/>
    <p:sldId id="287" r:id="rId9"/>
    <p:sldId id="288" r:id="rId10"/>
    <p:sldId id="289" r:id="rId11"/>
    <p:sldId id="278" r:id="rId12"/>
  </p:sldIdLst>
  <p:sldSz cx="18288000" cy="10287000"/>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0346" autoAdjust="0"/>
  </p:normalViewPr>
  <p:slideViewPr>
    <p:cSldViewPr>
      <p:cViewPr varScale="1">
        <p:scale>
          <a:sx n="32" d="100"/>
          <a:sy n="32" d="100"/>
        </p:scale>
        <p:origin x="1364"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2B939C-B60D-41BE-997D-F65B9B5E8F7C}"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A262A6-82B3-4799-8493-C4018E2405A0}" type="slidenum">
              <a:rPr lang="en-US" smtClean="0"/>
              <a:t>‹#›</a:t>
            </a:fld>
            <a:endParaRPr lang="en-US"/>
          </a:p>
        </p:txBody>
      </p:sp>
    </p:spTree>
    <p:extLst>
      <p:ext uri="{BB962C8B-B14F-4D97-AF65-F5344CB8AC3E}">
        <p14:creationId xmlns:p14="http://schemas.microsoft.com/office/powerpoint/2010/main" val="145899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ZmJEhpBFKEY"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Motivating and Focusing: Sing and dance “Rules of the classroom”</a:t>
            </a:r>
            <a:endParaRPr lang="en-US" sz="1200" kern="1200" dirty="0">
              <a:solidFill>
                <a:schemeClr val="tx1"/>
              </a:solidFill>
              <a:effectLst/>
              <a:latin typeface="+mn-lt"/>
              <a:ea typeface="+mn-ea"/>
              <a:cs typeface="+mn-cs"/>
            </a:endParaRPr>
          </a:p>
          <a:p>
            <a:r>
              <a:rPr lang="en-US" sz="1200" b="1" i="1" u="sng" kern="1200" dirty="0">
                <a:solidFill>
                  <a:schemeClr val="tx1"/>
                </a:solidFill>
                <a:effectLst/>
                <a:latin typeface="+mn-lt"/>
                <a:ea typeface="+mn-ea"/>
                <a:cs typeface="+mn-cs"/>
                <a:hlinkClick r:id="rId3"/>
              </a:rPr>
              <a:t>https://www.youtube.com/watch?v=ZmJEhpBFKEY</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Ask students to stand up, follow the song and dance twice.</a:t>
            </a:r>
          </a:p>
          <a:p>
            <a:r>
              <a:rPr lang="en-US" sz="1200" kern="1200" dirty="0">
                <a:solidFill>
                  <a:schemeClr val="tx1"/>
                </a:solidFill>
                <a:effectLst/>
                <a:latin typeface="+mn-lt"/>
                <a:ea typeface="+mn-ea"/>
                <a:cs typeface="+mn-cs"/>
              </a:rPr>
              <a:t>Discuss classroom rules: what should or shouldn’t we do?</a:t>
            </a:r>
          </a:p>
          <a:p>
            <a:endParaRPr lang="en-US" dirty="0"/>
          </a:p>
        </p:txBody>
      </p:sp>
      <p:sp>
        <p:nvSpPr>
          <p:cNvPr id="4" name="Slide Number Placeholder 3"/>
          <p:cNvSpPr>
            <a:spLocks noGrp="1"/>
          </p:cNvSpPr>
          <p:nvPr>
            <p:ph type="sldNum" sz="quarter" idx="10"/>
          </p:nvPr>
        </p:nvSpPr>
        <p:spPr/>
        <p:txBody>
          <a:bodyPr/>
          <a:lstStyle/>
          <a:p>
            <a:fld id="{A3A262A6-82B3-4799-8493-C4018E2405A0}" type="slidenum">
              <a:rPr lang="en-US" smtClean="0"/>
              <a:t>2</a:t>
            </a:fld>
            <a:endParaRPr lang="en-US"/>
          </a:p>
        </p:txBody>
      </p:sp>
    </p:spTree>
    <p:extLst>
      <p:ext uri="{BB962C8B-B14F-4D97-AF65-F5344CB8AC3E}">
        <p14:creationId xmlns:p14="http://schemas.microsoft.com/office/powerpoint/2010/main" val="298899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Read the first question and responses in the chart aloud. Explain that, in this question, </a:t>
            </a:r>
            <a:r>
              <a:rPr lang="en-US" sz="1200" i="1" kern="1200" dirty="0">
                <a:solidFill>
                  <a:schemeClr val="tx1"/>
                </a:solidFill>
                <a:effectLst/>
                <a:latin typeface="+mn-lt"/>
                <a:ea typeface="+mn-ea"/>
                <a:cs typeface="+mn-cs"/>
              </a:rPr>
              <a:t>can </a:t>
            </a:r>
            <a:r>
              <a:rPr lang="en-US" sz="1200" kern="1200" dirty="0">
                <a:solidFill>
                  <a:schemeClr val="tx1"/>
                </a:solidFill>
                <a:effectLst/>
                <a:latin typeface="+mn-lt"/>
                <a:ea typeface="+mn-ea"/>
                <a:cs typeface="+mn-cs"/>
              </a:rPr>
              <a:t>is not used to ask about ability but instead asks whether you have permission to do something. Explain to students that the statements on the right column have the reported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speech structures. They are used to ‘repeat’ or ‘report’ what someone has said.</a:t>
            </a:r>
          </a:p>
          <a:p>
            <a:r>
              <a:rPr lang="en-US" sz="1200" b="1" i="0" kern="1200" dirty="0">
                <a:solidFill>
                  <a:schemeClr val="tx1"/>
                </a:solidFill>
                <a:effectLst/>
                <a:latin typeface="+mn-lt"/>
                <a:ea typeface="+mn-ea"/>
                <a:cs typeface="+mn-cs"/>
              </a:rPr>
              <a:t>Explain that we have to follow certain rules in changing the tenses when we use reported speech. The rules are also different when we do this for yes/no questions and </a:t>
            </a:r>
            <a:r>
              <a:rPr lang="en-US" sz="1200" b="1" i="0" kern="1200" dirty="0" err="1">
                <a:solidFill>
                  <a:schemeClr val="tx1"/>
                </a:solidFill>
                <a:effectLst/>
                <a:latin typeface="+mn-lt"/>
                <a:ea typeface="+mn-ea"/>
                <a:cs typeface="+mn-cs"/>
              </a:rPr>
              <a:t>wh</a:t>
            </a:r>
            <a:r>
              <a:rPr lang="en-US" sz="1200" b="1" i="0" kern="1200" dirty="0">
                <a:solidFill>
                  <a:schemeClr val="tx1"/>
                </a:solidFill>
                <a:effectLst/>
                <a:latin typeface="+mn-lt"/>
                <a:ea typeface="+mn-ea"/>
                <a:cs typeface="+mn-cs"/>
              </a:rPr>
              <a:t>-questions.</a:t>
            </a:r>
            <a:br>
              <a:rPr lang="en-US" sz="1200" b="1"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Introduce the rules of using reported speech to students, then give and explain the examples.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3A262A6-82B3-4799-8493-C4018E2405A0}" type="slidenum">
              <a:rPr lang="en-US" smtClean="0"/>
              <a:t>3</a:t>
            </a:fld>
            <a:endParaRPr lang="en-US"/>
          </a:p>
        </p:txBody>
      </p:sp>
    </p:spTree>
    <p:extLst>
      <p:ext uri="{BB962C8B-B14F-4D97-AF65-F5344CB8AC3E}">
        <p14:creationId xmlns:p14="http://schemas.microsoft.com/office/powerpoint/2010/main" val="1117555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they will play a game to guess which rules are true and which are false.</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Explain to students that they should write six rules about their school, home, or another place. Emphasize that three of them should be fake, but they should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not tell anyone which ones are real or fake.</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Have students write their rules and then get into groups.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Tell students they will take turns reading their rules and the other group members must decide if the rule is real or fake.</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Model the example exchange with a student.</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Check understanding of how the game works.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Have students do the task.</a:t>
            </a:r>
            <a:endParaRPr lang="en-US" dirty="0"/>
          </a:p>
        </p:txBody>
      </p:sp>
      <p:sp>
        <p:nvSpPr>
          <p:cNvPr id="4" name="Slide Number Placeholder 3"/>
          <p:cNvSpPr>
            <a:spLocks noGrp="1"/>
          </p:cNvSpPr>
          <p:nvPr>
            <p:ph type="sldNum" sz="quarter" idx="5"/>
          </p:nvPr>
        </p:nvSpPr>
        <p:spPr/>
        <p:txBody>
          <a:bodyPr/>
          <a:lstStyle/>
          <a:p>
            <a:fld id="{A3A262A6-82B3-4799-8493-C4018E2405A0}" type="slidenum">
              <a:rPr lang="en-US" smtClean="0"/>
              <a:t>7</a:t>
            </a:fld>
            <a:endParaRPr lang="en-US"/>
          </a:p>
        </p:txBody>
      </p:sp>
    </p:spTree>
    <p:extLst>
      <p:ext uri="{BB962C8B-B14F-4D97-AF65-F5344CB8AC3E}">
        <p14:creationId xmlns:p14="http://schemas.microsoft.com/office/powerpoint/2010/main" val="3874097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real? </a:t>
            </a:r>
            <a:r>
              <a:rPr lang="en-US" sz="1200" kern="1200" dirty="0">
                <a:solidFill>
                  <a:schemeClr val="tx1"/>
                </a:solidFill>
                <a:effectLst/>
                <a:latin typeface="+mn-lt"/>
                <a:ea typeface="+mn-ea"/>
                <a:cs typeface="+mn-cs"/>
              </a:rPr>
              <a:t>(No. The sign has a picture of a camel, not a deer.)</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As students follow along, read the title and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short introduction aloud.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A3A262A6-82B3-4799-8493-C4018E2405A0}" type="slidenum">
              <a:rPr lang="en-US" smtClean="0"/>
              <a:t>8</a:t>
            </a:fld>
            <a:endParaRPr lang="en-US"/>
          </a:p>
        </p:txBody>
      </p:sp>
    </p:spTree>
    <p:extLst>
      <p:ext uri="{BB962C8B-B14F-4D97-AF65-F5344CB8AC3E}">
        <p14:creationId xmlns:p14="http://schemas.microsoft.com/office/powerpoint/2010/main" val="3663550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Activity A</a:t>
            </a:r>
            <a:r>
              <a:rPr lang="en-US" sz="1200" kern="1200" dirty="0">
                <a:solidFill>
                  <a:schemeClr val="tx1"/>
                </a:solidFill>
                <a:effectLst/>
                <a:latin typeface="+mn-lt"/>
                <a:ea typeface="+mn-ea"/>
                <a:cs typeface="+mn-cs"/>
              </a:rPr>
              <a:t>. Point out that there are eight signs. Ask</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students to get into pairs and discuss what they think the signs mean.</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Explain that some of the signs are real, but some are fake. Have pairs check the signs they think are real.  If many students made mistakes, encourage them to use more critical thinking and introduce the concept of</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visual literacy.</a:t>
            </a:r>
          </a:p>
          <a:p>
            <a:endParaRPr lang="en-US" dirty="0"/>
          </a:p>
        </p:txBody>
      </p:sp>
      <p:sp>
        <p:nvSpPr>
          <p:cNvPr id="4" name="Slide Number Placeholder 3"/>
          <p:cNvSpPr>
            <a:spLocks noGrp="1"/>
          </p:cNvSpPr>
          <p:nvPr>
            <p:ph type="sldNum" sz="quarter" idx="5"/>
          </p:nvPr>
        </p:nvSpPr>
        <p:spPr/>
        <p:txBody>
          <a:bodyPr/>
          <a:lstStyle/>
          <a:p>
            <a:fld id="{A3A262A6-82B3-4799-8493-C4018E2405A0}" type="slidenum">
              <a:rPr lang="en-US" smtClean="0"/>
              <a:t>9</a:t>
            </a:fld>
            <a:endParaRPr lang="en-US"/>
          </a:p>
        </p:txBody>
      </p:sp>
    </p:spTree>
    <p:extLst>
      <p:ext uri="{BB962C8B-B14F-4D97-AF65-F5344CB8AC3E}">
        <p14:creationId xmlns:p14="http://schemas.microsoft.com/office/powerpoint/2010/main" val="828797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6.png"/><Relationship Id="rId5" Type="http://schemas.openxmlformats.org/officeDocument/2006/relationships/image" Target="../media/image7.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571500"/>
            <a:ext cx="18364200" cy="12344400"/>
          </a:xfrm>
          <a:prstGeom prst="rect">
            <a:avLst/>
          </a:prstGeom>
        </p:spPr>
      </p:pic>
      <p:pic>
        <p:nvPicPr>
          <p:cNvPr id="12" name="Picture 11"/>
          <p:cNvPicPr>
            <a:picLocks noChangeAspect="1"/>
          </p:cNvPicPr>
          <p:nvPr/>
        </p:nvPicPr>
        <p:blipFill rotWithShape="1">
          <a:blip r:embed="rId3"/>
          <a:srcRect l="42083" t="32963" r="16667" b="32222"/>
          <a:stretch/>
        </p:blipFill>
        <p:spPr>
          <a:xfrm>
            <a:off x="-32657" y="-190500"/>
            <a:ext cx="8381999" cy="4191000"/>
          </a:xfrm>
          <a:prstGeom prst="rect">
            <a:avLst/>
          </a:prstGeom>
          <a:ln>
            <a:noFill/>
          </a:ln>
          <a:effectLst>
            <a:softEdge rad="112500"/>
          </a:effectLst>
        </p:spPr>
      </p:pic>
      <p:pic>
        <p:nvPicPr>
          <p:cNvPr id="13" name="Picture 12"/>
          <p:cNvPicPr>
            <a:picLocks noChangeAspect="1"/>
          </p:cNvPicPr>
          <p:nvPr/>
        </p:nvPicPr>
        <p:blipFill rotWithShape="1">
          <a:blip r:embed="rId4"/>
          <a:srcRect l="30000" t="21853" r="40833" b="51481"/>
          <a:stretch/>
        </p:blipFill>
        <p:spPr>
          <a:xfrm>
            <a:off x="13868400" y="105156"/>
            <a:ext cx="3798147" cy="1914144"/>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5524500"/>
            <a:ext cx="8458200" cy="3123977"/>
          </a:xfrm>
          <a:prstGeom prst="rect">
            <a:avLst/>
          </a:prstGeom>
        </p:spPr>
      </p:pic>
      <p:sp>
        <p:nvSpPr>
          <p:cNvPr id="15" name="Rectangle 14"/>
          <p:cNvSpPr/>
          <p:nvPr/>
        </p:nvSpPr>
        <p:spPr>
          <a:xfrm>
            <a:off x="457200" y="5524500"/>
            <a:ext cx="8458200" cy="2971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1" dirty="0">
                <a:solidFill>
                  <a:schemeClr val="tx1"/>
                </a:solidFill>
                <a:latin typeface="Myriad Pro" panose="020B0503030403020204" pitchFamily="34" charset="0"/>
              </a:rPr>
              <a:t>Language Focus and</a:t>
            </a:r>
          </a:p>
          <a:p>
            <a:pPr algn="ctr"/>
            <a:r>
              <a:rPr lang="en-US" sz="6600" b="1" dirty="0">
                <a:solidFill>
                  <a:schemeClr val="tx1"/>
                </a:solidFill>
                <a:latin typeface="Myriad Pro" panose="020B0503030403020204" pitchFamily="34" charset="0"/>
              </a:rPr>
              <a:t>The Real World</a:t>
            </a:r>
          </a:p>
        </p:txBody>
      </p:sp>
    </p:spTree>
    <p:extLst>
      <p:ext uri="{BB962C8B-B14F-4D97-AF65-F5344CB8AC3E}">
        <p14:creationId xmlns:p14="http://schemas.microsoft.com/office/powerpoint/2010/main" val="3857592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FOCUS</a:t>
            </a:r>
          </a:p>
        </p:txBody>
      </p:sp>
      <p:pic>
        <p:nvPicPr>
          <p:cNvPr id="2" name="Rules of the ClassroomㅣClassroom SongsㅣBoost U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75802" y="2083307"/>
            <a:ext cx="13741554" cy="7730211"/>
          </a:xfrm>
          <a:prstGeom prst="rect">
            <a:avLst/>
          </a:prstGeom>
        </p:spPr>
      </p:pic>
      <p:sp>
        <p:nvSpPr>
          <p:cNvPr id="3" name="Rectangle 2"/>
          <p:cNvSpPr/>
          <p:nvPr/>
        </p:nvSpPr>
        <p:spPr>
          <a:xfrm>
            <a:off x="4589496" y="1019817"/>
            <a:ext cx="11071036" cy="707886"/>
          </a:xfrm>
          <a:prstGeom prst="rect">
            <a:avLst/>
          </a:prstGeom>
        </p:spPr>
        <p:txBody>
          <a:bodyPr wrap="square">
            <a:spAutoFit/>
          </a:bodyPr>
          <a:lstStyle/>
          <a:p>
            <a:r>
              <a:rPr lang="en-US" sz="4000" b="1" i="1" dirty="0">
                <a:solidFill>
                  <a:schemeClr val="accent2"/>
                </a:solidFill>
              </a:rPr>
              <a:t>Sing and dance “Rules of the classroom”</a:t>
            </a:r>
            <a:endParaRPr lang="en-US" sz="4000" dirty="0">
              <a:solidFill>
                <a:schemeClr val="accent2"/>
              </a:solidFill>
            </a:endParaRPr>
          </a:p>
        </p:txBody>
      </p:sp>
    </p:spTree>
    <p:extLst>
      <p:ext uri="{BB962C8B-B14F-4D97-AF65-F5344CB8AC3E}">
        <p14:creationId xmlns:p14="http://schemas.microsoft.com/office/powerpoint/2010/main" val="40419684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FOCUS</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 y="1409700"/>
            <a:ext cx="17281321" cy="7848600"/>
          </a:xfrm>
          <a:prstGeom prst="rect">
            <a:avLst/>
          </a:prstGeom>
        </p:spPr>
      </p:pic>
      <p:pic>
        <p:nvPicPr>
          <p:cNvPr id="5" name="EE_G8_1-2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667000" y="1418771"/>
            <a:ext cx="782638" cy="782638"/>
          </a:xfrm>
          <a:prstGeom prst="rect">
            <a:avLst/>
          </a:prstGeom>
        </p:spPr>
      </p:pic>
    </p:spTree>
    <p:extLst>
      <p:ext uri="{BB962C8B-B14F-4D97-AF65-F5344CB8AC3E}">
        <p14:creationId xmlns:p14="http://schemas.microsoft.com/office/powerpoint/2010/main" val="23813788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9396"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FOCUS</a:t>
            </a:r>
          </a:p>
        </p:txBody>
      </p:sp>
      <p:pic>
        <p:nvPicPr>
          <p:cNvPr id="4" name="Picture 3"/>
          <p:cNvPicPr>
            <a:picLocks noChangeAspect="1"/>
          </p:cNvPicPr>
          <p:nvPr/>
        </p:nvPicPr>
        <p:blipFill rotWithShape="1">
          <a:blip r:embed="rId2"/>
          <a:srcRect l="32917" t="47038" r="24583" b="12221"/>
          <a:stretch/>
        </p:blipFill>
        <p:spPr>
          <a:xfrm>
            <a:off x="445191" y="1955772"/>
            <a:ext cx="9020747" cy="4864128"/>
          </a:xfrm>
          <a:prstGeom prst="rect">
            <a:avLst/>
          </a:prstGeom>
        </p:spPr>
      </p:pic>
      <p:pic>
        <p:nvPicPr>
          <p:cNvPr id="7" name="Picture 6"/>
          <p:cNvPicPr>
            <a:picLocks noChangeAspect="1"/>
          </p:cNvPicPr>
          <p:nvPr/>
        </p:nvPicPr>
        <p:blipFill rotWithShape="1">
          <a:blip r:embed="rId3"/>
          <a:srcRect l="23457" t="43333" r="38332" b="11111"/>
          <a:stretch/>
        </p:blipFill>
        <p:spPr>
          <a:xfrm>
            <a:off x="9590256" y="2400300"/>
            <a:ext cx="8521864" cy="5715000"/>
          </a:xfrm>
          <a:prstGeom prst="rect">
            <a:avLst/>
          </a:prstGeom>
        </p:spPr>
      </p:pic>
      <p:pic>
        <p:nvPicPr>
          <p:cNvPr id="6" name="Picture 5"/>
          <p:cNvPicPr>
            <a:picLocks noChangeAspect="1"/>
          </p:cNvPicPr>
          <p:nvPr/>
        </p:nvPicPr>
        <p:blipFill rotWithShape="1">
          <a:blip r:embed="rId3"/>
          <a:srcRect l="21992" t="25449" r="35517" b="56847"/>
          <a:stretch/>
        </p:blipFill>
        <p:spPr>
          <a:xfrm>
            <a:off x="362476" y="7048500"/>
            <a:ext cx="9103462" cy="2133600"/>
          </a:xfrm>
          <a:prstGeom prst="rect">
            <a:avLst/>
          </a:prstGeom>
        </p:spPr>
      </p:pic>
    </p:spTree>
    <p:extLst>
      <p:ext uri="{BB962C8B-B14F-4D97-AF65-F5344CB8AC3E}">
        <p14:creationId xmlns:p14="http://schemas.microsoft.com/office/powerpoint/2010/main" val="448303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FOCUS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790700"/>
            <a:ext cx="17754600" cy="5295231"/>
          </a:xfrm>
          <a:prstGeom prst="rect">
            <a:avLst/>
          </a:prstGeom>
        </p:spPr>
      </p:pic>
      <p:sp>
        <p:nvSpPr>
          <p:cNvPr id="6" name="Rectangle 5"/>
          <p:cNvSpPr/>
          <p:nvPr/>
        </p:nvSpPr>
        <p:spPr>
          <a:xfrm>
            <a:off x="1981200" y="2857500"/>
            <a:ext cx="4783104" cy="584775"/>
          </a:xfrm>
          <a:prstGeom prst="rect">
            <a:avLst/>
          </a:prstGeom>
        </p:spPr>
        <p:txBody>
          <a:bodyPr wrap="none">
            <a:spAutoFit/>
          </a:bodyPr>
          <a:lstStyle/>
          <a:p>
            <a:r>
              <a:rPr lang="en-US" sz="3200" dirty="0">
                <a:solidFill>
                  <a:srgbClr val="FF0000"/>
                </a:solidFill>
                <a:ea typeface="Times New Roman" panose="02020603050405020304" pitchFamily="18" charset="0"/>
              </a:rPr>
              <a:t>You can’t walk on the grass.</a:t>
            </a:r>
            <a:endParaRPr lang="en-US" sz="3200" dirty="0">
              <a:solidFill>
                <a:srgbClr val="FF0000"/>
              </a:solidFill>
            </a:endParaRPr>
          </a:p>
        </p:txBody>
      </p:sp>
      <p:sp>
        <p:nvSpPr>
          <p:cNvPr id="11" name="Rectangle 10"/>
          <p:cNvSpPr/>
          <p:nvPr/>
        </p:nvSpPr>
        <p:spPr>
          <a:xfrm>
            <a:off x="1977571" y="3568125"/>
            <a:ext cx="5010474" cy="584775"/>
          </a:xfrm>
          <a:prstGeom prst="rect">
            <a:avLst/>
          </a:prstGeom>
        </p:spPr>
        <p:txBody>
          <a:bodyPr wrap="none">
            <a:spAutoFit/>
          </a:bodyPr>
          <a:lstStyle/>
          <a:p>
            <a:r>
              <a:rPr lang="en-US" sz="3200" dirty="0">
                <a:solidFill>
                  <a:srgbClr val="FF0000"/>
                </a:solidFill>
              </a:rPr>
              <a:t>You have to stay on the path</a:t>
            </a:r>
            <a:r>
              <a:rPr lang="en-US" sz="3200" dirty="0">
                <a:solidFill>
                  <a:srgbClr val="FF0000"/>
                </a:solidFill>
                <a:ea typeface="Times New Roman" panose="02020603050405020304" pitchFamily="18" charset="0"/>
              </a:rPr>
              <a:t>.</a:t>
            </a:r>
            <a:endParaRPr lang="en-US" sz="3200" dirty="0">
              <a:solidFill>
                <a:srgbClr val="FF0000"/>
              </a:solidFill>
            </a:endParaRPr>
          </a:p>
        </p:txBody>
      </p:sp>
      <p:sp>
        <p:nvSpPr>
          <p:cNvPr id="7" name="Rectangle 6"/>
          <p:cNvSpPr/>
          <p:nvPr/>
        </p:nvSpPr>
        <p:spPr>
          <a:xfrm>
            <a:off x="-762000" y="4152900"/>
            <a:ext cx="8458200" cy="683264"/>
          </a:xfrm>
          <a:prstGeom prst="rect">
            <a:avLst/>
          </a:prstGeom>
        </p:spPr>
        <p:txBody>
          <a:bodyPr wrap="square">
            <a:spAutoFit/>
          </a:bodyPr>
          <a:lstStyle/>
          <a:p>
            <a:pPr lvl="6">
              <a:lnSpc>
                <a:spcPct val="120000"/>
              </a:lnSpc>
              <a:spcAft>
                <a:spcPts val="0"/>
              </a:spcAft>
            </a:pPr>
            <a:r>
              <a:rPr lang="en-US" sz="3200" dirty="0">
                <a:solidFill>
                  <a:srgbClr val="FF0000"/>
                </a:solidFill>
                <a:ea typeface="Times New Roman" panose="02020603050405020304" pitchFamily="18" charset="0"/>
                <a:cs typeface="Times New Roman" panose="02020603050405020304" pitchFamily="18" charset="0"/>
              </a:rPr>
              <a:t>You can’t feed the animals.</a:t>
            </a:r>
            <a:endParaRPr lang="en-US" sz="3200" dirty="0">
              <a:solidFill>
                <a:srgbClr val="FF0000"/>
              </a:solidFill>
              <a:effectLst/>
              <a:ea typeface="Times New Roman" panose="02020603050405020304" pitchFamily="18" charset="0"/>
              <a:cs typeface="Times New Roman" panose="02020603050405020304" pitchFamily="18" charset="0"/>
            </a:endParaRPr>
          </a:p>
        </p:txBody>
      </p:sp>
      <p:sp>
        <p:nvSpPr>
          <p:cNvPr id="8" name="Rectangle 7"/>
          <p:cNvSpPr/>
          <p:nvPr/>
        </p:nvSpPr>
        <p:spPr>
          <a:xfrm>
            <a:off x="1977571" y="4838700"/>
            <a:ext cx="4575629" cy="582239"/>
          </a:xfrm>
          <a:prstGeom prst="rect">
            <a:avLst/>
          </a:prstGeom>
        </p:spPr>
        <p:txBody>
          <a:bodyPr wrap="square">
            <a:spAutoFit/>
          </a:bodyPr>
          <a:lstStyle/>
          <a:p>
            <a:r>
              <a:rPr lang="en-US" sz="3200" dirty="0">
                <a:solidFill>
                  <a:srgbClr val="FF0000"/>
                </a:solidFill>
                <a:ea typeface="Times New Roman" panose="02020603050405020304" pitchFamily="18" charset="0"/>
              </a:rPr>
              <a:t>You can’t play loud music.</a:t>
            </a:r>
            <a:endParaRPr lang="en-US" sz="3200" dirty="0">
              <a:solidFill>
                <a:srgbClr val="FF0000"/>
              </a:solidFill>
            </a:endParaRPr>
          </a:p>
        </p:txBody>
      </p:sp>
      <p:sp>
        <p:nvSpPr>
          <p:cNvPr id="9" name="Rectangle 8"/>
          <p:cNvSpPr/>
          <p:nvPr/>
        </p:nvSpPr>
        <p:spPr>
          <a:xfrm>
            <a:off x="1977571" y="5512087"/>
            <a:ext cx="5582554" cy="584775"/>
          </a:xfrm>
          <a:prstGeom prst="rect">
            <a:avLst/>
          </a:prstGeom>
        </p:spPr>
        <p:txBody>
          <a:bodyPr wrap="none">
            <a:spAutoFit/>
          </a:bodyPr>
          <a:lstStyle/>
          <a:p>
            <a:r>
              <a:rPr lang="en-US" sz="3200" dirty="0">
                <a:solidFill>
                  <a:srgbClr val="FF0000"/>
                </a:solidFill>
                <a:ea typeface="Times New Roman" panose="02020603050405020304" pitchFamily="18" charset="0"/>
              </a:rPr>
              <a:t>You have to recycle your bottles.</a:t>
            </a:r>
            <a:endParaRPr lang="en-US" sz="3200" dirty="0">
              <a:solidFill>
                <a:srgbClr val="FF0000"/>
              </a:solidFill>
            </a:endParaRPr>
          </a:p>
        </p:txBody>
      </p:sp>
      <p:sp>
        <p:nvSpPr>
          <p:cNvPr id="10" name="Rectangle 9"/>
          <p:cNvSpPr/>
          <p:nvPr/>
        </p:nvSpPr>
        <p:spPr>
          <a:xfrm>
            <a:off x="2015087" y="6188010"/>
            <a:ext cx="4715330" cy="584775"/>
          </a:xfrm>
          <a:prstGeom prst="rect">
            <a:avLst/>
          </a:prstGeom>
        </p:spPr>
        <p:txBody>
          <a:bodyPr wrap="none">
            <a:spAutoFit/>
          </a:bodyPr>
          <a:lstStyle/>
          <a:p>
            <a:r>
              <a:rPr lang="en-US" sz="3200" dirty="0">
                <a:solidFill>
                  <a:srgbClr val="FF0000"/>
                </a:solidFill>
                <a:ea typeface="Times New Roman" panose="02020603050405020304" pitchFamily="18" charset="0"/>
              </a:rPr>
              <a:t>You have to walk your bike.</a:t>
            </a:r>
            <a:endParaRPr lang="en-US" sz="3200" dirty="0">
              <a:solidFill>
                <a:srgbClr val="FF0000"/>
              </a:solidFill>
            </a:endParaRPr>
          </a:p>
        </p:txBody>
      </p:sp>
    </p:spTree>
    <p:extLst>
      <p:ext uri="{BB962C8B-B14F-4D97-AF65-F5344CB8AC3E}">
        <p14:creationId xmlns:p14="http://schemas.microsoft.com/office/powerpoint/2010/main" val="187325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7" grpId="0"/>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FOCUS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562100"/>
            <a:ext cx="17232925" cy="8001000"/>
          </a:xfrm>
          <a:prstGeom prst="rect">
            <a:avLst/>
          </a:prstGeom>
        </p:spPr>
      </p:pic>
      <p:sp>
        <p:nvSpPr>
          <p:cNvPr id="3" name="Rectangle 2"/>
          <p:cNvSpPr/>
          <p:nvPr/>
        </p:nvSpPr>
        <p:spPr>
          <a:xfrm>
            <a:off x="4191000" y="3086100"/>
            <a:ext cx="7089248" cy="523220"/>
          </a:xfrm>
          <a:prstGeom prst="rect">
            <a:avLst/>
          </a:prstGeom>
        </p:spPr>
        <p:txBody>
          <a:bodyPr wrap="none">
            <a:spAutoFit/>
          </a:bodyPr>
          <a:lstStyle/>
          <a:p>
            <a:r>
              <a:rPr lang="en-US" sz="2800" dirty="0">
                <a:solidFill>
                  <a:srgbClr val="FF0000"/>
                </a:solidFill>
                <a:ea typeface="Times New Roman" panose="02020603050405020304" pitchFamily="18" charset="0"/>
              </a:rPr>
              <a:t>if I was allowed to park my bike at the bus stop.</a:t>
            </a:r>
            <a:endParaRPr lang="en-US" sz="2800" dirty="0">
              <a:solidFill>
                <a:srgbClr val="FF0000"/>
              </a:solidFill>
            </a:endParaRPr>
          </a:p>
        </p:txBody>
      </p:sp>
      <p:sp>
        <p:nvSpPr>
          <p:cNvPr id="4" name="Rectangle 3"/>
          <p:cNvSpPr/>
          <p:nvPr/>
        </p:nvSpPr>
        <p:spPr>
          <a:xfrm>
            <a:off x="4191000" y="4533900"/>
            <a:ext cx="8728287" cy="523220"/>
          </a:xfrm>
          <a:prstGeom prst="rect">
            <a:avLst/>
          </a:prstGeom>
        </p:spPr>
        <p:txBody>
          <a:bodyPr wrap="none">
            <a:spAutoFit/>
          </a:bodyPr>
          <a:lstStyle/>
          <a:p>
            <a:r>
              <a:rPr lang="en-US" sz="2800" dirty="0">
                <a:solidFill>
                  <a:srgbClr val="FF0000"/>
                </a:solidFill>
                <a:ea typeface="Times New Roman" panose="02020603050405020304" pitchFamily="18" charset="0"/>
              </a:rPr>
              <a:t>I had to put my bike in the parking lot next to the bus stop.</a:t>
            </a:r>
            <a:endParaRPr lang="en-US" sz="2800" dirty="0">
              <a:solidFill>
                <a:srgbClr val="FF0000"/>
              </a:solidFill>
            </a:endParaRPr>
          </a:p>
        </p:txBody>
      </p:sp>
      <p:sp>
        <p:nvSpPr>
          <p:cNvPr id="12" name="Rectangle 11"/>
          <p:cNvSpPr/>
          <p:nvPr/>
        </p:nvSpPr>
        <p:spPr>
          <a:xfrm>
            <a:off x="4191000" y="5981700"/>
            <a:ext cx="7087453" cy="523220"/>
          </a:xfrm>
          <a:prstGeom prst="rect">
            <a:avLst/>
          </a:prstGeom>
        </p:spPr>
        <p:txBody>
          <a:bodyPr wrap="none">
            <a:spAutoFit/>
          </a:bodyPr>
          <a:lstStyle/>
          <a:p>
            <a:r>
              <a:rPr lang="en-US" sz="2800" dirty="0">
                <a:solidFill>
                  <a:srgbClr val="FF0000"/>
                </a:solidFill>
                <a:ea typeface="Times New Roman" panose="02020603050405020304" pitchFamily="18" charset="0"/>
              </a:rPr>
              <a:t>you are not allowed to bring food to the library.</a:t>
            </a:r>
            <a:endParaRPr lang="en-US" sz="2800" dirty="0">
              <a:solidFill>
                <a:srgbClr val="FF0000"/>
              </a:solidFill>
            </a:endParaRPr>
          </a:p>
        </p:txBody>
      </p:sp>
      <p:sp>
        <p:nvSpPr>
          <p:cNvPr id="13" name="Rectangle 12"/>
          <p:cNvSpPr/>
          <p:nvPr/>
        </p:nvSpPr>
        <p:spPr>
          <a:xfrm>
            <a:off x="4191000" y="7364968"/>
            <a:ext cx="4887556" cy="523220"/>
          </a:xfrm>
          <a:prstGeom prst="rect">
            <a:avLst/>
          </a:prstGeom>
        </p:spPr>
        <p:txBody>
          <a:bodyPr wrap="none">
            <a:spAutoFit/>
          </a:bodyPr>
          <a:lstStyle/>
          <a:p>
            <a:r>
              <a:rPr lang="en-US" sz="2800" dirty="0">
                <a:solidFill>
                  <a:srgbClr val="FF0000"/>
                </a:solidFill>
                <a:ea typeface="Times New Roman" panose="02020603050405020304" pitchFamily="18" charset="0"/>
              </a:rPr>
              <a:t>where he could buy a bus ticket.</a:t>
            </a:r>
            <a:endParaRPr lang="en-US" sz="2800" dirty="0">
              <a:solidFill>
                <a:srgbClr val="FF0000"/>
              </a:solidFill>
            </a:endParaRPr>
          </a:p>
        </p:txBody>
      </p:sp>
      <p:sp>
        <p:nvSpPr>
          <p:cNvPr id="14" name="Rectangle 13"/>
          <p:cNvSpPr/>
          <p:nvPr/>
        </p:nvSpPr>
        <p:spPr>
          <a:xfrm>
            <a:off x="4393087" y="8801100"/>
            <a:ext cx="7570313" cy="523220"/>
          </a:xfrm>
          <a:prstGeom prst="rect">
            <a:avLst/>
          </a:prstGeom>
        </p:spPr>
        <p:txBody>
          <a:bodyPr wrap="square">
            <a:spAutoFit/>
          </a:bodyPr>
          <a:lstStyle/>
          <a:p>
            <a:r>
              <a:rPr lang="en-US" sz="2800" dirty="0">
                <a:solidFill>
                  <a:srgbClr val="FF0000"/>
                </a:solidFill>
                <a:ea typeface="Times New Roman" panose="02020603050405020304" pitchFamily="18" charset="0"/>
              </a:rPr>
              <a:t>I couldn’t buy a bus ticket from the driver.</a:t>
            </a:r>
            <a:endParaRPr lang="en-US" sz="2800" dirty="0">
              <a:solidFill>
                <a:srgbClr val="FF0000"/>
              </a:solidFill>
            </a:endParaRPr>
          </a:p>
        </p:txBody>
      </p:sp>
    </p:spTree>
    <p:extLst>
      <p:ext uri="{BB962C8B-B14F-4D97-AF65-F5344CB8AC3E}">
        <p14:creationId xmlns:p14="http://schemas.microsoft.com/office/powerpoint/2010/main" val="32064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FOCUS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5" y="1374852"/>
            <a:ext cx="18255343" cy="8912148"/>
          </a:xfrm>
          <a:prstGeom prst="rect">
            <a:avLst/>
          </a:prstGeom>
        </p:spPr>
      </p:pic>
    </p:spTree>
    <p:extLst>
      <p:ext uri="{BB962C8B-B14F-4D97-AF65-F5344CB8AC3E}">
        <p14:creationId xmlns:p14="http://schemas.microsoft.com/office/powerpoint/2010/main" val="1878529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THE REAL WORLD</a:t>
            </a:r>
          </a:p>
        </p:txBody>
      </p:sp>
      <p:pic>
        <p:nvPicPr>
          <p:cNvPr id="2" name="Picture 1"/>
          <p:cNvPicPr>
            <a:picLocks noChangeAspect="1"/>
          </p:cNvPicPr>
          <p:nvPr/>
        </p:nvPicPr>
        <p:blipFill rotWithShape="1">
          <a:blip r:embed="rId3"/>
          <a:srcRect l="40249" t="16597" r="11204" b="35589"/>
          <a:stretch/>
        </p:blipFill>
        <p:spPr>
          <a:xfrm>
            <a:off x="1" y="626285"/>
            <a:ext cx="18288001" cy="10079815"/>
          </a:xfrm>
          <a:prstGeom prst="rect">
            <a:avLst/>
          </a:prstGeom>
        </p:spPr>
      </p:pic>
    </p:spTree>
    <p:extLst>
      <p:ext uri="{BB962C8B-B14F-4D97-AF65-F5344CB8AC3E}">
        <p14:creationId xmlns:p14="http://schemas.microsoft.com/office/powerpoint/2010/main" val="1980369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THE REAL WORLD</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322" y="1562100"/>
            <a:ext cx="17733569" cy="7239000"/>
          </a:xfrm>
          <a:prstGeom prst="rect">
            <a:avLst/>
          </a:prstGeom>
        </p:spPr>
      </p:pic>
      <p:sp>
        <p:nvSpPr>
          <p:cNvPr id="4" name="TextBox 3"/>
          <p:cNvSpPr txBox="1"/>
          <p:nvPr/>
        </p:nvSpPr>
        <p:spPr>
          <a:xfrm>
            <a:off x="1905000" y="4305300"/>
            <a:ext cx="882270" cy="523220"/>
          </a:xfrm>
          <a:prstGeom prst="rect">
            <a:avLst/>
          </a:prstGeom>
          <a:noFill/>
        </p:spPr>
        <p:txBody>
          <a:bodyPr wrap="square" rtlCol="0">
            <a:spAutoFit/>
          </a:bodyPr>
          <a:lstStyle/>
          <a:p>
            <a:r>
              <a:rPr lang="en-US" sz="2800" b="1" dirty="0">
                <a:solidFill>
                  <a:srgbClr val="FF0000"/>
                </a:solidFill>
              </a:rPr>
              <a:t> ✓</a:t>
            </a:r>
          </a:p>
        </p:txBody>
      </p:sp>
      <p:sp>
        <p:nvSpPr>
          <p:cNvPr id="9" name="TextBox 8"/>
          <p:cNvSpPr txBox="1"/>
          <p:nvPr/>
        </p:nvSpPr>
        <p:spPr>
          <a:xfrm>
            <a:off x="5638800" y="4305300"/>
            <a:ext cx="882270" cy="523220"/>
          </a:xfrm>
          <a:prstGeom prst="rect">
            <a:avLst/>
          </a:prstGeom>
          <a:noFill/>
        </p:spPr>
        <p:txBody>
          <a:bodyPr wrap="square" rtlCol="0">
            <a:spAutoFit/>
          </a:bodyPr>
          <a:lstStyle/>
          <a:p>
            <a:r>
              <a:rPr lang="en-US" sz="2800" b="1" dirty="0">
                <a:solidFill>
                  <a:srgbClr val="FF0000"/>
                </a:solidFill>
              </a:rPr>
              <a:t> ✓</a:t>
            </a:r>
          </a:p>
        </p:txBody>
      </p:sp>
      <p:sp>
        <p:nvSpPr>
          <p:cNvPr id="10" name="TextBox 9"/>
          <p:cNvSpPr txBox="1"/>
          <p:nvPr/>
        </p:nvSpPr>
        <p:spPr>
          <a:xfrm>
            <a:off x="13716000" y="6896100"/>
            <a:ext cx="882270" cy="523220"/>
          </a:xfrm>
          <a:prstGeom prst="rect">
            <a:avLst/>
          </a:prstGeom>
          <a:noFill/>
        </p:spPr>
        <p:txBody>
          <a:bodyPr wrap="square" rtlCol="0">
            <a:spAutoFit/>
          </a:bodyPr>
          <a:lstStyle/>
          <a:p>
            <a:r>
              <a:rPr lang="en-US" sz="2800" b="1" dirty="0">
                <a:solidFill>
                  <a:srgbClr val="FF0000"/>
                </a:solidFill>
              </a:rPr>
              <a:t> ✓</a:t>
            </a:r>
          </a:p>
        </p:txBody>
      </p:sp>
    </p:spTree>
    <p:extLst>
      <p:ext uri="{BB962C8B-B14F-4D97-AF65-F5344CB8AC3E}">
        <p14:creationId xmlns:p14="http://schemas.microsoft.com/office/powerpoint/2010/main" val="2481160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3</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PLEASE DON’T FEED THE MONKEY.</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THE REAL WORLD</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829" y="1866900"/>
            <a:ext cx="17533173" cy="4735970"/>
          </a:xfrm>
          <a:prstGeom prst="rect">
            <a:avLst/>
          </a:prstGeom>
        </p:spPr>
      </p:pic>
      <p:pic>
        <p:nvPicPr>
          <p:cNvPr id="5" name="EE_G8_1-2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306800" y="1850005"/>
            <a:ext cx="936625" cy="936625"/>
          </a:xfrm>
          <a:prstGeom prst="rect">
            <a:avLst/>
          </a:prstGeom>
        </p:spPr>
      </p:pic>
      <p:sp>
        <p:nvSpPr>
          <p:cNvPr id="6" name="Oval 5"/>
          <p:cNvSpPr/>
          <p:nvPr/>
        </p:nvSpPr>
        <p:spPr>
          <a:xfrm>
            <a:off x="5562600" y="3467100"/>
            <a:ext cx="2209800" cy="6804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933634" y="2786630"/>
            <a:ext cx="1505766" cy="68047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6385088" y="4234885"/>
            <a:ext cx="1692112" cy="6800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0439400" y="4914900"/>
            <a:ext cx="4267200" cy="6927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2954000" y="5624510"/>
            <a:ext cx="1752600" cy="58579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400" y="7139727"/>
            <a:ext cx="17013480" cy="2126685"/>
          </a:xfrm>
          <a:prstGeom prst="rect">
            <a:avLst/>
          </a:prstGeom>
        </p:spPr>
      </p:pic>
    </p:spTree>
    <p:extLst>
      <p:ext uri="{BB962C8B-B14F-4D97-AF65-F5344CB8AC3E}">
        <p14:creationId xmlns:p14="http://schemas.microsoft.com/office/powerpoint/2010/main" val="96686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86475" fill="hold"/>
                                        <p:tgtEl>
                                          <p:spTgt spid="5"/>
                                        </p:tgtEl>
                                      </p:cBhvr>
                                    </p:cmd>
                                  </p:childTnLst>
                                </p:cTn>
                              </p:par>
                            </p:childTnLst>
                          </p:cTn>
                        </p:par>
                      </p:childTnLst>
                    </p:cTn>
                  </p:par>
                </p:childTnLst>
              </p:cTn>
              <p:nextCondLst>
                <p:cond evt="onClick" delay="0">
                  <p:tgtEl>
                    <p:spTgt spid="5"/>
                  </p:tgtEl>
                </p:cond>
              </p:nextCondLst>
            </p:seq>
            <p:audio>
              <p:cMediaNode vol="80000">
                <p:cTn id="33" fill="hold" display="0">
                  <p:stCondLst>
                    <p:cond delay="indefinite"/>
                  </p:stCondLst>
                  <p:endCondLst>
                    <p:cond evt="onStopAudio" delay="0">
                      <p:tgtEl>
                        <p:sldTgt/>
                      </p:tgtEl>
                    </p:cond>
                  </p:endCondLst>
                </p:cTn>
                <p:tgtEl>
                  <p:spTgt spid="5"/>
                </p:tgtEl>
              </p:cMediaNode>
            </p:audio>
          </p:childTnLst>
        </p:cTn>
      </p:par>
    </p:tnLst>
    <p:bldLst>
      <p:bldP spid="6" grpId="0" animBg="1"/>
      <p:bldP spid="13" grpId="0" animBg="1"/>
      <p:bldP spid="15" grpId="0"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9"/>
            <a:ext cx="19549122" cy="5655632"/>
          </a:xfrm>
          <a:prstGeom prst="rect">
            <a:avLst/>
          </a:prstGeom>
        </p:spPr>
      </p:pic>
      <p:pic>
        <p:nvPicPr>
          <p:cNvPr id="30" name="Picture 3"/>
          <p:cNvPicPr>
            <a:picLocks noChangeAspect="1"/>
          </p:cNvPicPr>
          <p:nvPr/>
        </p:nvPicPr>
        <p:blipFill>
          <a:blip r:embed="rId3"/>
          <a:srcRect/>
          <a:stretch>
            <a:fillRect/>
          </a:stretch>
        </p:blipFill>
        <p:spPr>
          <a:xfrm rot="-10800000">
            <a:off x="-762001" y="-266700"/>
            <a:ext cx="19811999" cy="5654988"/>
          </a:xfrm>
          <a:prstGeom prst="rect">
            <a:avLst/>
          </a:prstGeom>
        </p:spPr>
      </p:pic>
      <p:sp>
        <p:nvSpPr>
          <p:cNvPr id="4" name="Rectangle 3"/>
          <p:cNvSpPr/>
          <p:nvPr/>
        </p:nvSpPr>
        <p:spPr>
          <a:xfrm>
            <a:off x="4376682" y="4065539"/>
            <a:ext cx="10036209"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3604605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TotalTime>
  <Words>627</Words>
  <Application>Microsoft Office PowerPoint</Application>
  <PresentationFormat>Custom</PresentationFormat>
  <Paragraphs>69</Paragraphs>
  <Slides>11</Slides>
  <Notes>5</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Calibri</vt:lpstr>
      <vt:lpstr>Arial</vt:lpstr>
      <vt:lpstr>Times New Roman</vt:lpstr>
      <vt:lpstr>Myriad Pro</vt:lpstr>
      <vt:lpstr>Kozuka Gothic Pro H</vt:lpstr>
      <vt:lpstr>Adobe Gothic Std 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Purple Retro Illustration Word Puzzle Game Presentation</dc:title>
  <dc:creator>ADMIN</dc:creator>
  <cp:lastModifiedBy>Administrator</cp:lastModifiedBy>
  <cp:revision>20</cp:revision>
  <dcterms:created xsi:type="dcterms:W3CDTF">2006-08-16T00:00:00Z</dcterms:created>
  <dcterms:modified xsi:type="dcterms:W3CDTF">2023-08-16T18:34:00Z</dcterms:modified>
  <dc:identifier>DAFq26t7MEo</dc:identifier>
</cp:coreProperties>
</file>