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7" r:id="rId2"/>
    <p:sldId id="256" r:id="rId3"/>
    <p:sldId id="281" r:id="rId4"/>
    <p:sldId id="274" r:id="rId5"/>
    <p:sldId id="258" r:id="rId6"/>
    <p:sldId id="261" r:id="rId7"/>
    <p:sldId id="282" r:id="rId8"/>
    <p:sldId id="275" r:id="rId9"/>
    <p:sldId id="260" r:id="rId10"/>
    <p:sldId id="262" r:id="rId11"/>
    <p:sldId id="264" r:id="rId12"/>
    <p:sldId id="263" r:id="rId13"/>
    <p:sldId id="266" r:id="rId14"/>
    <p:sldId id="265" r:id="rId15"/>
    <p:sldId id="283" r:id="rId16"/>
    <p:sldId id="267" r:id="rId17"/>
    <p:sldId id="269" r:id="rId18"/>
    <p:sldId id="268" r:id="rId19"/>
    <p:sldId id="284" r:id="rId20"/>
    <p:sldId id="270" r:id="rId21"/>
    <p:sldId id="271" r:id="rId22"/>
    <p:sldId id="285" r:id="rId23"/>
    <p:sldId id="276" r:id="rId24"/>
    <p:sldId id="286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319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92" autoAdjust="0"/>
    <p:restoredTop sz="94660"/>
  </p:normalViewPr>
  <p:slideViewPr>
    <p:cSldViewPr snapToGrid="0">
      <p:cViewPr varScale="1">
        <p:scale>
          <a:sx n="82" d="100"/>
          <a:sy n="82" d="100"/>
        </p:scale>
        <p:origin x="134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5924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32970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32380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2895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58619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93584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7756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82660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78111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7262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3937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967FCB4-4668-4239-8BC7-8334B4343CBD}"/>
              </a:ext>
            </a:extLst>
          </p:cNvPr>
          <p:cNvSpPr/>
          <p:nvPr userDrawn="1"/>
        </p:nvSpPr>
        <p:spPr>
          <a:xfrm>
            <a:off x="1472308" y="6215415"/>
            <a:ext cx="6225449" cy="489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zh-TW" sz="850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______________________________________________________________________________________________________________</a:t>
            </a:r>
          </a:p>
          <a:p>
            <a:pPr>
              <a:lnSpc>
                <a:spcPts val="900"/>
              </a:lnSpc>
              <a:spcBef>
                <a:spcPts val="400"/>
              </a:spcBef>
            </a:pPr>
            <a:r>
              <a:rPr lang="en-US" altLang="zh-TW" sz="8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National Geographic Learning, a Cengage Company. © 2020 Cengage Learning, Inc. ALL RIGHTS RESERVED. This presentation tool is for teaching purpose only. May not be scanned, copied or duplicated, or posted to a publicly accessible website, in whole or in part.</a:t>
            </a:r>
            <a:endParaRPr lang="zh-TW" altLang="en-US" sz="850" baseline="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圖片 8" descr="一張含有 盤, 畫畫 的圖片&#10;&#10;自動產生的描述">
            <a:extLst>
              <a:ext uri="{FF2B5EF4-FFF2-40B4-BE49-F238E27FC236}">
                <a16:creationId xmlns:a16="http://schemas.microsoft.com/office/drawing/2014/main" id="{F68A7310-1646-4919-A035-F7AB690B37B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8" y="6280005"/>
            <a:ext cx="957373" cy="38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929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9.png"/><Relationship Id="rId12" Type="http://schemas.openxmlformats.org/officeDocument/2006/relationships/image" Target="../media/image23.png"/><Relationship Id="rId2" Type="http://schemas.openxmlformats.org/officeDocument/2006/relationships/audio" Target="../media/media3.mp3"/><Relationship Id="rId16" Type="http://schemas.openxmlformats.org/officeDocument/2006/relationships/image" Target="../media/image27.png"/><Relationship Id="rId1" Type="http://schemas.microsoft.com/office/2007/relationships/media" Target="../media/media3.mp3"/><Relationship Id="rId6" Type="http://schemas.openxmlformats.org/officeDocument/2006/relationships/image" Target="../media/image18.png"/><Relationship Id="rId11" Type="http://schemas.openxmlformats.org/officeDocument/2006/relationships/image" Target="../media/image22.png"/><Relationship Id="rId5" Type="http://schemas.openxmlformats.org/officeDocument/2006/relationships/image" Target="../media/image17.png"/><Relationship Id="rId15" Type="http://schemas.openxmlformats.org/officeDocument/2006/relationships/image" Target="../media/image26.png"/><Relationship Id="rId10" Type="http://schemas.openxmlformats.org/officeDocument/2006/relationships/image" Target="../media/image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7.png"/><Relationship Id="rId9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7.png"/><Relationship Id="rId9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圖片 16">
            <a:extLst>
              <a:ext uri="{FF2B5EF4-FFF2-40B4-BE49-F238E27FC236}">
                <a16:creationId xmlns:a16="http://schemas.microsoft.com/office/drawing/2014/main" id="{B7287572-2BBF-4769-BF59-A515BF3EF7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962"/>
            <a:ext cx="9144000" cy="5856169"/>
          </a:xfrm>
          <a:prstGeom prst="rect">
            <a:avLst/>
          </a:prstGeom>
        </p:spPr>
      </p:pic>
      <p:sp>
        <p:nvSpPr>
          <p:cNvPr id="7" name="Date Placeholder 1">
            <a:extLst>
              <a:ext uri="{FF2B5EF4-FFF2-40B4-BE49-F238E27FC236}">
                <a16:creationId xmlns:a16="http://schemas.microsoft.com/office/drawing/2014/main" id="{9F354533-02F3-4228-B8B9-A8929DFA95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fld id="{C764DE79-268F-4C1A-8933-263129D2AF90}" type="datetimeFigureOut">
              <a:rPr lang="en-US" dirty="0"/>
              <a:t>3/10/2020</a:t>
            </a:fld>
            <a:endParaRPr lang="en-US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0310A368-E472-4ACF-811C-5A8F0104C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62F69512-952C-482E-898E-CE860563F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48F63A3B-78C7-47BE-AE5E-E10140E04643}" type="slidenum">
              <a:rPr lang="en-US" dirty="0"/>
              <a:t>1</a:t>
            </a:fld>
            <a:endParaRPr lang="en-US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EB9D53EE-33F5-4DFD-BCA2-77FD792FBCA2}"/>
              </a:ext>
            </a:extLst>
          </p:cNvPr>
          <p:cNvSpPr/>
          <p:nvPr/>
        </p:nvSpPr>
        <p:spPr>
          <a:xfrm>
            <a:off x="0" y="5779787"/>
            <a:ext cx="9144000" cy="1082233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" name="TextBox 5">
            <a:extLst>
              <a:ext uri="{FF2B5EF4-FFF2-40B4-BE49-F238E27FC236}">
                <a16:creationId xmlns:a16="http://schemas.microsoft.com/office/drawing/2014/main" id="{063206A9-FD6C-4BCB-8958-BD6FE460E36C}"/>
              </a:ext>
            </a:extLst>
          </p:cNvPr>
          <p:cNvSpPr txBox="1"/>
          <p:nvPr/>
        </p:nvSpPr>
        <p:spPr>
          <a:xfrm>
            <a:off x="0" y="6564388"/>
            <a:ext cx="914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0" i="0" spc="300" baseline="0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A PART OF CENGAGE</a:t>
            </a:r>
          </a:p>
        </p:txBody>
      </p:sp>
      <p:sp>
        <p:nvSpPr>
          <p:cNvPr id="13" name="TextBox 9">
            <a:extLst>
              <a:ext uri="{FF2B5EF4-FFF2-40B4-BE49-F238E27FC236}">
                <a16:creationId xmlns:a16="http://schemas.microsoft.com/office/drawing/2014/main" id="{0AE35AFB-EF19-4019-83E8-2B29521A9A5C}"/>
              </a:ext>
            </a:extLst>
          </p:cNvPr>
          <p:cNvSpPr txBox="1"/>
          <p:nvPr/>
        </p:nvSpPr>
        <p:spPr>
          <a:xfrm>
            <a:off x="0" y="5864772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 i="0" baseline="0" dirty="0">
                <a:solidFill>
                  <a:srgbClr val="FFE100"/>
                </a:solidFill>
                <a:latin typeface="Arial" charset="0"/>
                <a:ea typeface="Arial" charset="0"/>
                <a:cs typeface="Arial" charset="0"/>
              </a:rPr>
              <a:t>Bringing the world to the classroom and the classroom to life</a:t>
            </a: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99AF68CC-0A46-45F8-9743-A6B6D631649D}"/>
              </a:ext>
            </a:extLst>
          </p:cNvPr>
          <p:cNvSpPr txBox="1"/>
          <p:nvPr/>
        </p:nvSpPr>
        <p:spPr>
          <a:xfrm>
            <a:off x="0" y="6281447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200" spc="1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ELTNGL.COM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FE28882-8CE5-4942-BEB0-6C46408A8E85}"/>
              </a:ext>
            </a:extLst>
          </p:cNvPr>
          <p:cNvSpPr/>
          <p:nvPr/>
        </p:nvSpPr>
        <p:spPr>
          <a:xfrm>
            <a:off x="363777" y="186923"/>
            <a:ext cx="11240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800" b="1" dirty="0">
                <a:solidFill>
                  <a:srgbClr val="FFE600"/>
                </a:solidFill>
                <a:latin typeface="Century Gothic" panose="020B0502020202020204" pitchFamily="34" charset="0"/>
              </a:rPr>
              <a:t>Unit 2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EB1E8BE-83DE-4235-9ED4-99A371FB7214}"/>
              </a:ext>
            </a:extLst>
          </p:cNvPr>
          <p:cNvSpPr/>
          <p:nvPr/>
        </p:nvSpPr>
        <p:spPr>
          <a:xfrm>
            <a:off x="352599" y="710143"/>
            <a:ext cx="26957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8775" indent="-358775"/>
            <a:r>
              <a:rPr lang="en-US" altLang="zh-TW" sz="4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My Toys</a:t>
            </a:r>
            <a:endParaRPr lang="zh-TW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CF017670-D2D1-45C4-B4EC-0AE2F05305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3997" y="4702979"/>
            <a:ext cx="2220381" cy="89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448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>
            <a:extLst>
              <a:ext uri="{FF2B5EF4-FFF2-40B4-BE49-F238E27FC236}">
                <a16:creationId xmlns:a16="http://schemas.microsoft.com/office/drawing/2014/main" id="{8C7C35C2-28C4-45D9-B0E9-786D91925F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3553" y="3659505"/>
            <a:ext cx="3889026" cy="2563130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0E5EB5CB-092D-4CA6-8F49-65E98D0A70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8142" y="960115"/>
            <a:ext cx="3974733" cy="2630640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7377B16C-BA38-4B56-9ECD-A5B43773E0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7348" y="972522"/>
            <a:ext cx="3974733" cy="2629249"/>
          </a:xfrm>
          <a:prstGeom prst="rect">
            <a:avLst/>
          </a:prstGeom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FB4867DA-87D0-4AA3-B607-2EBCB0FAFA96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/>
            <a:r>
              <a:rPr lang="en-US" altLang="zh-TW" sz="3000" b="1" dirty="0">
                <a:latin typeface="Century Gothic" panose="020B0502020202020204" pitchFamily="34" charset="0"/>
              </a:rPr>
              <a:t>1	Listen.</a:t>
            </a:r>
            <a:r>
              <a:rPr lang="en-US" altLang="zh-TW" sz="3000" dirty="0">
                <a:latin typeface="Century Gothic" panose="020B0502020202020204" pitchFamily="34" charset="0"/>
              </a:rPr>
              <a:t> Look and circle.</a:t>
            </a:r>
            <a:endParaRPr lang="zh-TW" altLang="en-US" sz="3000" b="1" dirty="0">
              <a:latin typeface="Century Gothic" panose="020B0502020202020204" pitchFamily="34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0D43911-646E-44B8-8E15-D5A37BC4DDD5}"/>
              </a:ext>
            </a:extLst>
          </p:cNvPr>
          <p:cNvSpPr/>
          <p:nvPr/>
        </p:nvSpPr>
        <p:spPr>
          <a:xfrm>
            <a:off x="5193744" y="493967"/>
            <a:ext cx="1018227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Arial" panose="020B0604020202020204" pitchFamily="34" charset="0"/>
              </a:rPr>
              <a:t>TR: A1</a:t>
            </a:r>
            <a:r>
              <a:rPr lang="en-US" altLang="zh-TW" sz="1900" b="1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zh-TW" altLang="en-US" sz="1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AF598E81-EA13-4E0B-9302-F54BAC77735D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U2 p. 12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2" name="橢圓 41">
            <a:extLst>
              <a:ext uri="{FF2B5EF4-FFF2-40B4-BE49-F238E27FC236}">
                <a16:creationId xmlns:a16="http://schemas.microsoft.com/office/drawing/2014/main" id="{1D8589CF-9816-4990-A8BC-B08DC03AA516}"/>
              </a:ext>
            </a:extLst>
          </p:cNvPr>
          <p:cNvSpPr/>
          <p:nvPr/>
        </p:nvSpPr>
        <p:spPr>
          <a:xfrm>
            <a:off x="575035" y="2183363"/>
            <a:ext cx="1272619" cy="1245637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0" name="橢圓 49">
            <a:extLst>
              <a:ext uri="{FF2B5EF4-FFF2-40B4-BE49-F238E27FC236}">
                <a16:creationId xmlns:a16="http://schemas.microsoft.com/office/drawing/2014/main" id="{95C0DA1E-A6FC-4BBC-8830-C76389627F49}"/>
              </a:ext>
            </a:extLst>
          </p:cNvPr>
          <p:cNvSpPr/>
          <p:nvPr/>
        </p:nvSpPr>
        <p:spPr>
          <a:xfrm>
            <a:off x="2846895" y="4677644"/>
            <a:ext cx="1357460" cy="1421497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3" name="橢圓 52">
            <a:extLst>
              <a:ext uri="{FF2B5EF4-FFF2-40B4-BE49-F238E27FC236}">
                <a16:creationId xmlns:a16="http://schemas.microsoft.com/office/drawing/2014/main" id="{7BECA39D-C878-4AB5-A59A-3A3560233B45}"/>
              </a:ext>
            </a:extLst>
          </p:cNvPr>
          <p:cNvSpPr/>
          <p:nvPr/>
        </p:nvSpPr>
        <p:spPr>
          <a:xfrm rot="1493138">
            <a:off x="6011588" y="1071864"/>
            <a:ext cx="1286595" cy="1696193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" name="19 G1WB Track A19">
            <a:hlinkClick r:id="" action="ppaction://media"/>
            <a:extLst>
              <a:ext uri="{FF2B5EF4-FFF2-40B4-BE49-F238E27FC236}">
                <a16:creationId xmlns:a16="http://schemas.microsoft.com/office/drawing/2014/main" id="{EBC9D043-6078-4A12-AA3F-C80DF099C714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38477.3125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211493" y="46026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321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4213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2" grpId="0" animBg="1"/>
      <p:bldP spid="50" grpId="0" animBg="1"/>
      <p:bldP spid="5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D5CE2CAE-A45A-4914-A9F6-5CB4782EDB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8073" y="3661612"/>
            <a:ext cx="3956822" cy="2622877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82508B62-0CE9-4268-A3F4-FB8909B012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348" y="990677"/>
            <a:ext cx="3960996" cy="2622877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05241929-13F7-4463-8A13-84BC5174AE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3043" y="1007154"/>
            <a:ext cx="3946533" cy="2622877"/>
          </a:xfrm>
          <a:prstGeom prst="rect">
            <a:avLst/>
          </a:prstGeom>
        </p:spPr>
      </p:pic>
      <p:sp>
        <p:nvSpPr>
          <p:cNvPr id="12" name="橢圓 11">
            <a:extLst>
              <a:ext uri="{FF2B5EF4-FFF2-40B4-BE49-F238E27FC236}">
                <a16:creationId xmlns:a16="http://schemas.microsoft.com/office/drawing/2014/main" id="{4D1D637F-23F3-4536-ACF5-DB8F55A2FED2}"/>
              </a:ext>
            </a:extLst>
          </p:cNvPr>
          <p:cNvSpPr/>
          <p:nvPr/>
        </p:nvSpPr>
        <p:spPr>
          <a:xfrm>
            <a:off x="1612736" y="1084082"/>
            <a:ext cx="1215305" cy="1734531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橢圓 12">
            <a:extLst>
              <a:ext uri="{FF2B5EF4-FFF2-40B4-BE49-F238E27FC236}">
                <a16:creationId xmlns:a16="http://schemas.microsoft.com/office/drawing/2014/main" id="{88481FBD-627D-45AF-B40D-F69DBF711A2C}"/>
              </a:ext>
            </a:extLst>
          </p:cNvPr>
          <p:cNvSpPr/>
          <p:nvPr/>
        </p:nvSpPr>
        <p:spPr>
          <a:xfrm>
            <a:off x="6918271" y="2302115"/>
            <a:ext cx="1622414" cy="1126885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72959DAF-F634-4D9D-A153-17EA6B0A1B62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U2 p. 12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橢圓 17">
            <a:extLst>
              <a:ext uri="{FF2B5EF4-FFF2-40B4-BE49-F238E27FC236}">
                <a16:creationId xmlns:a16="http://schemas.microsoft.com/office/drawing/2014/main" id="{A9D7DA79-8F16-4E30-9850-3A3DCF967842}"/>
              </a:ext>
            </a:extLst>
          </p:cNvPr>
          <p:cNvSpPr/>
          <p:nvPr/>
        </p:nvSpPr>
        <p:spPr>
          <a:xfrm>
            <a:off x="2932488" y="4421172"/>
            <a:ext cx="1215305" cy="1706538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22DC1101-2C7A-4B4F-A6D6-3CEF6516BFF6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/>
            <a:r>
              <a:rPr lang="en-US" altLang="zh-TW" sz="3000" b="1" dirty="0">
                <a:latin typeface="Century Gothic" panose="020B0502020202020204" pitchFamily="34" charset="0"/>
              </a:rPr>
              <a:t>1	Listen.</a:t>
            </a:r>
            <a:r>
              <a:rPr lang="en-US" altLang="zh-TW" sz="3000" dirty="0">
                <a:latin typeface="Century Gothic" panose="020B0502020202020204" pitchFamily="34" charset="0"/>
              </a:rPr>
              <a:t> Look and circle.</a:t>
            </a:r>
            <a:endParaRPr lang="zh-TW" altLang="en-US" sz="3000" b="1" dirty="0">
              <a:latin typeface="Century Gothic" panose="020B0502020202020204" pitchFamily="34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37241778-5671-454B-B280-6EA815B219A8}"/>
              </a:ext>
            </a:extLst>
          </p:cNvPr>
          <p:cNvSpPr/>
          <p:nvPr/>
        </p:nvSpPr>
        <p:spPr>
          <a:xfrm>
            <a:off x="5193744" y="493967"/>
            <a:ext cx="1018227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Arial" panose="020B0604020202020204" pitchFamily="34" charset="0"/>
              </a:rPr>
              <a:t>TR: A1</a:t>
            </a:r>
            <a:r>
              <a:rPr lang="en-US" altLang="zh-TW" sz="1900" b="1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zh-TW" altLang="en-US" sz="1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19 G1WB Track A19">
            <a:hlinkClick r:id="" action="ppaction://media"/>
            <a:extLst>
              <a:ext uri="{FF2B5EF4-FFF2-40B4-BE49-F238E27FC236}">
                <a16:creationId xmlns:a16="http://schemas.microsoft.com/office/drawing/2014/main" id="{3F0A4DCD-C794-4778-A458-10591FBBCF3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38477.3125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211493" y="46026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668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4213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12" grpId="0" animBg="1"/>
      <p:bldP spid="13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BEBDB7ED-76BE-4A20-9D63-DD10886F7373}"/>
              </a:ext>
            </a:extLst>
          </p:cNvPr>
          <p:cNvSpPr/>
          <p:nvPr/>
        </p:nvSpPr>
        <p:spPr>
          <a:xfrm>
            <a:off x="1875507" y="404861"/>
            <a:ext cx="1018227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Arial" panose="020B0604020202020204" pitchFamily="34" charset="0"/>
              </a:rPr>
              <a:t>TR: A1</a:t>
            </a:r>
            <a:r>
              <a:rPr lang="en-US" altLang="zh-TW" sz="1900" b="1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zh-TW" altLang="en-US" sz="1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09A9B9FA-CB83-48A1-9AB6-602B96EA6298}"/>
              </a:ext>
            </a:extLst>
          </p:cNvPr>
          <p:cNvSpPr txBox="1"/>
          <p:nvPr/>
        </p:nvSpPr>
        <p:spPr>
          <a:xfrm>
            <a:off x="765110" y="1218235"/>
            <a:ext cx="785455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b="1">
                <a:latin typeface="Century Gothic" panose="020B0502020202020204" pitchFamily="34" charset="0"/>
                <a:cs typeface="Arial" panose="020B0604020202020204" pitchFamily="34" charset="0"/>
              </a:rPr>
              <a:t>Unit 2</a:t>
            </a: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	</a:t>
            </a:r>
          </a:p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Activity 1</a:t>
            </a:r>
          </a:p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Listen. </a:t>
            </a:r>
            <a:r>
              <a:rPr lang="en-US" altLang="zh-TW" sz="2400" dirty="0">
                <a:latin typeface="Century Gothic" panose="020B0502020202020204" pitchFamily="34" charset="0"/>
                <a:cs typeface="Arial" panose="020B0604020202020204" pitchFamily="34" charset="0"/>
              </a:rPr>
              <a:t>Look and circle.</a:t>
            </a:r>
            <a:endParaRPr lang="zh-TW" altLang="en-US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0339707-430A-4851-A130-F51B04C5F5E3}"/>
              </a:ext>
            </a:extLst>
          </p:cNvPr>
          <p:cNvSpPr/>
          <p:nvPr/>
        </p:nvSpPr>
        <p:spPr>
          <a:xfrm>
            <a:off x="777670" y="2900486"/>
            <a:ext cx="4484795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a ball   a ball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a kite   a kite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a teddy bear   a teddy bear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a robot   a robot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a truck   a truck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a doll   a doll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19 G1WB Track A19">
            <a:hlinkClick r:id="" action="ppaction://media"/>
            <a:extLst>
              <a:ext uri="{FF2B5EF4-FFF2-40B4-BE49-F238E27FC236}">
                <a16:creationId xmlns:a16="http://schemas.microsoft.com/office/drawing/2014/main" id="{501667D8-3E1D-4D83-A25A-B623B5017E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02491" y="37362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61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8061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文字方塊 60">
            <a:extLst>
              <a:ext uri="{FF2B5EF4-FFF2-40B4-BE49-F238E27FC236}">
                <a16:creationId xmlns:a16="http://schemas.microsoft.com/office/drawing/2014/main" id="{76B4B2D9-F4BD-44F5-B355-C0CA96943EFD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/>
            <a:r>
              <a:rPr lang="en-US" altLang="zh-TW" sz="3000" b="1" dirty="0">
                <a:latin typeface="Century Gothic" panose="020B0502020202020204" pitchFamily="34" charset="0"/>
              </a:rPr>
              <a:t>2	Listen and say.</a:t>
            </a:r>
            <a:endParaRPr lang="zh-TW" altLang="en-US" sz="3000" b="1" dirty="0">
              <a:latin typeface="Century Gothic" panose="020B0502020202020204" pitchFamily="34" charset="0"/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0D5BDB37-EC0A-4A72-86D1-7749B4629DFF}"/>
              </a:ext>
            </a:extLst>
          </p:cNvPr>
          <p:cNvSpPr/>
          <p:nvPr/>
        </p:nvSpPr>
        <p:spPr>
          <a:xfrm>
            <a:off x="3732589" y="493967"/>
            <a:ext cx="1018227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A20</a:t>
            </a:r>
            <a:endParaRPr lang="zh-TW" altLang="en-US" sz="19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734D77EA-8D7F-4296-B152-EB27B18F2D3F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U2 p. 13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20 G1WB Track A20">
            <a:hlinkClick r:id="" action="ppaction://media"/>
            <a:extLst>
              <a:ext uri="{FF2B5EF4-FFF2-40B4-BE49-F238E27FC236}">
                <a16:creationId xmlns:a16="http://schemas.microsoft.com/office/drawing/2014/main" id="{ACCF97B3-CD3B-4716-A1A0-F0040CAEA1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59860" y="459863"/>
            <a:ext cx="487363" cy="487363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0A4F478A-5A1A-4A72-A196-CBF1CC741C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78693" y="1257242"/>
            <a:ext cx="2487155" cy="1504180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BE0B2BA2-DDC2-4D0B-B831-2A447349EC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645" y="2595942"/>
            <a:ext cx="8480774" cy="2611929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47990AFD-0F6A-47B9-998C-4D13432D34A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196" t="7968" r="1978"/>
          <a:stretch/>
        </p:blipFill>
        <p:spPr>
          <a:xfrm>
            <a:off x="5157297" y="3941440"/>
            <a:ext cx="1860653" cy="1107527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E25CF239-52CF-41BC-A3B4-45DA29103D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31580" y="2411465"/>
            <a:ext cx="2045242" cy="809952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39E0C645-BCBD-457C-B77C-D863BF55387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39012" y="3335914"/>
            <a:ext cx="2045243" cy="77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079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225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89ADADB1-1BCA-4EB9-82CC-0CFA54398E9E}"/>
              </a:ext>
            </a:extLst>
          </p:cNvPr>
          <p:cNvSpPr/>
          <p:nvPr/>
        </p:nvSpPr>
        <p:spPr>
          <a:xfrm>
            <a:off x="1884934" y="418667"/>
            <a:ext cx="1018227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A20</a:t>
            </a:r>
            <a:endParaRPr lang="zh-TW" altLang="en-US" sz="19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9272C51D-A977-4EE4-A962-6324CABB4EA4}"/>
              </a:ext>
            </a:extLst>
          </p:cNvPr>
          <p:cNvSpPr txBox="1"/>
          <p:nvPr/>
        </p:nvSpPr>
        <p:spPr>
          <a:xfrm>
            <a:off x="765110" y="1218235"/>
            <a:ext cx="785455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Activity 2</a:t>
            </a:r>
          </a:p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Listen and say.</a:t>
            </a:r>
            <a:endParaRPr lang="zh-TW" altLang="en-US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FA3669A-DFCE-4DA7-8F0F-D4BFFAA24B07}"/>
              </a:ext>
            </a:extLst>
          </p:cNvPr>
          <p:cNvSpPr/>
          <p:nvPr/>
        </p:nvSpPr>
        <p:spPr>
          <a:xfrm>
            <a:off x="777670" y="2387301"/>
            <a:ext cx="570710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(Frog) Is it a doll?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(Parrot) No, it isn’t.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(Frog) Is it a robot?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(Parrot) Yes, it is.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20 G1WB Track A20">
            <a:hlinkClick r:id="" action="ppaction://media"/>
            <a:extLst>
              <a:ext uri="{FF2B5EF4-FFF2-40B4-BE49-F238E27FC236}">
                <a16:creationId xmlns:a16="http://schemas.microsoft.com/office/drawing/2014/main" id="{FB6E2A52-6869-410C-9398-D95C033D21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21633" y="38393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942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254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群組 22">
            <a:extLst>
              <a:ext uri="{FF2B5EF4-FFF2-40B4-BE49-F238E27FC236}">
                <a16:creationId xmlns:a16="http://schemas.microsoft.com/office/drawing/2014/main" id="{8E54D957-416E-4012-A361-A325A2F4DC25}"/>
              </a:ext>
            </a:extLst>
          </p:cNvPr>
          <p:cNvGrpSpPr/>
          <p:nvPr/>
        </p:nvGrpSpPr>
        <p:grpSpPr>
          <a:xfrm>
            <a:off x="726206" y="1638725"/>
            <a:ext cx="7786199" cy="4047016"/>
            <a:chOff x="471677" y="1638725"/>
            <a:chExt cx="7786199" cy="4047016"/>
          </a:xfrm>
        </p:grpSpPr>
        <p:pic>
          <p:nvPicPr>
            <p:cNvPr id="7" name="圖片 6">
              <a:extLst>
                <a:ext uri="{FF2B5EF4-FFF2-40B4-BE49-F238E27FC236}">
                  <a16:creationId xmlns:a16="http://schemas.microsoft.com/office/drawing/2014/main" id="{0788F3E3-861B-454C-A613-0922B01C93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1677" y="1638725"/>
              <a:ext cx="5203596" cy="1317410"/>
            </a:xfrm>
            <a:prstGeom prst="rect">
              <a:avLst/>
            </a:prstGeom>
          </p:spPr>
        </p:pic>
        <p:pic>
          <p:nvPicPr>
            <p:cNvPr id="19" name="圖片 18">
              <a:extLst>
                <a:ext uri="{FF2B5EF4-FFF2-40B4-BE49-F238E27FC236}">
                  <a16:creationId xmlns:a16="http://schemas.microsoft.com/office/drawing/2014/main" id="{1101ABEC-0195-4654-89B1-EC978E4AC74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637709" y="1647578"/>
              <a:ext cx="2620167" cy="1324095"/>
            </a:xfrm>
            <a:prstGeom prst="rect">
              <a:avLst/>
            </a:prstGeom>
          </p:spPr>
        </p:pic>
        <p:pic>
          <p:nvPicPr>
            <p:cNvPr id="22" name="圖片 21">
              <a:extLst>
                <a:ext uri="{FF2B5EF4-FFF2-40B4-BE49-F238E27FC236}">
                  <a16:creationId xmlns:a16="http://schemas.microsoft.com/office/drawing/2014/main" id="{9777730D-F01D-42D6-814B-DF29BA9A57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83027" y="3074307"/>
              <a:ext cx="1300515" cy="2611434"/>
            </a:xfrm>
            <a:prstGeom prst="rect">
              <a:avLst/>
            </a:prstGeom>
          </p:spPr>
        </p:pic>
      </p:grpSp>
      <p:pic>
        <p:nvPicPr>
          <p:cNvPr id="13" name="圖片 12">
            <a:extLst>
              <a:ext uri="{FF2B5EF4-FFF2-40B4-BE49-F238E27FC236}">
                <a16:creationId xmlns:a16="http://schemas.microsoft.com/office/drawing/2014/main" id="{D2B7732E-C928-4025-BEE8-84510932C2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52417" y="1753932"/>
            <a:ext cx="1023611" cy="1151985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15E579CE-6509-4B6F-B81B-D283D5681D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4760" y="1725130"/>
            <a:ext cx="852571" cy="1178230"/>
          </a:xfrm>
          <a:prstGeom prst="rect">
            <a:avLst/>
          </a:prstGeom>
        </p:spPr>
      </p:pic>
      <p:sp>
        <p:nvSpPr>
          <p:cNvPr id="61" name="文字方塊 60">
            <a:extLst>
              <a:ext uri="{FF2B5EF4-FFF2-40B4-BE49-F238E27FC236}">
                <a16:creationId xmlns:a16="http://schemas.microsoft.com/office/drawing/2014/main" id="{76B4B2D9-F4BD-44F5-B355-C0CA96943EFD}"/>
              </a:ext>
            </a:extLst>
          </p:cNvPr>
          <p:cNvSpPr txBox="1"/>
          <p:nvPr/>
        </p:nvSpPr>
        <p:spPr>
          <a:xfrm>
            <a:off x="317348" y="368765"/>
            <a:ext cx="8302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/>
            <a:r>
              <a:rPr lang="en-US" altLang="zh-TW" sz="3000" b="1" dirty="0">
                <a:latin typeface="Century Gothic" panose="020B0502020202020204" pitchFamily="34" charset="0"/>
              </a:rPr>
              <a:t>3	Cut out the cards on page 35. </a:t>
            </a:r>
            <a:r>
              <a:rPr lang="en-US" altLang="zh-TW" sz="3000" dirty="0">
                <a:latin typeface="Century Gothic" panose="020B0502020202020204" pitchFamily="34" charset="0"/>
              </a:rPr>
              <a:t>Listen. What is it? Glue the cards. Say.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0D5BDB37-EC0A-4A72-86D1-7749B4629DFF}"/>
              </a:ext>
            </a:extLst>
          </p:cNvPr>
          <p:cNvSpPr/>
          <p:nvPr/>
        </p:nvSpPr>
        <p:spPr>
          <a:xfrm>
            <a:off x="6711464" y="955882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A21</a:t>
            </a:r>
            <a:endParaRPr lang="zh-TW" altLang="en-US" sz="19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FC621387-1CCD-40D2-AE91-27815243C39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47274" y="3246532"/>
            <a:ext cx="6491022" cy="3002326"/>
          </a:xfrm>
          <a:prstGeom prst="rect">
            <a:avLst/>
          </a:prstGeom>
        </p:spPr>
      </p:pic>
      <p:pic>
        <p:nvPicPr>
          <p:cNvPr id="4" name="21 G1WB Track A21">
            <a:hlinkClick r:id="" action="ppaction://media"/>
            <a:extLst>
              <a:ext uri="{FF2B5EF4-FFF2-40B4-BE49-F238E27FC236}">
                <a16:creationId xmlns:a16="http://schemas.microsoft.com/office/drawing/2014/main" id="{0B4F2312-1544-4BB7-A313-2C1079893B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720807" y="921778"/>
            <a:ext cx="487363" cy="487363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294944C2-840A-48C6-AFDA-98484BD1A97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67974" y="1753842"/>
            <a:ext cx="1130570" cy="1087087"/>
          </a:xfrm>
          <a:prstGeom prst="rect">
            <a:avLst/>
          </a:prstGeom>
        </p:spPr>
      </p:pic>
      <p:pic>
        <p:nvPicPr>
          <p:cNvPr id="20" name="圖片 19">
            <a:extLst>
              <a:ext uri="{FF2B5EF4-FFF2-40B4-BE49-F238E27FC236}">
                <a16:creationId xmlns:a16="http://schemas.microsoft.com/office/drawing/2014/main" id="{39FEDE34-82F5-4397-A5EB-171D8CEC332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21041" y="1700837"/>
            <a:ext cx="609043" cy="1214417"/>
          </a:xfrm>
          <a:prstGeom prst="rect">
            <a:avLst/>
          </a:prstGeom>
        </p:spPr>
      </p:pic>
      <p:pic>
        <p:nvPicPr>
          <p:cNvPr id="21" name="圖片 20">
            <a:extLst>
              <a:ext uri="{FF2B5EF4-FFF2-40B4-BE49-F238E27FC236}">
                <a16:creationId xmlns:a16="http://schemas.microsoft.com/office/drawing/2014/main" id="{9B1AACAE-D3D0-404A-9935-4DA308EE1A7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232173" y="1980816"/>
            <a:ext cx="1223268" cy="728755"/>
          </a:xfrm>
          <a:prstGeom prst="rect">
            <a:avLst/>
          </a:prstGeom>
        </p:spPr>
      </p:pic>
      <p:pic>
        <p:nvPicPr>
          <p:cNvPr id="24" name="圖片 23">
            <a:extLst>
              <a:ext uri="{FF2B5EF4-FFF2-40B4-BE49-F238E27FC236}">
                <a16:creationId xmlns:a16="http://schemas.microsoft.com/office/drawing/2014/main" id="{D6C4DFA2-2A26-425B-9975-45028232252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42474" y="3110231"/>
            <a:ext cx="667245" cy="1225105"/>
          </a:xfrm>
          <a:prstGeom prst="rect">
            <a:avLst/>
          </a:prstGeom>
        </p:spPr>
      </p:pic>
      <p:pic>
        <p:nvPicPr>
          <p:cNvPr id="25" name="圖片 24">
            <a:extLst>
              <a:ext uri="{FF2B5EF4-FFF2-40B4-BE49-F238E27FC236}">
                <a16:creationId xmlns:a16="http://schemas.microsoft.com/office/drawing/2014/main" id="{EE3FC52D-6F87-4B70-9B8D-2D47CB75B87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14096" y="4543823"/>
            <a:ext cx="964912" cy="957403"/>
          </a:xfrm>
          <a:prstGeom prst="rect">
            <a:avLst/>
          </a:prstGeom>
        </p:spPr>
      </p:pic>
      <p:pic>
        <p:nvPicPr>
          <p:cNvPr id="36" name="圖片 35">
            <a:extLst>
              <a:ext uri="{FF2B5EF4-FFF2-40B4-BE49-F238E27FC236}">
                <a16:creationId xmlns:a16="http://schemas.microsoft.com/office/drawing/2014/main" id="{EE4BFC07-9F7D-456E-80EA-693604F44F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47119" y="3429000"/>
            <a:ext cx="1023611" cy="1151985"/>
          </a:xfrm>
          <a:prstGeom prst="rect">
            <a:avLst/>
          </a:prstGeom>
        </p:spPr>
      </p:pic>
      <p:pic>
        <p:nvPicPr>
          <p:cNvPr id="37" name="圖片 36">
            <a:extLst>
              <a:ext uri="{FF2B5EF4-FFF2-40B4-BE49-F238E27FC236}">
                <a16:creationId xmlns:a16="http://schemas.microsoft.com/office/drawing/2014/main" id="{5A6D3543-F632-4C26-B336-D80B24A9B1C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44277" y="3429000"/>
            <a:ext cx="1130570" cy="1087087"/>
          </a:xfrm>
          <a:prstGeom prst="rect">
            <a:avLst/>
          </a:prstGeom>
        </p:spPr>
      </p:pic>
      <p:pic>
        <p:nvPicPr>
          <p:cNvPr id="38" name="圖片 37">
            <a:extLst>
              <a:ext uri="{FF2B5EF4-FFF2-40B4-BE49-F238E27FC236}">
                <a16:creationId xmlns:a16="http://schemas.microsoft.com/office/drawing/2014/main" id="{37C02B0E-30DF-46F8-901B-CB312A06D7F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29802" y="3383900"/>
            <a:ext cx="900282" cy="1244165"/>
          </a:xfrm>
          <a:prstGeom prst="rect">
            <a:avLst/>
          </a:prstGeom>
        </p:spPr>
      </p:pic>
      <p:pic>
        <p:nvPicPr>
          <p:cNvPr id="34" name="圖片 33">
            <a:extLst>
              <a:ext uri="{FF2B5EF4-FFF2-40B4-BE49-F238E27FC236}">
                <a16:creationId xmlns:a16="http://schemas.microsoft.com/office/drawing/2014/main" id="{F49F1B7F-474B-4DFD-A85D-A28DA6D931F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055061" y="1835452"/>
            <a:ext cx="1228207" cy="843921"/>
          </a:xfrm>
          <a:prstGeom prst="rect">
            <a:avLst/>
          </a:prstGeom>
        </p:spPr>
      </p:pic>
      <p:pic>
        <p:nvPicPr>
          <p:cNvPr id="41" name="圖片 40">
            <a:extLst>
              <a:ext uri="{FF2B5EF4-FFF2-40B4-BE49-F238E27FC236}">
                <a16:creationId xmlns:a16="http://schemas.microsoft.com/office/drawing/2014/main" id="{F410461E-ABEB-4996-8225-EB371FEFB93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485039" y="3520514"/>
            <a:ext cx="1228207" cy="843921"/>
          </a:xfrm>
          <a:prstGeom prst="rect">
            <a:avLst/>
          </a:prstGeom>
        </p:spPr>
      </p:pic>
      <p:pic>
        <p:nvPicPr>
          <p:cNvPr id="42" name="圖片 41">
            <a:extLst>
              <a:ext uri="{FF2B5EF4-FFF2-40B4-BE49-F238E27FC236}">
                <a16:creationId xmlns:a16="http://schemas.microsoft.com/office/drawing/2014/main" id="{5A5CBF28-BB9C-470B-9F43-61CB85FB90B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725301" y="4880809"/>
            <a:ext cx="667245" cy="1225105"/>
          </a:xfrm>
          <a:prstGeom prst="rect">
            <a:avLst/>
          </a:prstGeom>
        </p:spPr>
      </p:pic>
      <p:pic>
        <p:nvPicPr>
          <p:cNvPr id="43" name="圖片 42">
            <a:extLst>
              <a:ext uri="{FF2B5EF4-FFF2-40B4-BE49-F238E27FC236}">
                <a16:creationId xmlns:a16="http://schemas.microsoft.com/office/drawing/2014/main" id="{274F5A2B-83F9-4795-9EC4-87AB8B92F51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6209" y="5128983"/>
            <a:ext cx="1223268" cy="728755"/>
          </a:xfrm>
          <a:prstGeom prst="rect">
            <a:avLst/>
          </a:prstGeom>
        </p:spPr>
      </p:pic>
      <p:pic>
        <p:nvPicPr>
          <p:cNvPr id="44" name="圖片 43">
            <a:extLst>
              <a:ext uri="{FF2B5EF4-FFF2-40B4-BE49-F238E27FC236}">
                <a16:creationId xmlns:a16="http://schemas.microsoft.com/office/drawing/2014/main" id="{44486105-51DA-4B41-A861-903F3172E32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94983" y="4895430"/>
            <a:ext cx="609043" cy="1214417"/>
          </a:xfrm>
          <a:prstGeom prst="rect">
            <a:avLst/>
          </a:prstGeom>
        </p:spPr>
      </p:pic>
      <p:pic>
        <p:nvPicPr>
          <p:cNvPr id="45" name="圖片 44">
            <a:extLst>
              <a:ext uri="{FF2B5EF4-FFF2-40B4-BE49-F238E27FC236}">
                <a16:creationId xmlns:a16="http://schemas.microsoft.com/office/drawing/2014/main" id="{CA573556-4522-4ACD-A3F2-98B4A29630B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653967" y="5027978"/>
            <a:ext cx="964912" cy="957403"/>
          </a:xfrm>
          <a:prstGeom prst="rect">
            <a:avLst/>
          </a:prstGeom>
        </p:spPr>
      </p:pic>
      <p:sp>
        <p:nvSpPr>
          <p:cNvPr id="46" name="文字方塊 45">
            <a:extLst>
              <a:ext uri="{FF2B5EF4-FFF2-40B4-BE49-F238E27FC236}">
                <a16:creationId xmlns:a16="http://schemas.microsoft.com/office/drawing/2014/main" id="{74B73635-80A6-4ABF-A5EE-F0B38A01A0E6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U2 p. 13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8238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9" dur="12994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8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03A98273-30A4-469B-AAF7-33F1AA62DDE0}"/>
              </a:ext>
            </a:extLst>
          </p:cNvPr>
          <p:cNvSpPr/>
          <p:nvPr/>
        </p:nvSpPr>
        <p:spPr>
          <a:xfrm>
            <a:off x="1875507" y="411379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A21</a:t>
            </a:r>
            <a:endParaRPr lang="zh-TW" altLang="en-US" sz="19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0339707-430A-4851-A130-F51B04C5F5E3}"/>
              </a:ext>
            </a:extLst>
          </p:cNvPr>
          <p:cNvSpPr/>
          <p:nvPr/>
        </p:nvSpPr>
        <p:spPr>
          <a:xfrm>
            <a:off x="768339" y="2595542"/>
            <a:ext cx="7960882" cy="35855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tabLst>
                <a:tab pos="4035425" algn="l"/>
              </a:tabLst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Is it a kite? Yes, it is. 	</a:t>
            </a:r>
          </a:p>
          <a:p>
            <a:pPr>
              <a:spcBef>
                <a:spcPts val="600"/>
              </a:spcBef>
              <a:tabLst>
                <a:tab pos="4035425" algn="l"/>
              </a:tabLst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Is it a robot? No, it isn’t. Is it a teddy bear? Yes, it is. </a:t>
            </a:r>
          </a:p>
          <a:p>
            <a:pPr>
              <a:spcBef>
                <a:spcPts val="600"/>
              </a:spcBef>
              <a:tabLst>
                <a:tab pos="4035425" algn="l"/>
              </a:tabLst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Is it a balloon? Yes, it is. </a:t>
            </a:r>
          </a:p>
          <a:p>
            <a:pPr>
              <a:spcBef>
                <a:spcPts val="600"/>
              </a:spcBef>
              <a:tabLst>
                <a:tab pos="4035425" algn="l"/>
              </a:tabLst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Is it a truck? No, it isn’t. Is it a car? Yes, it is. </a:t>
            </a:r>
          </a:p>
          <a:p>
            <a:pPr>
              <a:spcBef>
                <a:spcPts val="600"/>
              </a:spcBef>
              <a:tabLst>
                <a:tab pos="4035425" algn="l"/>
              </a:tabLst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Is it a doll? Yes, it is. </a:t>
            </a:r>
          </a:p>
          <a:p>
            <a:pPr>
              <a:spcBef>
                <a:spcPts val="600"/>
              </a:spcBef>
              <a:tabLst>
                <a:tab pos="4035425" algn="l"/>
              </a:tabLst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Is it a balloon? No, it isn’t. Is it a truck? Yes, it is. </a:t>
            </a:r>
          </a:p>
          <a:p>
            <a:pPr>
              <a:spcBef>
                <a:spcPts val="600"/>
              </a:spcBef>
              <a:tabLst>
                <a:tab pos="4035425" algn="l"/>
              </a:tabLst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 Is it a robot? Yes, it is. </a:t>
            </a:r>
          </a:p>
          <a:p>
            <a:pPr>
              <a:spcBef>
                <a:spcPts val="600"/>
              </a:spcBef>
              <a:tabLst>
                <a:tab pos="4035425" algn="l"/>
              </a:tabLst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8. Is it a doll? No, it isn’t. Is it a ball? Yes, it is.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DB2A8F4F-F5DE-4EB4-A02F-A198A6D3EE86}"/>
              </a:ext>
            </a:extLst>
          </p:cNvPr>
          <p:cNvSpPr txBox="1"/>
          <p:nvPr/>
        </p:nvSpPr>
        <p:spPr>
          <a:xfrm>
            <a:off x="765110" y="1218235"/>
            <a:ext cx="785455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Activity 3</a:t>
            </a:r>
          </a:p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</a:rPr>
              <a:t>Cut out the cards on page 35. </a:t>
            </a:r>
            <a:r>
              <a:rPr lang="en-US" altLang="zh-TW" sz="2400" dirty="0">
                <a:latin typeface="Century Gothic" panose="020B0502020202020204" pitchFamily="34" charset="0"/>
              </a:rPr>
              <a:t>Listen. What is it? Glue the cards. Say.</a:t>
            </a:r>
            <a:endParaRPr lang="zh-TW" altLang="en-US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21 G1WB Track A21">
            <a:hlinkClick r:id="" action="ppaction://media"/>
            <a:extLst>
              <a:ext uri="{FF2B5EF4-FFF2-40B4-BE49-F238E27FC236}">
                <a16:creationId xmlns:a16="http://schemas.microsoft.com/office/drawing/2014/main" id="{6686F66D-2828-44BB-88C7-B8E48E377C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883925" y="37376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341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2994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文字方塊 60">
            <a:extLst>
              <a:ext uri="{FF2B5EF4-FFF2-40B4-BE49-F238E27FC236}">
                <a16:creationId xmlns:a16="http://schemas.microsoft.com/office/drawing/2014/main" id="{76B4B2D9-F4BD-44F5-B355-C0CA96943EFD}"/>
              </a:ext>
            </a:extLst>
          </p:cNvPr>
          <p:cNvSpPr txBox="1"/>
          <p:nvPr/>
        </p:nvSpPr>
        <p:spPr>
          <a:xfrm>
            <a:off x="317348" y="368765"/>
            <a:ext cx="8302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/>
            <a:r>
              <a:rPr lang="en-US" altLang="zh-TW" sz="3000" b="1" dirty="0">
                <a:latin typeface="Century Gothic" panose="020B0502020202020204" pitchFamily="34" charset="0"/>
              </a:rPr>
              <a:t>4	Draw your favorite toy. </a:t>
            </a:r>
            <a:r>
              <a:rPr lang="en-US" altLang="zh-TW" sz="3000" dirty="0">
                <a:latin typeface="Century Gothic" panose="020B0502020202020204" pitchFamily="34" charset="0"/>
              </a:rPr>
              <a:t>Color. What is it? Say.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879E68E7-6E5A-4329-82C9-DD80CC9B4F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669" y="1818167"/>
            <a:ext cx="7887540" cy="2755236"/>
          </a:xfrm>
          <a:prstGeom prst="rect">
            <a:avLst/>
          </a:prstGeom>
        </p:spPr>
      </p:pic>
      <p:sp>
        <p:nvSpPr>
          <p:cNvPr id="11" name="文字方塊 10">
            <a:extLst>
              <a:ext uri="{FF2B5EF4-FFF2-40B4-BE49-F238E27FC236}">
                <a16:creationId xmlns:a16="http://schemas.microsoft.com/office/drawing/2014/main" id="{CF16EC58-A937-4096-B733-BE6328AF2D1B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U2 p. 13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82903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文字方塊 60">
            <a:extLst>
              <a:ext uri="{FF2B5EF4-FFF2-40B4-BE49-F238E27FC236}">
                <a16:creationId xmlns:a16="http://schemas.microsoft.com/office/drawing/2014/main" id="{76B4B2D9-F4BD-44F5-B355-C0CA96943EFD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/>
            <a:r>
              <a:rPr lang="en-US" altLang="zh-TW" sz="3000" b="1" dirty="0">
                <a:latin typeface="Century Gothic" panose="020B0502020202020204" pitchFamily="34" charset="0"/>
              </a:rPr>
              <a:t>5	Listen. </a:t>
            </a:r>
            <a:r>
              <a:rPr lang="en-US" altLang="zh-TW" sz="3000" dirty="0">
                <a:latin typeface="Century Gothic" panose="020B0502020202020204" pitchFamily="34" charset="0"/>
              </a:rPr>
              <a:t>Color and say.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0D5BDB37-EC0A-4A72-86D1-7749B4629DFF}"/>
              </a:ext>
            </a:extLst>
          </p:cNvPr>
          <p:cNvSpPr/>
          <p:nvPr/>
        </p:nvSpPr>
        <p:spPr>
          <a:xfrm>
            <a:off x="4967502" y="493967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A22</a:t>
            </a:r>
            <a:endParaRPr lang="zh-TW" altLang="en-US" sz="19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B6E9E91B-C419-460A-9FE1-A291C086A1BF}"/>
              </a:ext>
            </a:extLst>
          </p:cNvPr>
          <p:cNvSpPr/>
          <p:nvPr/>
        </p:nvSpPr>
        <p:spPr>
          <a:xfrm>
            <a:off x="826812" y="1127760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1.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53F7347D-52B0-403F-A195-2C2315B26993}"/>
              </a:ext>
            </a:extLst>
          </p:cNvPr>
          <p:cNvSpPr/>
          <p:nvPr/>
        </p:nvSpPr>
        <p:spPr>
          <a:xfrm>
            <a:off x="4558421" y="1127760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2.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ABB57D47-3E94-4499-B3C7-F44A8B6B46E6}"/>
              </a:ext>
            </a:extLst>
          </p:cNvPr>
          <p:cNvSpPr/>
          <p:nvPr/>
        </p:nvSpPr>
        <p:spPr>
          <a:xfrm>
            <a:off x="826812" y="3578728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3.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0EC2FF1D-27E6-433C-98B8-BC7D44B4D803}"/>
              </a:ext>
            </a:extLst>
          </p:cNvPr>
          <p:cNvSpPr/>
          <p:nvPr/>
        </p:nvSpPr>
        <p:spPr>
          <a:xfrm>
            <a:off x="4558421" y="3578728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4.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DD8CA872-BB5F-4B8B-8D18-EBCD2332F7C1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U2 p. 14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22 G1WB Track A22">
            <a:hlinkClick r:id="" action="ppaction://media"/>
            <a:extLst>
              <a:ext uri="{FF2B5EF4-FFF2-40B4-BE49-F238E27FC236}">
                <a16:creationId xmlns:a16="http://schemas.microsoft.com/office/drawing/2014/main" id="{2149F52E-5763-4B96-940A-6A5B9BE5071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994486" y="461256"/>
            <a:ext cx="487363" cy="487363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3EB04BF6-9E47-4A58-B044-3F1326810C1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51" t="2605" r="2235" b="3232"/>
          <a:stretch/>
        </p:blipFill>
        <p:spPr>
          <a:xfrm>
            <a:off x="1575800" y="1268735"/>
            <a:ext cx="2468761" cy="2290303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F64EB5F7-47F5-42E2-893A-412088EB89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6789" y="1236721"/>
            <a:ext cx="2980972" cy="2087333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9F625CE2-01C2-4480-BF0E-67A9FB71C9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48020" y="3682128"/>
            <a:ext cx="2296541" cy="2273803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2BA85B1C-BD2E-4876-A4F6-98A55852D7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55105" y="3812512"/>
            <a:ext cx="2206989" cy="2087333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567C23FA-15CA-44ED-9E97-79AA926F576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53070" y="1337952"/>
            <a:ext cx="2533415" cy="2188490"/>
          </a:xfrm>
          <a:prstGeom prst="rect">
            <a:avLst/>
          </a:prstGeom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id="{FE939511-7141-4C6B-AC9F-0B22C56E661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7503" y="1268735"/>
            <a:ext cx="3104510" cy="2054162"/>
          </a:xfrm>
          <a:prstGeom prst="rect">
            <a:avLst/>
          </a:prstGeom>
        </p:spPr>
      </p:pic>
      <p:pic>
        <p:nvPicPr>
          <p:cNvPr id="17" name="圖片 16">
            <a:extLst>
              <a:ext uri="{FF2B5EF4-FFF2-40B4-BE49-F238E27FC236}">
                <a16:creationId xmlns:a16="http://schemas.microsoft.com/office/drawing/2014/main" id="{926AC807-E369-4EC6-9EF1-04D87EF5FC8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98792" y="3743262"/>
            <a:ext cx="2206989" cy="2127356"/>
          </a:xfrm>
          <a:prstGeom prst="rect">
            <a:avLst/>
          </a:prstGeom>
        </p:spPr>
      </p:pic>
      <p:pic>
        <p:nvPicPr>
          <p:cNvPr id="20" name="圖片 19">
            <a:extLst>
              <a:ext uri="{FF2B5EF4-FFF2-40B4-BE49-F238E27FC236}">
                <a16:creationId xmlns:a16="http://schemas.microsoft.com/office/drawing/2014/main" id="{705CF86F-89AA-4405-820E-35A04988345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555105" y="3693292"/>
            <a:ext cx="2206989" cy="2227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883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486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EA4ACAA5-3204-4634-8EE6-05958161AC8E}"/>
              </a:ext>
            </a:extLst>
          </p:cNvPr>
          <p:cNvSpPr/>
          <p:nvPr/>
        </p:nvSpPr>
        <p:spPr>
          <a:xfrm>
            <a:off x="1884934" y="409833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A22</a:t>
            </a:r>
            <a:endParaRPr lang="zh-TW" altLang="en-US" sz="19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75BEE4E7-D6D7-4773-B267-96EB5640954E}"/>
              </a:ext>
            </a:extLst>
          </p:cNvPr>
          <p:cNvSpPr txBox="1"/>
          <p:nvPr/>
        </p:nvSpPr>
        <p:spPr>
          <a:xfrm>
            <a:off x="765110" y="1218235"/>
            <a:ext cx="785455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Activity 5</a:t>
            </a:r>
          </a:p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</a:rPr>
              <a:t>Listen. </a:t>
            </a:r>
            <a:r>
              <a:rPr lang="en-US" altLang="zh-TW" sz="2400" dirty="0">
                <a:latin typeface="Century Gothic" panose="020B0502020202020204" pitchFamily="34" charset="0"/>
              </a:rPr>
              <a:t>Color and say.</a:t>
            </a:r>
            <a:endParaRPr lang="zh-TW" altLang="en-US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429F98A-4A42-4A0A-AFDA-9FCA7394CDAE}"/>
              </a:ext>
            </a:extLst>
          </p:cNvPr>
          <p:cNvSpPr/>
          <p:nvPr/>
        </p:nvSpPr>
        <p:spPr>
          <a:xfrm>
            <a:off x="777670" y="2387301"/>
            <a:ext cx="570710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an orange kite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a green truck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a brown teddy bear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a yellow ball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22 G1WB Track A22">
            <a:hlinkClick r:id="" action="ppaction://media"/>
            <a:extLst>
              <a:ext uri="{FF2B5EF4-FFF2-40B4-BE49-F238E27FC236}">
                <a16:creationId xmlns:a16="http://schemas.microsoft.com/office/drawing/2014/main" id="{52D5325F-C287-49EB-8C64-29053D21CF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21441" y="38384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740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860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/>
            <a:r>
              <a:rPr lang="en-US" altLang="zh-TW" sz="3000" b="1" dirty="0">
                <a:latin typeface="Century Gothic" panose="020B0502020202020204" pitchFamily="34" charset="0"/>
              </a:rPr>
              <a:t>6	Listen. </a:t>
            </a:r>
            <a:r>
              <a:rPr lang="en-US" altLang="zh-TW" sz="3000" dirty="0">
                <a:latin typeface="Century Gothic" panose="020B0502020202020204" pitchFamily="34" charset="0"/>
              </a:rPr>
              <a:t>Color. Count and say.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B001A9A-2779-4BF6-AEEF-549F215E85E9}"/>
              </a:ext>
            </a:extLst>
          </p:cNvPr>
          <p:cNvSpPr/>
          <p:nvPr/>
        </p:nvSpPr>
        <p:spPr>
          <a:xfrm>
            <a:off x="6287250" y="493967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A23</a:t>
            </a:r>
            <a:endParaRPr lang="zh-TW" altLang="en-US" sz="19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3FD6A9C2-9433-451C-A214-AF07CBA06024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U2 p. 14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23 G1WB Track A23">
            <a:hlinkClick r:id="" action="ppaction://media"/>
            <a:extLst>
              <a:ext uri="{FF2B5EF4-FFF2-40B4-BE49-F238E27FC236}">
                <a16:creationId xmlns:a16="http://schemas.microsoft.com/office/drawing/2014/main" id="{4B96AEE3-B559-4D0F-AFE0-A9997FA8E2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11825" y="459863"/>
            <a:ext cx="487363" cy="487363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5E5968A6-D5B4-44E7-9B3A-1301898BD4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31" y="1639757"/>
            <a:ext cx="2062266" cy="3233900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0D04840B-8693-4A4E-9BB2-0246E0B7F5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6797" y="1628662"/>
            <a:ext cx="2260505" cy="3244995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0E3D4770-2A75-46FD-8734-9059A44ADB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77507" y="1624724"/>
            <a:ext cx="2241387" cy="3244994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5497E0C2-48E6-4B8D-A96E-C19211BA50A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50147"/>
          <a:stretch/>
        </p:blipFill>
        <p:spPr>
          <a:xfrm>
            <a:off x="6677782" y="1638940"/>
            <a:ext cx="2469674" cy="3178157"/>
          </a:xfrm>
          <a:prstGeom prst="rect">
            <a:avLst/>
          </a:prstGeom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id="{470D6861-E856-422D-9319-4B7C95899FF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884" y="1464905"/>
            <a:ext cx="2108813" cy="3428646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5A53FA5F-6667-434F-BE23-674FEF561F1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23412" y="1700265"/>
            <a:ext cx="2191560" cy="2945799"/>
          </a:xfrm>
          <a:prstGeom prst="rect">
            <a:avLst/>
          </a:prstGeom>
        </p:spPr>
      </p:pic>
      <p:pic>
        <p:nvPicPr>
          <p:cNvPr id="17" name="圖片 16">
            <a:extLst>
              <a:ext uri="{FF2B5EF4-FFF2-40B4-BE49-F238E27FC236}">
                <a16:creationId xmlns:a16="http://schemas.microsoft.com/office/drawing/2014/main" id="{B65783A4-A939-41D2-B2AF-78688956D1E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52958" y="1748818"/>
            <a:ext cx="2224619" cy="3005603"/>
          </a:xfrm>
          <a:prstGeom prst="rect">
            <a:avLst/>
          </a:prstGeom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758CB2B0-1897-4393-8997-08991ED1F70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80977" y="1672734"/>
            <a:ext cx="2223593" cy="2721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731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502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1457481B-39FC-4663-981E-C2B4CBBC34A5}"/>
              </a:ext>
            </a:extLst>
          </p:cNvPr>
          <p:cNvSpPr/>
          <p:nvPr/>
        </p:nvSpPr>
        <p:spPr>
          <a:xfrm>
            <a:off x="1894363" y="409124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A23</a:t>
            </a:r>
            <a:endParaRPr lang="zh-TW" altLang="en-US" sz="19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58B0CF89-6210-4CEA-977C-164837A07D85}"/>
              </a:ext>
            </a:extLst>
          </p:cNvPr>
          <p:cNvSpPr txBox="1"/>
          <p:nvPr/>
        </p:nvSpPr>
        <p:spPr>
          <a:xfrm>
            <a:off x="765110" y="1218235"/>
            <a:ext cx="785455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Activity 6</a:t>
            </a:r>
          </a:p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</a:rPr>
              <a:t>Listen. </a:t>
            </a:r>
            <a:r>
              <a:rPr lang="en-US" altLang="zh-TW" sz="2400" dirty="0">
                <a:latin typeface="Century Gothic" panose="020B0502020202020204" pitchFamily="34" charset="0"/>
              </a:rPr>
              <a:t>Color. Count and say.</a:t>
            </a:r>
            <a:endParaRPr lang="zh-TW" altLang="en-US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3244D97-1164-434A-BA9A-DB68B8E9E7D4}"/>
              </a:ext>
            </a:extLst>
          </p:cNvPr>
          <p:cNvSpPr/>
          <p:nvPr/>
        </p:nvSpPr>
        <p:spPr>
          <a:xfrm>
            <a:off x="777670" y="2387301"/>
            <a:ext cx="570710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two blue kites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three brown cars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six orange pencils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five green erasers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23 G1WB Track A23">
            <a:hlinkClick r:id="" action="ppaction://media"/>
            <a:extLst>
              <a:ext uri="{FF2B5EF4-FFF2-40B4-BE49-F238E27FC236}">
                <a16:creationId xmlns:a16="http://schemas.microsoft.com/office/drawing/2014/main" id="{11676A3B-580B-4431-A758-8122176584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30966" y="37502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261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024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>
            <a:extLst>
              <a:ext uri="{FF2B5EF4-FFF2-40B4-BE49-F238E27FC236}">
                <a16:creationId xmlns:a16="http://schemas.microsoft.com/office/drawing/2014/main" id="{25AB74C6-EFC9-40E1-BDB7-16D7932F28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894" y="3672023"/>
            <a:ext cx="4782652" cy="2119290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F0972726-2C83-460F-BC16-5741AD426D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676" y="1115589"/>
            <a:ext cx="3499120" cy="2085128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2E82CAA2-CBB4-44B1-BEBE-D1D21F02F6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8618" y="1069601"/>
            <a:ext cx="2788116" cy="2161454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latin typeface="Century Gothic" panose="020B0502020202020204" pitchFamily="34" charset="0"/>
              </a:rPr>
              <a:t>7	Listen. </a:t>
            </a:r>
            <a:r>
              <a:rPr lang="en-US" altLang="zh-TW" sz="3000" dirty="0">
                <a:latin typeface="Century Gothic" panose="020B0502020202020204" pitchFamily="34" charset="0"/>
              </a:rPr>
              <a:t>Count and write.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B001A9A-2779-4BF6-AEEF-549F215E85E9}"/>
              </a:ext>
            </a:extLst>
          </p:cNvPr>
          <p:cNvSpPr/>
          <p:nvPr/>
        </p:nvSpPr>
        <p:spPr>
          <a:xfrm>
            <a:off x="5391700" y="493967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A24</a:t>
            </a:r>
            <a:endParaRPr lang="zh-TW" altLang="en-US" sz="19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0F12DA13-B26E-438D-AEC3-115839F75AE0}"/>
              </a:ext>
            </a:extLst>
          </p:cNvPr>
          <p:cNvSpPr/>
          <p:nvPr/>
        </p:nvSpPr>
        <p:spPr>
          <a:xfrm>
            <a:off x="1665804" y="3091974"/>
            <a:ext cx="15958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_______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8BAC5273-1038-4BEA-BB4B-F678E654BF12}"/>
              </a:ext>
            </a:extLst>
          </p:cNvPr>
          <p:cNvSpPr/>
          <p:nvPr/>
        </p:nvSpPr>
        <p:spPr>
          <a:xfrm>
            <a:off x="6194659" y="3091974"/>
            <a:ext cx="15958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_______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B5E361DC-8608-4FC7-A759-FEF925490149}"/>
              </a:ext>
            </a:extLst>
          </p:cNvPr>
          <p:cNvSpPr/>
          <p:nvPr/>
        </p:nvSpPr>
        <p:spPr>
          <a:xfrm>
            <a:off x="1665804" y="5672575"/>
            <a:ext cx="15958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_______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6E5BEF72-73B6-4741-B007-49BB16D383D0}"/>
              </a:ext>
            </a:extLst>
          </p:cNvPr>
          <p:cNvSpPr/>
          <p:nvPr/>
        </p:nvSpPr>
        <p:spPr>
          <a:xfrm>
            <a:off x="6194659" y="5672575"/>
            <a:ext cx="15958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_______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A0E31225-1E47-4F9F-B705-EF37A04AAC57}"/>
              </a:ext>
            </a:extLst>
          </p:cNvPr>
          <p:cNvSpPr/>
          <p:nvPr/>
        </p:nvSpPr>
        <p:spPr>
          <a:xfrm>
            <a:off x="2215533" y="3091974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5</a:t>
            </a:r>
            <a:endParaRPr lang="zh-TW" altLang="en-US" sz="2800" b="1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F7A90836-3008-42E5-8682-D261C826BB46}"/>
              </a:ext>
            </a:extLst>
          </p:cNvPr>
          <p:cNvSpPr/>
          <p:nvPr/>
        </p:nvSpPr>
        <p:spPr>
          <a:xfrm>
            <a:off x="6713477" y="3091974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2</a:t>
            </a:r>
            <a:endParaRPr lang="zh-TW" altLang="en-US" sz="2800" b="1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1367C72B-7E41-492F-BE8A-AD903AAFAC8F}"/>
              </a:ext>
            </a:extLst>
          </p:cNvPr>
          <p:cNvSpPr/>
          <p:nvPr/>
        </p:nvSpPr>
        <p:spPr>
          <a:xfrm>
            <a:off x="2177825" y="5684342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6</a:t>
            </a:r>
            <a:endParaRPr lang="zh-TW" altLang="en-US" sz="2800" b="1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45C2501D-A35B-4619-B915-642536831670}"/>
              </a:ext>
            </a:extLst>
          </p:cNvPr>
          <p:cNvSpPr/>
          <p:nvPr/>
        </p:nvSpPr>
        <p:spPr>
          <a:xfrm>
            <a:off x="6724763" y="5684342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4</a:t>
            </a:r>
            <a:endParaRPr lang="zh-TW" altLang="en-US" sz="2800" b="1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188F3431-E677-419A-9AFB-B215E856A15F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U2 p. 14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24 G1WB Track A24">
            <a:hlinkClick r:id="" action="ppaction://media"/>
            <a:extLst>
              <a:ext uri="{FF2B5EF4-FFF2-40B4-BE49-F238E27FC236}">
                <a16:creationId xmlns:a16="http://schemas.microsoft.com/office/drawing/2014/main" id="{9D862BE3-D534-4033-A2BB-02B319C2585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418690" y="459654"/>
            <a:ext cx="487363" cy="487363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5E3943EF-E570-48E3-9090-C6AD87C75B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02444" y="3677387"/>
            <a:ext cx="3721046" cy="2143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467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4691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9" grpId="0"/>
      <p:bldP spid="30" grpId="0"/>
      <p:bldP spid="31" grpId="0"/>
      <p:bldP spid="3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0CED4501-5C73-4F9D-8DBA-004FE5ED6939}"/>
              </a:ext>
            </a:extLst>
          </p:cNvPr>
          <p:cNvSpPr/>
          <p:nvPr/>
        </p:nvSpPr>
        <p:spPr>
          <a:xfrm>
            <a:off x="1894363" y="412632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A24</a:t>
            </a:r>
            <a:endParaRPr lang="zh-TW" altLang="en-US" sz="19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AD0069CE-7FF9-4DB0-9CA0-ABC3DDFA1B6B}"/>
              </a:ext>
            </a:extLst>
          </p:cNvPr>
          <p:cNvSpPr txBox="1"/>
          <p:nvPr/>
        </p:nvSpPr>
        <p:spPr>
          <a:xfrm>
            <a:off x="765110" y="1218235"/>
            <a:ext cx="785455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Activity 7</a:t>
            </a:r>
          </a:p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</a:rPr>
              <a:t>Listen. </a:t>
            </a:r>
            <a:r>
              <a:rPr lang="en-US" altLang="zh-TW" sz="2400" dirty="0">
                <a:latin typeface="Century Gothic" panose="020B0502020202020204" pitchFamily="34" charset="0"/>
              </a:rPr>
              <a:t>Count and write.</a:t>
            </a:r>
            <a:endParaRPr lang="zh-TW" altLang="en-US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F38B5AF-F17C-4145-B382-D23A7199C3F8}"/>
              </a:ext>
            </a:extLst>
          </p:cNvPr>
          <p:cNvSpPr/>
          <p:nvPr/>
        </p:nvSpPr>
        <p:spPr>
          <a:xfrm>
            <a:off x="777670" y="2387301"/>
            <a:ext cx="570710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many balls?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many teddy bears?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many pens?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many trucks?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24 G1WB Track A24">
            <a:hlinkClick r:id="" action="ppaction://media"/>
            <a:extLst>
              <a:ext uri="{FF2B5EF4-FFF2-40B4-BE49-F238E27FC236}">
                <a16:creationId xmlns:a16="http://schemas.microsoft.com/office/drawing/2014/main" id="{A75D76AF-230B-4350-9B4A-9736A64734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21443" y="37719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390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691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latin typeface="Century Gothic" panose="020B0502020202020204" pitchFamily="34" charset="0"/>
              </a:rPr>
              <a:t>8	Listen and say.</a:t>
            </a:r>
            <a:r>
              <a:rPr lang="en-US" altLang="zh-TW" sz="3000" dirty="0">
                <a:latin typeface="Century Gothic" panose="020B0502020202020204" pitchFamily="34" charset="0"/>
              </a:rPr>
              <a:t>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B001A9A-2779-4BF6-AEEF-549F215E85E9}"/>
              </a:ext>
            </a:extLst>
          </p:cNvPr>
          <p:cNvSpPr/>
          <p:nvPr/>
        </p:nvSpPr>
        <p:spPr>
          <a:xfrm>
            <a:off x="3760866" y="493967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A25</a:t>
            </a:r>
            <a:endParaRPr lang="zh-TW" altLang="en-US" sz="19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 Box 4">
            <a:extLst>
              <a:ext uri="{FF2B5EF4-FFF2-40B4-BE49-F238E27FC236}">
                <a16:creationId xmlns:a16="http://schemas.microsoft.com/office/drawing/2014/main" id="{6DAA5A17-7B35-4D7D-9FBA-4851B93F43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436574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8E34021D-91C4-4C30-8FB6-636AD6DEAA97}"/>
              </a:ext>
            </a:extLst>
          </p:cNvPr>
          <p:cNvSpPr txBox="1"/>
          <p:nvPr/>
        </p:nvSpPr>
        <p:spPr>
          <a:xfrm>
            <a:off x="765110" y="3261638"/>
            <a:ext cx="785455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Activity 8</a:t>
            </a:r>
          </a:p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</a:rPr>
              <a:t>Listen and say.</a:t>
            </a:r>
            <a:endParaRPr lang="zh-TW" altLang="en-US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8B7EBE9-B384-4B2C-9A01-447469171487}"/>
              </a:ext>
            </a:extLst>
          </p:cNvPr>
          <p:cNvSpPr/>
          <p:nvPr/>
        </p:nvSpPr>
        <p:spPr>
          <a:xfrm>
            <a:off x="777670" y="4430704"/>
            <a:ext cx="5707106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O  /ɑː/  /ɑː/  Doll  </a:t>
            </a:r>
            <a:r>
              <a:rPr lang="en-US" altLang="zh-TW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Doll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T  /t/  /t/  Toy  </a:t>
            </a:r>
            <a:r>
              <a:rPr lang="en-US" altLang="zh-TW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Toy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B  /b/  /b/  Boy  </a:t>
            </a:r>
            <a:r>
              <a:rPr lang="en-US" altLang="zh-TW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Boy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C7B64ADC-46DF-4EAD-BDD4-3769FEE61022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U2 p. 15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25 G1WB Track A25">
            <a:hlinkClick r:id="" action="ppaction://media"/>
            <a:extLst>
              <a:ext uri="{FF2B5EF4-FFF2-40B4-BE49-F238E27FC236}">
                <a16:creationId xmlns:a16="http://schemas.microsoft.com/office/drawing/2014/main" id="{679D14E0-E24C-4CD0-A34B-27019FA25F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88042" y="45399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380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329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 11">
            <a:extLst>
              <a:ext uri="{FF2B5EF4-FFF2-40B4-BE49-F238E27FC236}">
                <a16:creationId xmlns:a16="http://schemas.microsoft.com/office/drawing/2014/main" id="{556128D9-FD5A-4038-AB0C-D82E48D1E7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4556" y="4584269"/>
            <a:ext cx="6375424" cy="1670203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3AD7F73D-DC7E-4606-9149-C873324AA3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6889" y="2982201"/>
            <a:ext cx="6375956" cy="1648436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8A4AEE5D-E347-4D57-8342-0D85F68B6C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3185" y="1352932"/>
            <a:ext cx="6309660" cy="1629272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8" y="303448"/>
            <a:ext cx="8302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latin typeface="Century Gothic" panose="020B0502020202020204" pitchFamily="34" charset="0"/>
              </a:rPr>
              <a:t>9	Listen and look. </a:t>
            </a:r>
            <a:r>
              <a:rPr lang="en-US" altLang="zh-TW" sz="3000" dirty="0">
                <a:latin typeface="Century Gothic" panose="020B0502020202020204" pitchFamily="34" charset="0"/>
              </a:rPr>
              <a:t>Which word is different? Circle.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B001A9A-2779-4BF6-AEEF-549F215E85E9}"/>
              </a:ext>
            </a:extLst>
          </p:cNvPr>
          <p:cNvSpPr/>
          <p:nvPr/>
        </p:nvSpPr>
        <p:spPr>
          <a:xfrm>
            <a:off x="2233380" y="866283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A2</a:t>
            </a:r>
            <a:r>
              <a:rPr lang="en-US" altLang="zh-TW" sz="1900" b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TW" altLang="en-US" sz="1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3A74A3F0-EDD3-4DA9-BB3D-894A0FA9D39B}"/>
              </a:ext>
            </a:extLst>
          </p:cNvPr>
          <p:cNvSpPr/>
          <p:nvPr/>
        </p:nvSpPr>
        <p:spPr>
          <a:xfrm>
            <a:off x="826812" y="1411431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1.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68F614DC-0FF0-426D-B3AC-3D60D0C9F686}"/>
              </a:ext>
            </a:extLst>
          </p:cNvPr>
          <p:cNvSpPr/>
          <p:nvPr/>
        </p:nvSpPr>
        <p:spPr>
          <a:xfrm>
            <a:off x="826812" y="2938568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2.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05A3C5EF-F8C7-4D19-A19B-7AC1B88A224A}"/>
              </a:ext>
            </a:extLst>
          </p:cNvPr>
          <p:cNvSpPr/>
          <p:nvPr/>
        </p:nvSpPr>
        <p:spPr>
          <a:xfrm>
            <a:off x="826812" y="4599364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3.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40" name="橢圓 39">
            <a:extLst>
              <a:ext uri="{FF2B5EF4-FFF2-40B4-BE49-F238E27FC236}">
                <a16:creationId xmlns:a16="http://schemas.microsoft.com/office/drawing/2014/main" id="{B193B86F-A321-48CF-81B4-0CA3F023BF13}"/>
              </a:ext>
            </a:extLst>
          </p:cNvPr>
          <p:cNvSpPr/>
          <p:nvPr/>
        </p:nvSpPr>
        <p:spPr>
          <a:xfrm>
            <a:off x="5976439" y="1336282"/>
            <a:ext cx="1620000" cy="1620000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1" name="橢圓 40">
            <a:extLst>
              <a:ext uri="{FF2B5EF4-FFF2-40B4-BE49-F238E27FC236}">
                <a16:creationId xmlns:a16="http://schemas.microsoft.com/office/drawing/2014/main" id="{2211748A-EE62-4B48-A8B9-F0179B3ABC86}"/>
              </a:ext>
            </a:extLst>
          </p:cNvPr>
          <p:cNvSpPr/>
          <p:nvPr/>
        </p:nvSpPr>
        <p:spPr>
          <a:xfrm>
            <a:off x="1371088" y="2976913"/>
            <a:ext cx="1620000" cy="1620000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2" name="橢圓 41">
            <a:extLst>
              <a:ext uri="{FF2B5EF4-FFF2-40B4-BE49-F238E27FC236}">
                <a16:creationId xmlns:a16="http://schemas.microsoft.com/office/drawing/2014/main" id="{28EAB0F4-1D4B-41DC-B12C-1E9C95DB831E}"/>
              </a:ext>
            </a:extLst>
          </p:cNvPr>
          <p:cNvSpPr/>
          <p:nvPr/>
        </p:nvSpPr>
        <p:spPr>
          <a:xfrm>
            <a:off x="3707056" y="4574600"/>
            <a:ext cx="1620000" cy="1620000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F4F4F3A3-5829-4668-8431-6187B32A2ABD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U2 p. 15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26 G1WB Track A26">
            <a:hlinkClick r:id="" action="ppaction://media"/>
            <a:extLst>
              <a:ext uri="{FF2B5EF4-FFF2-40B4-BE49-F238E27FC236}">
                <a16:creationId xmlns:a16="http://schemas.microsoft.com/office/drawing/2014/main" id="{C3758F9A-9333-4C05-B62D-C8AA3D8A2E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269791" y="83685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759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5063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40" grpId="0" animBg="1"/>
      <p:bldP spid="41" grpId="0" animBg="1"/>
      <p:bldP spid="4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D260B707-1954-40BC-8853-69634FEDE315}"/>
              </a:ext>
            </a:extLst>
          </p:cNvPr>
          <p:cNvSpPr/>
          <p:nvPr/>
        </p:nvSpPr>
        <p:spPr>
          <a:xfrm>
            <a:off x="1894359" y="403205"/>
            <a:ext cx="1018227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A2</a:t>
            </a:r>
            <a:r>
              <a:rPr lang="en-US" altLang="zh-TW" sz="1900" b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TW" altLang="en-US" sz="1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DD405DA6-812F-492E-8198-4FAB878A74D5}"/>
              </a:ext>
            </a:extLst>
          </p:cNvPr>
          <p:cNvSpPr txBox="1"/>
          <p:nvPr/>
        </p:nvSpPr>
        <p:spPr>
          <a:xfrm>
            <a:off x="765110" y="1218235"/>
            <a:ext cx="785455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Activity 9</a:t>
            </a:r>
          </a:p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</a:rPr>
              <a:t>Listen and look. </a:t>
            </a:r>
            <a:r>
              <a:rPr lang="en-US" altLang="zh-TW" sz="2400" dirty="0">
                <a:latin typeface="Century Gothic" panose="020B0502020202020204" pitchFamily="34" charset="0"/>
              </a:rPr>
              <a:t>Which word is different? Circle.</a:t>
            </a:r>
            <a:endParaRPr lang="zh-TW" altLang="en-US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0D8BA1E-1CDE-4E54-A808-939B961A7957}"/>
              </a:ext>
            </a:extLst>
          </p:cNvPr>
          <p:cNvSpPr/>
          <p:nvPr/>
        </p:nvSpPr>
        <p:spPr>
          <a:xfrm>
            <a:off x="777670" y="2387301"/>
            <a:ext cx="5707106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/ɑː/ Doll  /ɑː/ Dog  /ɑː/ Book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/t/ Car  /t/ Teddy bear  /t/ Toy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/b/ Balloon  /b/ Desk  /b/ Ball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26 G1WB Track A26">
            <a:hlinkClick r:id="" action="ppaction://media"/>
            <a:extLst>
              <a:ext uri="{FF2B5EF4-FFF2-40B4-BE49-F238E27FC236}">
                <a16:creationId xmlns:a16="http://schemas.microsoft.com/office/drawing/2014/main" id="{5D7A3217-B923-4C81-8045-D07029F895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40101" y="37451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725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063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latin typeface="Century Gothic" panose="020B0502020202020204" pitchFamily="34" charset="0"/>
              </a:rPr>
              <a:t>10	Listen and chant. </a:t>
            </a:r>
            <a:r>
              <a:rPr lang="en-US" altLang="zh-TW" sz="3000" dirty="0">
                <a:latin typeface="Century Gothic" panose="020B0502020202020204" pitchFamily="34" charset="0"/>
              </a:rPr>
              <a:t>Say a new verse.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B001A9A-2779-4BF6-AEEF-549F215E85E9}"/>
              </a:ext>
            </a:extLst>
          </p:cNvPr>
          <p:cNvSpPr/>
          <p:nvPr/>
        </p:nvSpPr>
        <p:spPr>
          <a:xfrm>
            <a:off x="7367472" y="488777"/>
            <a:ext cx="1018227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A27</a:t>
            </a:r>
            <a:endParaRPr lang="zh-TW" altLang="en-US" sz="19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6B5BF2C4-DEB6-4840-A9DE-2DAE0AC5B94C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U2 p. 15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21" name="27 G1WB Track A27">
            <a:hlinkClick r:id="" action="ppaction://media"/>
            <a:extLst>
              <a:ext uri="{FF2B5EF4-FFF2-40B4-BE49-F238E27FC236}">
                <a16:creationId xmlns:a16="http://schemas.microsoft.com/office/drawing/2014/main" id="{23C12EA4-5745-45A1-AC5D-6BE4CB29F7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7496" y="454332"/>
            <a:ext cx="487363" cy="487363"/>
          </a:xfrm>
          <a:prstGeom prst="rect">
            <a:avLst/>
          </a:prstGeom>
        </p:spPr>
      </p:pic>
      <p:grpSp>
        <p:nvGrpSpPr>
          <p:cNvPr id="22" name="群組 21">
            <a:extLst>
              <a:ext uri="{FF2B5EF4-FFF2-40B4-BE49-F238E27FC236}">
                <a16:creationId xmlns:a16="http://schemas.microsoft.com/office/drawing/2014/main" id="{B96E78A0-EA4C-49C9-96DF-43D9406D14B8}"/>
              </a:ext>
            </a:extLst>
          </p:cNvPr>
          <p:cNvGrpSpPr/>
          <p:nvPr/>
        </p:nvGrpSpPr>
        <p:grpSpPr>
          <a:xfrm>
            <a:off x="129089" y="1475883"/>
            <a:ext cx="4530637" cy="3993127"/>
            <a:chOff x="129089" y="1502657"/>
            <a:chExt cx="4442911" cy="3966353"/>
          </a:xfrm>
        </p:grpSpPr>
        <p:pic>
          <p:nvPicPr>
            <p:cNvPr id="13" name="圖片 12">
              <a:extLst>
                <a:ext uri="{FF2B5EF4-FFF2-40B4-BE49-F238E27FC236}">
                  <a16:creationId xmlns:a16="http://schemas.microsoft.com/office/drawing/2014/main" id="{318D3BD4-8745-45ED-99B8-2BAF3CA2F9F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9089" y="1502657"/>
              <a:ext cx="4442911" cy="3966353"/>
            </a:xfrm>
            <a:prstGeom prst="rect">
              <a:avLst/>
            </a:prstGeom>
          </p:spPr>
        </p:pic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17C36344-ED3C-4EA0-947B-4C0DF47F5586}"/>
                </a:ext>
              </a:extLst>
            </p:cNvPr>
            <p:cNvSpPr/>
            <p:nvPr/>
          </p:nvSpPr>
          <p:spPr>
            <a:xfrm>
              <a:off x="1844620" y="2097632"/>
              <a:ext cx="992848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TW" sz="3000" b="1" dirty="0">
                  <a:latin typeface="Century Gothic" panose="020B0502020202020204" pitchFamily="34" charset="0"/>
                </a:rPr>
                <a:t>and</a:t>
              </a:r>
              <a:endParaRPr lang="zh-TW" altLang="en-US" sz="30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9715A4C2-E5F3-439A-A140-1FD2C2102C10}"/>
                </a:ext>
              </a:extLst>
            </p:cNvPr>
            <p:cNvSpPr/>
            <p:nvPr/>
          </p:nvSpPr>
          <p:spPr>
            <a:xfrm>
              <a:off x="847356" y="2927292"/>
              <a:ext cx="2978700" cy="5539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TW" sz="3000" b="1" dirty="0">
                  <a:latin typeface="Century Gothic" panose="020B0502020202020204" pitchFamily="34" charset="0"/>
                </a:rPr>
                <a:t>and more toys.</a:t>
              </a:r>
              <a:endParaRPr lang="zh-TW" altLang="en-US" sz="30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DDE4C88A-7B9D-478C-97FA-B1A7A1DE846C}"/>
                </a:ext>
              </a:extLst>
            </p:cNvPr>
            <p:cNvSpPr/>
            <p:nvPr/>
          </p:nvSpPr>
          <p:spPr>
            <a:xfrm>
              <a:off x="1844620" y="3752720"/>
              <a:ext cx="992848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TW" sz="3000" b="1" dirty="0">
                  <a:latin typeface="Century Gothic" panose="020B0502020202020204" pitchFamily="34" charset="0"/>
                </a:rPr>
                <a:t>and</a:t>
              </a:r>
              <a:endParaRPr lang="zh-TW" altLang="en-US" sz="30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F4BF5132-A354-4E44-8E59-243F613F43E0}"/>
                </a:ext>
              </a:extLst>
            </p:cNvPr>
            <p:cNvSpPr/>
            <p:nvPr/>
          </p:nvSpPr>
          <p:spPr>
            <a:xfrm>
              <a:off x="609311" y="4725435"/>
              <a:ext cx="3454792" cy="5539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TW" sz="3000" b="1" dirty="0">
                  <a:latin typeface="Century Gothic" panose="020B0502020202020204" pitchFamily="34" charset="0"/>
                </a:rPr>
                <a:t>for girls and boys!</a:t>
              </a:r>
              <a:endParaRPr lang="zh-TW" altLang="en-US" sz="3000" b="1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3" name="群組 22">
            <a:extLst>
              <a:ext uri="{FF2B5EF4-FFF2-40B4-BE49-F238E27FC236}">
                <a16:creationId xmlns:a16="http://schemas.microsoft.com/office/drawing/2014/main" id="{4DE57AD6-65C5-4946-8BD4-54463D1DD925}"/>
              </a:ext>
            </a:extLst>
          </p:cNvPr>
          <p:cNvGrpSpPr/>
          <p:nvPr/>
        </p:nvGrpSpPr>
        <p:grpSpPr>
          <a:xfrm>
            <a:off x="4546995" y="1475883"/>
            <a:ext cx="4474457" cy="4007950"/>
            <a:chOff x="4546995" y="1475883"/>
            <a:chExt cx="4474457" cy="4007950"/>
          </a:xfrm>
        </p:grpSpPr>
        <p:pic>
          <p:nvPicPr>
            <p:cNvPr id="15" name="圖片 14">
              <a:extLst>
                <a:ext uri="{FF2B5EF4-FFF2-40B4-BE49-F238E27FC236}">
                  <a16:creationId xmlns:a16="http://schemas.microsoft.com/office/drawing/2014/main" id="{46C036A6-D47D-44EA-AEBF-5FA16785548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546995" y="1475883"/>
              <a:ext cx="4474457" cy="4007950"/>
            </a:xfrm>
            <a:prstGeom prst="rect">
              <a:avLst/>
            </a:prstGeom>
          </p:spPr>
        </p:pic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8C26B71B-40E5-48D2-993A-1A52A2753801}"/>
                </a:ext>
              </a:extLst>
            </p:cNvPr>
            <p:cNvSpPr/>
            <p:nvPr/>
          </p:nvSpPr>
          <p:spPr>
            <a:xfrm>
              <a:off x="6348503" y="2097632"/>
              <a:ext cx="992848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TW" sz="3000" b="1" dirty="0">
                  <a:latin typeface="Century Gothic" panose="020B0502020202020204" pitchFamily="34" charset="0"/>
                </a:rPr>
                <a:t>and</a:t>
              </a:r>
              <a:endParaRPr lang="zh-TW" altLang="en-US" sz="30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292A5E53-4C59-44B9-83BD-FD154CE000C0}"/>
                </a:ext>
              </a:extLst>
            </p:cNvPr>
            <p:cNvSpPr/>
            <p:nvPr/>
          </p:nvSpPr>
          <p:spPr>
            <a:xfrm>
              <a:off x="5351239" y="2927292"/>
              <a:ext cx="2978700" cy="5539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TW" sz="3000" b="1" dirty="0">
                  <a:latin typeface="Century Gothic" panose="020B0502020202020204" pitchFamily="34" charset="0"/>
                </a:rPr>
                <a:t>and more toys.</a:t>
              </a:r>
              <a:endParaRPr lang="zh-TW" altLang="en-US" sz="30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959F7F41-077C-443C-8E78-B9C9776ADB57}"/>
                </a:ext>
              </a:extLst>
            </p:cNvPr>
            <p:cNvSpPr/>
            <p:nvPr/>
          </p:nvSpPr>
          <p:spPr>
            <a:xfrm>
              <a:off x="6348503" y="3752720"/>
              <a:ext cx="992848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TW" sz="3000" b="1" dirty="0">
                  <a:latin typeface="Century Gothic" panose="020B0502020202020204" pitchFamily="34" charset="0"/>
                </a:rPr>
                <a:t>and</a:t>
              </a:r>
              <a:endParaRPr lang="zh-TW" altLang="en-US" sz="30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5AE55821-B67D-49B8-9CF5-18A1ABA0F6B3}"/>
                </a:ext>
              </a:extLst>
            </p:cNvPr>
            <p:cNvSpPr/>
            <p:nvPr/>
          </p:nvSpPr>
          <p:spPr>
            <a:xfrm>
              <a:off x="5113194" y="4725435"/>
              <a:ext cx="3454792" cy="5539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TW" sz="3000" b="1" dirty="0">
                  <a:latin typeface="Century Gothic" panose="020B0502020202020204" pitchFamily="34" charset="0"/>
                </a:rPr>
                <a:t>for girls and boys!</a:t>
              </a:r>
              <a:endParaRPr lang="zh-TW" altLang="en-US" sz="3000" b="1" dirty="0"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24685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528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9B5770DB-7C4F-44E9-B1A4-2894129062E4}"/>
              </a:ext>
            </a:extLst>
          </p:cNvPr>
          <p:cNvSpPr/>
          <p:nvPr/>
        </p:nvSpPr>
        <p:spPr>
          <a:xfrm>
            <a:off x="1894359" y="400116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A27</a:t>
            </a:r>
            <a:endParaRPr lang="zh-TW" altLang="en-US" sz="19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1CD1E32C-E5A6-4DBF-833A-52F3B2FD8E8C}"/>
              </a:ext>
            </a:extLst>
          </p:cNvPr>
          <p:cNvSpPr txBox="1"/>
          <p:nvPr/>
        </p:nvSpPr>
        <p:spPr>
          <a:xfrm>
            <a:off x="765110" y="1218235"/>
            <a:ext cx="785455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Activity 10</a:t>
            </a:r>
          </a:p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</a:rPr>
              <a:t>Listen and chant. </a:t>
            </a:r>
            <a:r>
              <a:rPr lang="en-US" altLang="zh-TW" sz="2400" dirty="0">
                <a:latin typeface="Century Gothic" panose="020B0502020202020204" pitchFamily="34" charset="0"/>
              </a:rPr>
              <a:t>Say a new verse</a:t>
            </a:r>
            <a:r>
              <a:rPr lang="en-US" altLang="zh-TW" sz="2400" dirty="0">
                <a:latin typeface="Century Gothic" panose="020B0502020202020204" pitchFamily="34" charset="0"/>
                <a:cs typeface="Arial" panose="020B0604020202020204" pitchFamily="34" charset="0"/>
              </a:rPr>
              <a:t>.</a:t>
            </a:r>
            <a:endParaRPr lang="zh-TW" altLang="en-US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335FA85E-2BC7-4ACE-900B-56215A6A6280}"/>
              </a:ext>
            </a:extLst>
          </p:cNvPr>
          <p:cNvSpPr/>
          <p:nvPr/>
        </p:nvSpPr>
        <p:spPr>
          <a:xfrm>
            <a:off x="777670" y="2387301"/>
            <a:ext cx="3551734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3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Dolls and robots</a:t>
            </a:r>
          </a:p>
          <a:p>
            <a:pPr>
              <a:spcBef>
                <a:spcPts val="1200"/>
              </a:spcBef>
            </a:pPr>
            <a:r>
              <a:rPr lang="en-US" altLang="zh-TW" sz="3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more toys.</a:t>
            </a:r>
          </a:p>
          <a:p>
            <a:pPr>
              <a:spcBef>
                <a:spcPts val="1200"/>
              </a:spcBef>
            </a:pPr>
            <a:r>
              <a:rPr lang="en-US" altLang="zh-TW" sz="3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Balls and kites</a:t>
            </a:r>
          </a:p>
          <a:p>
            <a:pPr>
              <a:spcBef>
                <a:spcPts val="1200"/>
              </a:spcBef>
            </a:pPr>
            <a:r>
              <a:rPr lang="en-US" altLang="zh-TW" sz="3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girls and boys!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38A9C2B-8FF6-4535-93A8-26DED2A3821A}"/>
              </a:ext>
            </a:extLst>
          </p:cNvPr>
          <p:cNvSpPr/>
          <p:nvPr/>
        </p:nvSpPr>
        <p:spPr>
          <a:xfrm>
            <a:off x="4692388" y="2387301"/>
            <a:ext cx="4209015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3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Cars and balloons</a:t>
            </a:r>
          </a:p>
          <a:p>
            <a:pPr>
              <a:spcBef>
                <a:spcPts val="1200"/>
              </a:spcBef>
            </a:pPr>
            <a:r>
              <a:rPr lang="en-US" altLang="zh-TW" sz="3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more toys.</a:t>
            </a:r>
          </a:p>
          <a:p>
            <a:pPr>
              <a:spcBef>
                <a:spcPts val="1200"/>
              </a:spcBef>
            </a:pPr>
            <a:r>
              <a:rPr lang="en-US" altLang="zh-TW" sz="3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Bears and trucks</a:t>
            </a:r>
          </a:p>
          <a:p>
            <a:pPr>
              <a:spcBef>
                <a:spcPts val="1200"/>
              </a:spcBef>
            </a:pPr>
            <a:r>
              <a:rPr lang="en-US" altLang="zh-TW" sz="3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girls and boys!</a:t>
            </a:r>
            <a:endParaRPr lang="zh-TW" altLang="en-US" sz="3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27 G1WB Track A27">
            <a:hlinkClick r:id="" action="ppaction://media"/>
            <a:extLst>
              <a:ext uri="{FF2B5EF4-FFF2-40B4-BE49-F238E27FC236}">
                <a16:creationId xmlns:a16="http://schemas.microsoft.com/office/drawing/2014/main" id="{E07C9B82-1C92-4960-B451-C0C3AA0141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12012" y="36701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741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95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8B5616AD-969D-4A53-BB58-E22DD3E7DA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179" y="991870"/>
            <a:ext cx="7079530" cy="5197112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latin typeface="Century Gothic" panose="020B0502020202020204" pitchFamily="34" charset="0"/>
              </a:rPr>
              <a:t>11	Trace and write.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F4CC5BB2-AE2D-4DC6-83D0-76210A6E4352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U2 p. 16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35114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 12">
            <a:extLst>
              <a:ext uri="{FF2B5EF4-FFF2-40B4-BE49-F238E27FC236}">
                <a16:creationId xmlns:a16="http://schemas.microsoft.com/office/drawing/2014/main" id="{7EF36620-FEE4-4522-B2CC-46B8B080ED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030" y="3940025"/>
            <a:ext cx="1672560" cy="1225516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938F91C3-22F9-4740-ABE8-CF52E1B84D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627" y="1336663"/>
            <a:ext cx="8642960" cy="2612872"/>
          </a:xfrm>
          <a:prstGeom prst="rect">
            <a:avLst/>
          </a:prstGeom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id="{DEF70715-2C10-4243-B960-B6A2B536FC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3061" y="3915993"/>
            <a:ext cx="2416984" cy="1276745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latin typeface="Century Gothic" panose="020B0502020202020204" pitchFamily="34" charset="0"/>
              </a:rPr>
              <a:t>11	Trace and write.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74379403-FF41-41EF-9D8D-09B5CF5F016E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U2 p. 16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D5C2AF7E-DCF1-48FA-8278-D963E093D9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1685" y="3933476"/>
            <a:ext cx="2486498" cy="1239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9256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方塊 9">
            <a:extLst>
              <a:ext uri="{FF2B5EF4-FFF2-40B4-BE49-F238E27FC236}">
                <a16:creationId xmlns:a16="http://schemas.microsoft.com/office/drawing/2014/main" id="{EE062FA6-B51B-4D43-8F18-0D1AE4B619A4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latin typeface="Century Gothic" panose="020B0502020202020204" pitchFamily="34" charset="0"/>
              </a:rPr>
              <a:t>11	Trace and write.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29BE6B7F-7CB0-4054-AD10-FCD5046A37C4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U2 p. 17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194D0E4B-B0A5-4D90-A4E5-E3AC266C5C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3127" y="1119409"/>
            <a:ext cx="7221441" cy="3985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6951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latin typeface="Century Gothic" panose="020B0502020202020204" pitchFamily="34" charset="0"/>
              </a:rPr>
              <a:t>11	Trace and write.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94F031D3-018C-4C86-B4DF-11C0531584AD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U2 p. 17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AC60236E-3442-49FB-842F-B380E25E10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140" y="1195804"/>
            <a:ext cx="8850555" cy="3425359"/>
          </a:xfrm>
          <a:prstGeom prst="rect">
            <a:avLst/>
          </a:prstGeom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id="{EE2B8D7F-F5E8-45CD-AD7A-D0C2C0FCF6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457" y="4670326"/>
            <a:ext cx="2807528" cy="1399787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D1ED8848-D72B-408D-954E-41185FC27E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9606" y="4677011"/>
            <a:ext cx="2674220" cy="1409170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16A8D406-5C63-4FF4-84BF-C9DBD1CD85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0363" y="4671363"/>
            <a:ext cx="2040187" cy="1391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2275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1867</TotalTime>
  <Words>797</Words>
  <Application>Microsoft Office PowerPoint</Application>
  <PresentationFormat>如螢幕大小 (4:3)</PresentationFormat>
  <Paragraphs>150</Paragraphs>
  <Slides>24</Slides>
  <Notes>0</Notes>
  <HiddenSlides>0</HiddenSlides>
  <MMClips>18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Century Gothic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Karen Liang</dc:creator>
  <cp:lastModifiedBy>Karen Liang</cp:lastModifiedBy>
  <cp:revision>98</cp:revision>
  <dcterms:created xsi:type="dcterms:W3CDTF">2019-12-05T07:20:00Z</dcterms:created>
  <dcterms:modified xsi:type="dcterms:W3CDTF">2020-03-09T16:22:43Z</dcterms:modified>
</cp:coreProperties>
</file>