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9" r:id="rId2"/>
    <p:sldId id="256" r:id="rId3"/>
    <p:sldId id="258" r:id="rId4"/>
    <p:sldId id="260" r:id="rId5"/>
    <p:sldId id="262" r:id="rId6"/>
    <p:sldId id="263" r:id="rId7"/>
    <p:sldId id="261" r:id="rId8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KG Primary Penmanship" panose="020B0604020202020204" charset="0"/>
      <p:regular r:id="rId14"/>
    </p:embeddedFont>
    <p:embeddedFont>
      <p:font typeface="StoryBook Rough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70612" autoAdjust="0"/>
  </p:normalViewPr>
  <p:slideViewPr>
    <p:cSldViewPr>
      <p:cViewPr varScale="1">
        <p:scale>
          <a:sx n="32" d="100"/>
          <a:sy n="32" d="100"/>
        </p:scale>
        <p:origin x="135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7CD6D-39C9-4A76-A8BF-6177EDADE7DB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D373B-3400-4B32-B5DF-C97526FDF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66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 talk on classroom rules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rule would you most like to have? Why?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should encourage students express their idea, don’t care much about its practicality. 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 new lesson.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D373B-3400-4B32-B5DF-C97526FDF5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84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96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55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write a short paragraph about school rules.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to students that they should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imagine they are teachers and write a short paragraph explaining four rules for their class. Tell them that they must also explain why the rules are important.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 the complete paragraph in 2 aloud, as students follow along in their books.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out that the paragraph is a good sample. Rephrase it to make sure it is clear, and explains the structure of the paragraph. Tell students that their paragraph should follow this pattern.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students about 10 minutes to finish their paragraphs, and set a minimum number of words they must write (e.g., 80 words).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13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18" Type="http://schemas.openxmlformats.org/officeDocument/2006/relationships/image" Target="../media/image2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svg"/><Relationship Id="rId20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19" Type="http://schemas.openxmlformats.org/officeDocument/2006/relationships/image" Target="../media/image21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571500"/>
            <a:ext cx="18364200" cy="1234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42083" t="32963" r="16667" b="32222"/>
          <a:stretch/>
        </p:blipFill>
        <p:spPr>
          <a:xfrm>
            <a:off x="-32657" y="-190500"/>
            <a:ext cx="8381999" cy="419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30000" t="21853" r="40833" b="51481"/>
          <a:stretch/>
        </p:blipFill>
        <p:spPr>
          <a:xfrm>
            <a:off x="13868400" y="105156"/>
            <a:ext cx="3798147" cy="19141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524500"/>
            <a:ext cx="8458200" cy="312397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57200" y="5524500"/>
            <a:ext cx="8458200" cy="2971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chemeClr val="tx1"/>
                </a:solidFill>
                <a:latin typeface="Myriad Pro" panose="020B0503030403020204" pitchFamily="34" charset="0"/>
              </a:rPr>
              <a:t>Writing and </a:t>
            </a:r>
          </a:p>
          <a:p>
            <a:pPr algn="ctr"/>
            <a:r>
              <a:rPr lang="en-US" sz="6600" b="1" dirty="0">
                <a:solidFill>
                  <a:schemeClr val="tx1"/>
                </a:solidFill>
                <a:latin typeface="Myriad Pro" panose="020B0503030403020204" pitchFamily="34" charset="0"/>
              </a:rPr>
              <a:t>Writing Worksheet</a:t>
            </a:r>
          </a:p>
        </p:txBody>
      </p:sp>
    </p:spTree>
    <p:extLst>
      <p:ext uri="{BB962C8B-B14F-4D97-AF65-F5344CB8AC3E}">
        <p14:creationId xmlns:p14="http://schemas.microsoft.com/office/powerpoint/2010/main" val="184227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2F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26338">
            <a:off x="-901194" y="-119326"/>
            <a:ext cx="4793632" cy="2584992"/>
          </a:xfrm>
          <a:custGeom>
            <a:avLst/>
            <a:gdLst/>
            <a:ahLst/>
            <a:cxnLst/>
            <a:rect l="l" t="t" r="r" b="b"/>
            <a:pathLst>
              <a:path w="4793632" h="2584992">
                <a:moveTo>
                  <a:pt x="0" y="0"/>
                </a:moveTo>
                <a:lnTo>
                  <a:pt x="4793633" y="0"/>
                </a:lnTo>
                <a:lnTo>
                  <a:pt x="4793633" y="2584993"/>
                </a:lnTo>
                <a:lnTo>
                  <a:pt x="0" y="25849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0168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39633" y="-180975"/>
            <a:ext cx="2762077" cy="1011611"/>
          </a:xfrm>
          <a:custGeom>
            <a:avLst/>
            <a:gdLst/>
            <a:ahLst/>
            <a:cxnLst/>
            <a:rect l="l" t="t" r="r" b="b"/>
            <a:pathLst>
              <a:path w="2762077" h="1011611">
                <a:moveTo>
                  <a:pt x="0" y="0"/>
                </a:moveTo>
                <a:lnTo>
                  <a:pt x="2762077" y="0"/>
                </a:lnTo>
                <a:lnTo>
                  <a:pt x="2762077" y="1011611"/>
                </a:lnTo>
                <a:lnTo>
                  <a:pt x="0" y="10116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922014" y="667365"/>
            <a:ext cx="2762077" cy="1011611"/>
          </a:xfrm>
          <a:custGeom>
            <a:avLst/>
            <a:gdLst/>
            <a:ahLst/>
            <a:cxnLst/>
            <a:rect l="l" t="t" r="r" b="b"/>
            <a:pathLst>
              <a:path w="2762077" h="1011611">
                <a:moveTo>
                  <a:pt x="0" y="0"/>
                </a:moveTo>
                <a:lnTo>
                  <a:pt x="2762077" y="0"/>
                </a:lnTo>
                <a:lnTo>
                  <a:pt x="2762077" y="1011611"/>
                </a:lnTo>
                <a:lnTo>
                  <a:pt x="0" y="10116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804913" y="1045889"/>
            <a:ext cx="14678173" cy="8195223"/>
            <a:chOff x="0" y="0"/>
            <a:chExt cx="10132275" cy="5657124"/>
          </a:xfrm>
        </p:grpSpPr>
        <p:sp>
          <p:nvSpPr>
            <p:cNvPr id="6" name="Freeform 6"/>
            <p:cNvSpPr/>
            <p:nvPr/>
          </p:nvSpPr>
          <p:spPr>
            <a:xfrm>
              <a:off x="0" y="5352324"/>
              <a:ext cx="10132275" cy="304800"/>
            </a:xfrm>
            <a:custGeom>
              <a:avLst/>
              <a:gdLst/>
              <a:ahLst/>
              <a:cxnLst/>
              <a:rect l="l" t="t" r="r" b="b"/>
              <a:pathLst>
                <a:path w="10132275" h="304800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9827475" y="1270"/>
              <a:ext cx="304800" cy="5655854"/>
            </a:xfrm>
            <a:custGeom>
              <a:avLst/>
              <a:gdLst/>
              <a:ahLst/>
              <a:cxnLst/>
              <a:rect l="l" t="t" r="r" b="b"/>
              <a:pathLst>
                <a:path w="304800" h="5655854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9827475" cy="5352324"/>
            </a:xfrm>
            <a:custGeom>
              <a:avLst/>
              <a:gdLst/>
              <a:ahLst/>
              <a:cxnLst/>
              <a:rect l="l" t="t" r="r" b="b"/>
              <a:pathLst>
                <a:path w="9827475" h="5352324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</p:spPr>
        </p:sp>
      </p:grpSp>
      <p:sp>
        <p:nvSpPr>
          <p:cNvPr id="9" name="Freeform 9"/>
          <p:cNvSpPr/>
          <p:nvPr/>
        </p:nvSpPr>
        <p:spPr>
          <a:xfrm>
            <a:off x="12172571" y="8210398"/>
            <a:ext cx="2887692" cy="1263365"/>
          </a:xfrm>
          <a:custGeom>
            <a:avLst/>
            <a:gdLst/>
            <a:ahLst/>
            <a:cxnLst/>
            <a:rect l="l" t="t" r="r" b="b"/>
            <a:pathLst>
              <a:path w="2887692" h="1263365">
                <a:moveTo>
                  <a:pt x="0" y="0"/>
                </a:moveTo>
                <a:lnTo>
                  <a:pt x="2887691" y="0"/>
                </a:lnTo>
                <a:lnTo>
                  <a:pt x="2887691" y="1263365"/>
                </a:lnTo>
                <a:lnTo>
                  <a:pt x="0" y="12633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0450016">
            <a:off x="6663359" y="8742815"/>
            <a:ext cx="5293560" cy="2639094"/>
          </a:xfrm>
          <a:custGeom>
            <a:avLst/>
            <a:gdLst/>
            <a:ahLst/>
            <a:cxnLst/>
            <a:rect l="l" t="t" r="r" b="b"/>
            <a:pathLst>
              <a:path w="5293560" h="2639094">
                <a:moveTo>
                  <a:pt x="0" y="0"/>
                </a:moveTo>
                <a:lnTo>
                  <a:pt x="5293560" y="0"/>
                </a:lnTo>
                <a:lnTo>
                  <a:pt x="5293560" y="2639094"/>
                </a:lnTo>
                <a:lnTo>
                  <a:pt x="0" y="26390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r="-12348"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4192959" y="3798700"/>
            <a:ext cx="1132801" cy="1675122"/>
          </a:xfrm>
          <a:custGeom>
            <a:avLst/>
            <a:gdLst/>
            <a:ahLst/>
            <a:cxnLst/>
            <a:rect l="l" t="t" r="r" b="b"/>
            <a:pathLst>
              <a:path w="1132801" h="1675122">
                <a:moveTo>
                  <a:pt x="1132801" y="0"/>
                </a:moveTo>
                <a:lnTo>
                  <a:pt x="0" y="0"/>
                </a:lnTo>
                <a:lnTo>
                  <a:pt x="0" y="1675123"/>
                </a:lnTo>
                <a:lnTo>
                  <a:pt x="1132801" y="1675123"/>
                </a:lnTo>
                <a:lnTo>
                  <a:pt x="1132801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534598" y="3798700"/>
            <a:ext cx="1132801" cy="1675122"/>
          </a:xfrm>
          <a:custGeom>
            <a:avLst/>
            <a:gdLst/>
            <a:ahLst/>
            <a:cxnLst/>
            <a:rect l="l" t="t" r="r" b="b"/>
            <a:pathLst>
              <a:path w="1132801" h="1675122">
                <a:moveTo>
                  <a:pt x="0" y="0"/>
                </a:moveTo>
                <a:lnTo>
                  <a:pt x="1132802" y="0"/>
                </a:lnTo>
                <a:lnTo>
                  <a:pt x="1132802" y="1675123"/>
                </a:lnTo>
                <a:lnTo>
                  <a:pt x="0" y="167512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810453" y="3303572"/>
            <a:ext cx="10239453" cy="354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19"/>
              </a:lnSpc>
            </a:pPr>
            <a:r>
              <a:rPr lang="en-US" sz="16398" dirty="0">
                <a:solidFill>
                  <a:srgbClr val="FFFFFF"/>
                </a:solidFill>
                <a:latin typeface="StoryBook Rough"/>
              </a:rPr>
              <a:t>CLASSROOM</a:t>
            </a:r>
          </a:p>
          <a:p>
            <a:pPr algn="ctr">
              <a:lnSpc>
                <a:spcPts val="13119"/>
              </a:lnSpc>
            </a:pPr>
            <a:r>
              <a:rPr lang="en-US" sz="16398" dirty="0">
                <a:solidFill>
                  <a:srgbClr val="FFFFFF"/>
                </a:solidFill>
                <a:latin typeface="StoryBook Rough"/>
              </a:rPr>
              <a:t>RULES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922014" y="3643304"/>
            <a:ext cx="1816790" cy="3661038"/>
          </a:xfrm>
          <a:custGeom>
            <a:avLst/>
            <a:gdLst/>
            <a:ahLst/>
            <a:cxnLst/>
            <a:rect l="l" t="t" r="r" b="b"/>
            <a:pathLst>
              <a:path w="1816790" h="3661038">
                <a:moveTo>
                  <a:pt x="0" y="0"/>
                </a:moveTo>
                <a:lnTo>
                  <a:pt x="1816790" y="0"/>
                </a:lnTo>
                <a:lnTo>
                  <a:pt x="1816790" y="3661038"/>
                </a:lnTo>
                <a:lnTo>
                  <a:pt x="0" y="36610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759360" y="-1213723"/>
            <a:ext cx="2476986" cy="2427446"/>
          </a:xfrm>
          <a:custGeom>
            <a:avLst/>
            <a:gdLst/>
            <a:ahLst/>
            <a:cxnLst/>
            <a:rect l="l" t="t" r="r" b="b"/>
            <a:pathLst>
              <a:path w="2476986" h="2427446">
                <a:moveTo>
                  <a:pt x="0" y="0"/>
                </a:moveTo>
                <a:lnTo>
                  <a:pt x="2476986" y="0"/>
                </a:lnTo>
                <a:lnTo>
                  <a:pt x="2476986" y="2427446"/>
                </a:lnTo>
                <a:lnTo>
                  <a:pt x="0" y="242744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100999" y="1706884"/>
            <a:ext cx="11658361" cy="658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sz="5700" dirty="0">
                <a:solidFill>
                  <a:srgbClr val="FFFFFF"/>
                </a:solidFill>
                <a:latin typeface="KG Primary Penmanship"/>
              </a:rPr>
              <a:t>Topic</a:t>
            </a:r>
          </a:p>
        </p:txBody>
      </p:sp>
      <p:sp>
        <p:nvSpPr>
          <p:cNvPr id="18" name="Freeform 18"/>
          <p:cNvSpPr/>
          <p:nvPr/>
        </p:nvSpPr>
        <p:spPr>
          <a:xfrm rot="1608565">
            <a:off x="678082" y="7974577"/>
            <a:ext cx="2033141" cy="2212943"/>
          </a:xfrm>
          <a:custGeom>
            <a:avLst/>
            <a:gdLst/>
            <a:ahLst/>
            <a:cxnLst/>
            <a:rect l="l" t="t" r="r" b="b"/>
            <a:pathLst>
              <a:path w="2033141" h="2212943">
                <a:moveTo>
                  <a:pt x="0" y="0"/>
                </a:moveTo>
                <a:lnTo>
                  <a:pt x="2033141" y="0"/>
                </a:lnTo>
                <a:lnTo>
                  <a:pt x="2033141" y="2212943"/>
                </a:lnTo>
                <a:lnTo>
                  <a:pt x="0" y="221294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379913">
            <a:off x="-5907421" y="5910395"/>
            <a:ext cx="7968789" cy="936333"/>
          </a:xfrm>
          <a:custGeom>
            <a:avLst/>
            <a:gdLst/>
            <a:ahLst/>
            <a:cxnLst/>
            <a:rect l="l" t="t" r="r" b="b"/>
            <a:pathLst>
              <a:path w="7968789" h="936333">
                <a:moveTo>
                  <a:pt x="0" y="0"/>
                </a:moveTo>
                <a:lnTo>
                  <a:pt x="7968789" y="0"/>
                </a:lnTo>
                <a:lnTo>
                  <a:pt x="7968789" y="936333"/>
                </a:lnTo>
                <a:lnTo>
                  <a:pt x="0" y="93633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0" name="Rectangle 19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2F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418900" y="2962254"/>
            <a:ext cx="7509469" cy="4993980"/>
            <a:chOff x="0" y="0"/>
            <a:chExt cx="5183752" cy="3447321"/>
          </a:xfrm>
        </p:grpSpPr>
        <p:sp>
          <p:nvSpPr>
            <p:cNvPr id="7" name="Freeform 7"/>
            <p:cNvSpPr/>
            <p:nvPr/>
          </p:nvSpPr>
          <p:spPr>
            <a:xfrm>
              <a:off x="0" y="3142521"/>
              <a:ext cx="5183752" cy="304800"/>
            </a:xfrm>
            <a:custGeom>
              <a:avLst/>
              <a:gdLst/>
              <a:ahLst/>
              <a:cxnLst/>
              <a:rect l="l" t="t" r="r" b="b"/>
              <a:pathLst>
                <a:path w="5183752" h="304800">
                  <a:moveTo>
                    <a:pt x="487895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4878952" y="304800"/>
                  </a:lnTo>
                  <a:lnTo>
                    <a:pt x="5183752" y="304800"/>
                  </a:lnTo>
                  <a:close/>
                </a:path>
              </a:pathLst>
            </a:custGeom>
            <a:solidFill>
              <a:srgbClr val="B99C8C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4878952" y="1270"/>
              <a:ext cx="304800" cy="3446051"/>
            </a:xfrm>
            <a:custGeom>
              <a:avLst/>
              <a:gdLst/>
              <a:ahLst/>
              <a:cxnLst/>
              <a:rect l="l" t="t" r="r" b="b"/>
              <a:pathLst>
                <a:path w="304800" h="3446051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3141251"/>
                  </a:lnTo>
                  <a:lnTo>
                    <a:pt x="304800" y="3446051"/>
                  </a:lnTo>
                  <a:lnTo>
                    <a:pt x="304800" y="3141251"/>
                  </a:lnTo>
                  <a:close/>
                </a:path>
              </a:pathLst>
            </a:custGeom>
            <a:solidFill>
              <a:srgbClr val="E1D0C7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4878952" cy="3142521"/>
            </a:xfrm>
            <a:custGeom>
              <a:avLst/>
              <a:gdLst/>
              <a:ahLst/>
              <a:cxnLst/>
              <a:rect l="l" t="t" r="r" b="b"/>
              <a:pathLst>
                <a:path w="4878952" h="3142521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3142521"/>
                  </a:lnTo>
                  <a:lnTo>
                    <a:pt x="0" y="3142521"/>
                  </a:lnTo>
                  <a:lnTo>
                    <a:pt x="152400" y="3142521"/>
                  </a:lnTo>
                  <a:lnTo>
                    <a:pt x="304800" y="3142521"/>
                  </a:lnTo>
                  <a:lnTo>
                    <a:pt x="4878952" y="3142521"/>
                  </a:lnTo>
                  <a:lnTo>
                    <a:pt x="4878952" y="304800"/>
                  </a:lnTo>
                  <a:lnTo>
                    <a:pt x="4878952" y="241300"/>
                  </a:lnTo>
                  <a:lnTo>
                    <a:pt x="4878952" y="1270"/>
                  </a:lnTo>
                  <a:lnTo>
                    <a:pt x="4878952" y="0"/>
                  </a:lnTo>
                  <a:close/>
                </a:path>
              </a:pathLst>
            </a:custGeom>
            <a:solidFill>
              <a:srgbClr val="699B89"/>
            </a:solidFill>
          </p:spPr>
        </p:sp>
      </p:grpSp>
      <p:sp>
        <p:nvSpPr>
          <p:cNvPr id="10" name="Freeform 10"/>
          <p:cNvSpPr/>
          <p:nvPr/>
        </p:nvSpPr>
        <p:spPr>
          <a:xfrm rot="3069189">
            <a:off x="9390718" y="2525758"/>
            <a:ext cx="839193" cy="1000528"/>
          </a:xfrm>
          <a:custGeom>
            <a:avLst/>
            <a:gdLst/>
            <a:ahLst/>
            <a:cxnLst/>
            <a:rect l="l" t="t" r="r" b="b"/>
            <a:pathLst>
              <a:path w="839193" h="1000528">
                <a:moveTo>
                  <a:pt x="0" y="0"/>
                </a:moveTo>
                <a:lnTo>
                  <a:pt x="839192" y="0"/>
                </a:lnTo>
                <a:lnTo>
                  <a:pt x="839192" y="1000528"/>
                </a:lnTo>
                <a:lnTo>
                  <a:pt x="0" y="1000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3069189">
            <a:off x="9580252" y="6815392"/>
            <a:ext cx="839193" cy="1000528"/>
          </a:xfrm>
          <a:custGeom>
            <a:avLst/>
            <a:gdLst/>
            <a:ahLst/>
            <a:cxnLst/>
            <a:rect l="l" t="t" r="r" b="b"/>
            <a:pathLst>
              <a:path w="839193" h="1000528">
                <a:moveTo>
                  <a:pt x="0" y="0"/>
                </a:moveTo>
                <a:lnTo>
                  <a:pt x="839192" y="0"/>
                </a:lnTo>
                <a:lnTo>
                  <a:pt x="839192" y="1000528"/>
                </a:lnTo>
                <a:lnTo>
                  <a:pt x="0" y="1000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95100" y="2679966"/>
            <a:ext cx="591722" cy="622866"/>
          </a:xfrm>
          <a:custGeom>
            <a:avLst/>
            <a:gdLst/>
            <a:ahLst/>
            <a:cxnLst/>
            <a:rect l="l" t="t" r="r" b="b"/>
            <a:pathLst>
              <a:path w="591722" h="622866">
                <a:moveTo>
                  <a:pt x="0" y="0"/>
                </a:moveTo>
                <a:lnTo>
                  <a:pt x="591722" y="0"/>
                </a:lnTo>
                <a:lnTo>
                  <a:pt x="591722" y="622865"/>
                </a:lnTo>
                <a:lnTo>
                  <a:pt x="0" y="6228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987956" y="1344444"/>
            <a:ext cx="591722" cy="622866"/>
          </a:xfrm>
          <a:custGeom>
            <a:avLst/>
            <a:gdLst/>
            <a:ahLst/>
            <a:cxnLst/>
            <a:rect l="l" t="t" r="r" b="b"/>
            <a:pathLst>
              <a:path w="591722" h="622866">
                <a:moveTo>
                  <a:pt x="0" y="0"/>
                </a:moveTo>
                <a:lnTo>
                  <a:pt x="591722" y="0"/>
                </a:lnTo>
                <a:lnTo>
                  <a:pt x="591722" y="622866"/>
                </a:lnTo>
                <a:lnTo>
                  <a:pt x="0" y="6228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694751" y="8485831"/>
            <a:ext cx="589065" cy="620069"/>
          </a:xfrm>
          <a:custGeom>
            <a:avLst/>
            <a:gdLst/>
            <a:ahLst/>
            <a:cxnLst/>
            <a:rect l="l" t="t" r="r" b="b"/>
            <a:pathLst>
              <a:path w="589065" h="620069">
                <a:moveTo>
                  <a:pt x="0" y="0"/>
                </a:moveTo>
                <a:lnTo>
                  <a:pt x="589066" y="0"/>
                </a:lnTo>
                <a:lnTo>
                  <a:pt x="589066" y="620069"/>
                </a:lnTo>
                <a:lnTo>
                  <a:pt x="0" y="6200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495100" y="3981316"/>
            <a:ext cx="6868385" cy="2487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80"/>
              </a:lnSpc>
            </a:pPr>
            <a:r>
              <a:rPr lang="en-US" sz="8800" dirty="0">
                <a:solidFill>
                  <a:srgbClr val="FFFFFF"/>
                </a:solidFill>
                <a:latin typeface="StoryBook Rough"/>
              </a:rPr>
              <a:t>Short </a:t>
            </a:r>
          </a:p>
          <a:p>
            <a:pPr algn="ctr">
              <a:lnSpc>
                <a:spcPts val="9680"/>
              </a:lnSpc>
            </a:pPr>
            <a:r>
              <a:rPr lang="en-US" sz="8800" dirty="0">
                <a:solidFill>
                  <a:srgbClr val="FFFFFF"/>
                </a:solidFill>
                <a:latin typeface="StoryBook Rough"/>
              </a:rPr>
              <a:t>Paragraph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94205" y="6109847"/>
            <a:ext cx="6340026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400" dirty="0">
                <a:solidFill>
                  <a:srgbClr val="FFFFFF"/>
                </a:solidFill>
                <a:latin typeface="KG Primary Penmanship"/>
              </a:rPr>
              <a:t>Paragraph helps us: </a:t>
            </a:r>
          </a:p>
          <a:p>
            <a:pPr>
              <a:lnSpc>
                <a:spcPts val="4400"/>
              </a:lnSpc>
            </a:pPr>
            <a:r>
              <a:rPr lang="en-US" sz="4400" dirty="0">
                <a:solidFill>
                  <a:srgbClr val="FFFFFF"/>
                </a:solidFill>
                <a:latin typeface="KG Primary Penmanship"/>
              </a:rPr>
              <a:t>+ Organize our idea</a:t>
            </a:r>
          </a:p>
          <a:p>
            <a:pPr>
              <a:lnSpc>
                <a:spcPts val="4400"/>
              </a:lnSpc>
            </a:pPr>
            <a:r>
              <a:rPr lang="en-US" sz="4400" dirty="0">
                <a:solidFill>
                  <a:srgbClr val="FFFFFF"/>
                </a:solidFill>
                <a:latin typeface="KG Primary Penmanship"/>
              </a:rPr>
              <a:t>+ Express our ideas clearly</a:t>
            </a:r>
          </a:p>
          <a:p>
            <a:pPr>
              <a:lnSpc>
                <a:spcPts val="4400"/>
              </a:lnSpc>
            </a:pPr>
            <a:r>
              <a:rPr lang="en-US" sz="4400" dirty="0">
                <a:solidFill>
                  <a:srgbClr val="FFFFFF"/>
                </a:solidFill>
                <a:latin typeface="KG Primary Penmanship"/>
              </a:rPr>
              <a:t>+ Be better communicators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11655" y="2064177"/>
            <a:ext cx="6699023" cy="338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>
              <a:lnSpc>
                <a:spcPts val="44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FFFFFF"/>
                </a:solidFill>
                <a:latin typeface="KG Primary Penmanship"/>
              </a:rPr>
              <a:t>A paragraph is a short piece of writing, often 6-8 sentences long</a:t>
            </a:r>
          </a:p>
          <a:p>
            <a:pPr marL="571500" indent="-571500">
              <a:lnSpc>
                <a:spcPts val="4400"/>
              </a:lnSpc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FFFFFF"/>
                </a:solidFill>
                <a:latin typeface="KG Primary Penmanship"/>
              </a:rPr>
              <a:t>A short paragraph includes: a topic sentence + supporting ideas + conclusion.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40" y="1562100"/>
            <a:ext cx="18052493" cy="7162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71800" y="3695700"/>
            <a:ext cx="57188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You have to keep the classroom clean.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71800" y="4686300"/>
            <a:ext cx="56103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You have to raise your hand to speak.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71800" y="5667970"/>
            <a:ext cx="66073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You are not allowed to run in the classroom.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6578529"/>
            <a:ext cx="42698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You have to wear a uniform.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43223" y="7489088"/>
            <a:ext cx="52775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You are not allowed to make noise.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31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28701"/>
            <a:ext cx="12801600" cy="70718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" t="14141" r="26" b="62290"/>
          <a:stretch/>
        </p:blipFill>
        <p:spPr>
          <a:xfrm>
            <a:off x="820616" y="8267700"/>
            <a:ext cx="12057184" cy="182684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90800" y="66675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90800" y="42291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90800" y="60973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90800" y="28969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90800" y="35065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90800" y="48781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90800" y="54115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90800" y="22873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223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  <p:bldP spid="18" grpId="0"/>
      <p:bldP spid="21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1026" name="Picture 2" descr="Time to write. Time to write concept. | CanStock">
            <a:extLst>
              <a:ext uri="{FF2B5EF4-FFF2-40B4-BE49-F238E27FC236}">
                <a16:creationId xmlns:a16="http://schemas.microsoft.com/office/drawing/2014/main" id="{FCF18BEB-9F5B-496F-8BEE-64AE4E0156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8"/>
          <a:stretch/>
        </p:blipFill>
        <p:spPr bwMode="auto">
          <a:xfrm>
            <a:off x="2857500" y="1028700"/>
            <a:ext cx="12573000" cy="877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515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6243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325</Words>
  <Application>Microsoft Office PowerPoint</Application>
  <PresentationFormat>Custom</PresentationFormat>
  <Paragraphs>55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StoryBook Rough</vt:lpstr>
      <vt:lpstr>Times New Roman</vt:lpstr>
      <vt:lpstr>Arial</vt:lpstr>
      <vt:lpstr>Calibri</vt:lpstr>
      <vt:lpstr>KG Primary Penmanship</vt:lpstr>
      <vt:lpstr>Myriad Pro</vt:lpstr>
      <vt:lpstr>Kozuka Gothic Pro H</vt:lpstr>
      <vt:lpstr>Adobe Gothic Std 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Mobile Photography Presentation</dc:title>
  <dc:creator>ADMIN</dc:creator>
  <cp:lastModifiedBy>Administrator</cp:lastModifiedBy>
  <cp:revision>7</cp:revision>
  <dcterms:created xsi:type="dcterms:W3CDTF">2006-08-16T00:00:00Z</dcterms:created>
  <dcterms:modified xsi:type="dcterms:W3CDTF">2023-08-16T18:41:18Z</dcterms:modified>
  <dc:identifier>DAFrBwFExIY</dc:identifier>
</cp:coreProperties>
</file>