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9" r:id="rId2"/>
    <p:sldId id="265" r:id="rId3"/>
    <p:sldId id="260" r:id="rId4"/>
    <p:sldId id="263" r:id="rId5"/>
    <p:sldId id="264" r:id="rId6"/>
    <p:sldId id="261" r:id="rId7"/>
  </p:sldIdLst>
  <p:sldSz cx="18288000" cy="10287000"/>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70346" autoAdjust="0"/>
  </p:normalViewPr>
  <p:slideViewPr>
    <p:cSldViewPr>
      <p:cViewPr varScale="1">
        <p:scale>
          <a:sx n="26" d="100"/>
          <a:sy n="26" d="100"/>
        </p:scale>
        <p:origin x="1258" y="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CD6D-39C9-4A76-A8BF-6177EDADE7DB}" type="datetimeFigureOut">
              <a:rPr lang="en-US" smtClean="0"/>
              <a:t>8/26/2023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D373B-3400-4B32-B5DF-C97526FDF5FD}" type="slidenum">
              <a:rPr lang="en-US" smtClean="0"/>
              <a:t>‹#›</a:t>
            </a:fld>
            <a:endParaRPr lang="en-US"/>
          </a:p>
        </p:txBody>
      </p:sp>
    </p:spTree>
    <p:extLst>
      <p:ext uri="{BB962C8B-B14F-4D97-AF65-F5344CB8AC3E}">
        <p14:creationId xmlns:p14="http://schemas.microsoft.com/office/powerpoint/2010/main" val="1667766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2</a:t>
            </a:fld>
            <a:endParaRPr lang="en-US"/>
          </a:p>
        </p:txBody>
      </p:sp>
    </p:spTree>
    <p:extLst>
      <p:ext uri="{BB962C8B-B14F-4D97-AF65-F5344CB8AC3E}">
        <p14:creationId xmlns:p14="http://schemas.microsoft.com/office/powerpoint/2010/main" val="1034030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are going to watch a video. As students follow along, read the title of the video and the sentence about the video aloud. Have students describe the picture on p.142, then connect all the information together to guess what the video is going to be about.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Call on some students to share their thoughts and let the class vote on the best prediction.</a:t>
            </a:r>
          </a:p>
          <a:p>
            <a:r>
              <a:rPr lang="en-US" sz="1200" b="1" i="0" kern="1200" dirty="0">
                <a:solidFill>
                  <a:schemeClr val="tx1"/>
                </a:solidFill>
                <a:effectLst/>
                <a:latin typeface="+mn-lt"/>
                <a:ea typeface="+mn-ea"/>
                <a:cs typeface="+mn-cs"/>
              </a:rPr>
              <a:t>Driving in other countries.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0" i="1" kern="1200" dirty="0">
                <a:solidFill>
                  <a:schemeClr val="tx1"/>
                </a:solidFill>
                <a:effectLst/>
                <a:latin typeface="+mn-lt"/>
                <a:ea typeface="+mn-ea"/>
                <a:cs typeface="+mn-cs"/>
              </a:rPr>
              <a:t>In most countries, it is against the law to drive</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without a valid license. Because your home</a:t>
            </a:r>
            <a:r>
              <a:rPr lang="en-US" sz="1200" b="1" i="1" kern="1200" dirty="0">
                <a:solidFill>
                  <a:schemeClr val="tx1"/>
                </a:solidFill>
                <a:effectLst/>
                <a:latin typeface="+mn-lt"/>
                <a:ea typeface="+mn-ea"/>
                <a:cs typeface="+mn-cs"/>
              </a:rPr>
              <a:t/>
            </a:r>
            <a:br>
              <a:rPr lang="en-US" sz="1200" b="1" i="1" kern="1200" dirty="0">
                <a:solidFill>
                  <a:schemeClr val="tx1"/>
                </a:solidFill>
                <a:effectLst/>
                <a:latin typeface="+mn-lt"/>
                <a:ea typeface="+mn-ea"/>
                <a:cs typeface="+mn-cs"/>
              </a:rPr>
            </a:br>
            <a:r>
              <a:rPr lang="en-US" sz="1200" b="0" i="1" kern="1200" dirty="0">
                <a:solidFill>
                  <a:schemeClr val="tx1"/>
                </a:solidFill>
                <a:effectLst/>
                <a:latin typeface="+mn-lt"/>
                <a:ea typeface="+mn-ea"/>
                <a:cs typeface="+mn-cs"/>
              </a:rPr>
              <a:t>country’s license may not be recognized in</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other countries, some people get an</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International Driving Permit. This document</a:t>
            </a:r>
            <a:r>
              <a:rPr lang="en-US" sz="1200" b="1" i="1" kern="1200" dirty="0">
                <a:solidFill>
                  <a:schemeClr val="tx1"/>
                </a:solidFill>
                <a:effectLst/>
                <a:latin typeface="+mn-lt"/>
                <a:ea typeface="+mn-ea"/>
                <a:cs typeface="+mn-cs"/>
              </a:rPr>
              <a:t/>
            </a:r>
            <a:br>
              <a:rPr lang="en-US" sz="1200" b="1" i="1" kern="1200" dirty="0">
                <a:solidFill>
                  <a:schemeClr val="tx1"/>
                </a:solidFill>
                <a:effectLst/>
                <a:latin typeface="+mn-lt"/>
                <a:ea typeface="+mn-ea"/>
                <a:cs typeface="+mn-cs"/>
              </a:rPr>
            </a:br>
            <a:r>
              <a:rPr lang="en-US" sz="1200" b="0" i="1" kern="1200" dirty="0">
                <a:solidFill>
                  <a:schemeClr val="tx1"/>
                </a:solidFill>
                <a:effectLst/>
                <a:latin typeface="+mn-lt"/>
                <a:ea typeface="+mn-ea"/>
                <a:cs typeface="+mn-cs"/>
              </a:rPr>
              <a:t>has the driver’s name and important</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information about the person, along with</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 photo.</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Guide students on pronouncing the names of some countries in Activity A.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352739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While You Watch</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Activity A.</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Tell students they will watch the video and they should check the names of the countries they hear. If necessary, read the country names aloud.</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Play the video. Check answers.</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OPTIONAL </a:t>
            </a:r>
            <a:r>
              <a:rPr lang="en-US" sz="1200" kern="1200" dirty="0">
                <a:solidFill>
                  <a:schemeClr val="tx1"/>
                </a:solidFill>
                <a:effectLst/>
                <a:latin typeface="+mn-lt"/>
                <a:ea typeface="+mn-ea"/>
                <a:cs typeface="+mn-cs"/>
              </a:rPr>
              <a:t>Have students find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countries on a world map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Key:</a:t>
            </a:r>
          </a:p>
          <a:p>
            <a:r>
              <a:rPr lang="en-US" sz="1200" kern="1200" dirty="0">
                <a:solidFill>
                  <a:schemeClr val="tx1"/>
                </a:solidFill>
                <a:effectLst/>
                <a:latin typeface="+mn-lt"/>
                <a:ea typeface="+mn-ea"/>
                <a:cs typeface="+mn-cs"/>
              </a:rPr>
              <a:t>Sweden/ Germany/ Cyprus/ Japan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Activity B.</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Explain to students that they will watch the video again and they should write the name of the country next to each law. As students follow along in their books, read the rules aloud.</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Play the video. Play it again, if necessary.</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Check answers as a class.</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CHALLENGE </a:t>
            </a:r>
            <a:r>
              <a:rPr lang="en-US" sz="1200" kern="1200" dirty="0">
                <a:solidFill>
                  <a:schemeClr val="tx1"/>
                </a:solidFill>
                <a:effectLst/>
                <a:latin typeface="+mn-lt"/>
                <a:ea typeface="+mn-ea"/>
                <a:cs typeface="+mn-cs"/>
              </a:rPr>
              <a:t>Ask students to get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into small groups and talk about the best way to learn the driving rules for other countries.</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OPTIONAL </a:t>
            </a:r>
            <a:r>
              <a:rPr lang="en-US" sz="1200" kern="1200" dirty="0">
                <a:solidFill>
                  <a:schemeClr val="tx1"/>
                </a:solidFill>
                <a:effectLst/>
                <a:latin typeface="+mn-lt"/>
                <a:ea typeface="+mn-ea"/>
                <a:cs typeface="+mn-cs"/>
              </a:rPr>
              <a:t>Ask students additional</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comprehension questions:</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1. </a:t>
            </a:r>
            <a:r>
              <a:rPr lang="en-US" sz="1200" kern="1200" dirty="0">
                <a:solidFill>
                  <a:schemeClr val="tx1"/>
                </a:solidFill>
                <a:effectLst/>
                <a:latin typeface="+mn-lt"/>
                <a:ea typeface="+mn-ea"/>
                <a:cs typeface="+mn-cs"/>
              </a:rPr>
              <a:t>What do you have to do in many</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countries? (Drive with your lights on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at night.)</a:t>
            </a:r>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2. </a:t>
            </a:r>
            <a:r>
              <a:rPr lang="en-US" sz="1200" kern="1200" dirty="0">
                <a:solidFill>
                  <a:schemeClr val="tx1"/>
                </a:solidFill>
                <a:effectLst/>
                <a:latin typeface="+mn-lt"/>
                <a:ea typeface="+mn-ea"/>
                <a:cs typeface="+mn-cs"/>
              </a:rPr>
              <a:t>What are you prohibited from doing in many countries? (Using your mobile phone while driving.)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Key:</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 Sweden       </a:t>
            </a:r>
          </a:p>
          <a:p>
            <a:r>
              <a:rPr lang="en-US" sz="1200" kern="1200" dirty="0">
                <a:solidFill>
                  <a:schemeClr val="tx1"/>
                </a:solidFill>
                <a:effectLst/>
                <a:latin typeface="+mn-lt"/>
                <a:ea typeface="+mn-ea"/>
                <a:cs typeface="+mn-cs"/>
              </a:rPr>
              <a:t>2. Germany</a:t>
            </a:r>
          </a:p>
          <a:p>
            <a:r>
              <a:rPr lang="en-US" sz="1200" kern="1200" dirty="0">
                <a:solidFill>
                  <a:schemeClr val="tx1"/>
                </a:solidFill>
                <a:effectLst/>
                <a:latin typeface="+mn-lt"/>
                <a:ea typeface="+mn-ea"/>
                <a:cs typeface="+mn-cs"/>
              </a:rPr>
              <a:t>3. Cyprus       </a:t>
            </a:r>
          </a:p>
          <a:p>
            <a:r>
              <a:rPr lang="en-US" sz="1200" kern="1200" dirty="0">
                <a:solidFill>
                  <a:schemeClr val="tx1"/>
                </a:solidFill>
                <a:effectLst/>
                <a:latin typeface="+mn-lt"/>
                <a:ea typeface="+mn-ea"/>
                <a:cs typeface="+mn-cs"/>
              </a:rPr>
              <a:t>4. Japan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4</a:t>
            </a:fld>
            <a:endParaRPr lang="en-US"/>
          </a:p>
        </p:txBody>
      </p:sp>
    </p:spTree>
    <p:extLst>
      <p:ext uri="{BB962C8B-B14F-4D97-AF65-F5344CB8AC3E}">
        <p14:creationId xmlns:p14="http://schemas.microsoft.com/office/powerpoint/2010/main" val="281128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will get into pairs and talk about the video.</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 students follow along in their books, read the two questions aloud.</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them do the task. </a:t>
            </a:r>
            <a:r>
              <a:rPr lang="en-US" sz="1200" kern="1200">
                <a:solidFill>
                  <a:schemeClr val="tx1"/>
                </a:solidFill>
                <a:effectLst/>
                <a:latin typeface="+mn-lt"/>
                <a:ea typeface="+mn-ea"/>
                <a:cs typeface="+mn-cs"/>
              </a:rPr>
              <a:t>When students have finished, have a few pairs share their rules that should be changed.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6525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571500"/>
            <a:ext cx="18364200" cy="12344400"/>
          </a:xfrm>
          <a:prstGeom prst="rect">
            <a:avLst/>
          </a:prstGeom>
        </p:spPr>
      </p:pic>
      <p:pic>
        <p:nvPicPr>
          <p:cNvPr id="12" name="Picture 11"/>
          <p:cNvPicPr>
            <a:picLocks noChangeAspect="1"/>
          </p:cNvPicPr>
          <p:nvPr/>
        </p:nvPicPr>
        <p:blipFill rotWithShape="1">
          <a:blip r:embed="rId3"/>
          <a:srcRect l="42083" t="32963" r="16667" b="32222"/>
          <a:stretch/>
        </p:blipFill>
        <p:spPr>
          <a:xfrm>
            <a:off x="-32657" y="-190500"/>
            <a:ext cx="8381999" cy="4191000"/>
          </a:xfrm>
          <a:prstGeom prst="rect">
            <a:avLst/>
          </a:prstGeom>
          <a:ln>
            <a:noFill/>
          </a:ln>
          <a:effectLst>
            <a:softEdge rad="112500"/>
          </a:effectLst>
        </p:spPr>
      </p:pic>
      <p:pic>
        <p:nvPicPr>
          <p:cNvPr id="13" name="Picture 12"/>
          <p:cNvPicPr>
            <a:picLocks noChangeAspect="1"/>
          </p:cNvPicPr>
          <p:nvPr/>
        </p:nvPicPr>
        <p:blipFill rotWithShape="1">
          <a:blip r:embed="rId4"/>
          <a:srcRect l="30000" t="21853" r="40833" b="51481"/>
          <a:stretch/>
        </p:blipFill>
        <p:spPr>
          <a:xfrm>
            <a:off x="13868400" y="105156"/>
            <a:ext cx="3798147" cy="1914144"/>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5524500"/>
            <a:ext cx="8458200" cy="3123977"/>
          </a:xfrm>
          <a:prstGeom prst="rect">
            <a:avLst/>
          </a:prstGeom>
        </p:spPr>
      </p:pic>
      <p:sp>
        <p:nvSpPr>
          <p:cNvPr id="15" name="Rectangle 14"/>
          <p:cNvSpPr/>
          <p:nvPr/>
        </p:nvSpPr>
        <p:spPr>
          <a:xfrm>
            <a:off x="457200" y="5524500"/>
            <a:ext cx="8458200" cy="297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Myriad Pro" panose="020B0503030403020204" pitchFamily="34" charset="0"/>
              </a:rPr>
              <a:t>Video and</a:t>
            </a:r>
          </a:p>
          <a:p>
            <a:pPr algn="ctr"/>
            <a:r>
              <a:rPr lang="en-US" sz="6600" b="1" dirty="0">
                <a:solidFill>
                  <a:schemeClr val="tx1"/>
                </a:solidFill>
                <a:latin typeface="Myriad Pro" panose="020B0503030403020204" pitchFamily="34" charset="0"/>
              </a:rPr>
              <a:t>Video Worksheet</a:t>
            </a:r>
          </a:p>
        </p:txBody>
      </p:sp>
    </p:spTree>
    <p:extLst>
      <p:ext uri="{BB962C8B-B14F-4D97-AF65-F5344CB8AC3E}">
        <p14:creationId xmlns:p14="http://schemas.microsoft.com/office/powerpoint/2010/main" val="184227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VIDEO</a:t>
            </a:r>
          </a:p>
        </p:txBody>
      </p:sp>
      <p:pic>
        <p:nvPicPr>
          <p:cNvPr id="2" name="Unit 0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664213"/>
            <a:ext cx="18288001" cy="10258423"/>
          </a:xfrm>
          <a:prstGeom prst="rect">
            <a:avLst/>
          </a:prstGeom>
        </p:spPr>
      </p:pic>
    </p:spTree>
    <p:extLst>
      <p:ext uri="{BB962C8B-B14F-4D97-AF65-F5344CB8AC3E}">
        <p14:creationId xmlns:p14="http://schemas.microsoft.com/office/powerpoint/2010/main" val="39344262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VIDEO</a:t>
            </a:r>
          </a:p>
        </p:txBody>
      </p:sp>
      <p:pic>
        <p:nvPicPr>
          <p:cNvPr id="8" name="Picture 7"/>
          <p:cNvPicPr>
            <a:picLocks noChangeAspect="1"/>
          </p:cNvPicPr>
          <p:nvPr/>
        </p:nvPicPr>
        <p:blipFill rotWithShape="1">
          <a:blip r:embed="rId3"/>
          <a:srcRect l="45417" t="28518" r="28333" b="19630"/>
          <a:stretch/>
        </p:blipFill>
        <p:spPr>
          <a:xfrm>
            <a:off x="-146228" y="622344"/>
            <a:ext cx="18434229" cy="9664656"/>
          </a:xfrm>
          <a:prstGeom prst="rect">
            <a:avLst/>
          </a:prstGeom>
        </p:spPr>
      </p:pic>
      <p:pic>
        <p:nvPicPr>
          <p:cNvPr id="9" name="Picture 8"/>
          <p:cNvPicPr>
            <a:picLocks noChangeAspect="1"/>
          </p:cNvPicPr>
          <p:nvPr/>
        </p:nvPicPr>
        <p:blipFill rotWithShape="1">
          <a:blip r:embed="rId4"/>
          <a:srcRect l="38429" t="22039" r="4547" b="36087"/>
          <a:stretch/>
        </p:blipFill>
        <p:spPr>
          <a:xfrm>
            <a:off x="-146229" y="736498"/>
            <a:ext cx="12956460" cy="5351581"/>
          </a:xfrm>
          <a:prstGeom prst="rect">
            <a:avLst/>
          </a:prstGeom>
          <a:ln>
            <a:noFill/>
          </a:ln>
          <a:effectLst>
            <a:softEdge rad="112500"/>
          </a:effectLst>
        </p:spPr>
      </p:pic>
    </p:spTree>
    <p:extLst>
      <p:ext uri="{BB962C8B-B14F-4D97-AF65-F5344CB8AC3E}">
        <p14:creationId xmlns:p14="http://schemas.microsoft.com/office/powerpoint/2010/main" val="1845315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VIDEO</a:t>
            </a:r>
          </a:p>
        </p:txBody>
      </p:sp>
      <p:pic>
        <p:nvPicPr>
          <p:cNvPr id="8" name="Picture 7"/>
          <p:cNvPicPr>
            <a:picLocks noChangeAspect="1"/>
          </p:cNvPicPr>
          <p:nvPr/>
        </p:nvPicPr>
        <p:blipFill rotWithShape="1">
          <a:blip r:embed="rId3"/>
          <a:srcRect l="45417" t="28518" r="28333" b="19630"/>
          <a:stretch/>
        </p:blipFill>
        <p:spPr>
          <a:xfrm>
            <a:off x="-146228" y="622344"/>
            <a:ext cx="18434229" cy="9664656"/>
          </a:xfrm>
          <a:prstGeom prst="rect">
            <a:avLst/>
          </a:prstGeom>
        </p:spPr>
      </p:pic>
      <p:pic>
        <p:nvPicPr>
          <p:cNvPr id="2" name="Picture 1"/>
          <p:cNvPicPr>
            <a:picLocks noChangeAspect="1"/>
          </p:cNvPicPr>
          <p:nvPr/>
        </p:nvPicPr>
        <p:blipFill rotWithShape="1">
          <a:blip r:embed="rId4"/>
          <a:srcRect l="53333" t="37408" r="4583" b="21111"/>
          <a:stretch/>
        </p:blipFill>
        <p:spPr>
          <a:xfrm>
            <a:off x="-146230" y="664212"/>
            <a:ext cx="11957229" cy="6629751"/>
          </a:xfrm>
          <a:prstGeom prst="rect">
            <a:avLst/>
          </a:prstGeom>
          <a:ln>
            <a:noFill/>
          </a:ln>
          <a:effectLst>
            <a:softEdge rad="112500"/>
          </a:effectLst>
        </p:spPr>
      </p:pic>
      <p:sp>
        <p:nvSpPr>
          <p:cNvPr id="6" name="Rectangle 5"/>
          <p:cNvSpPr/>
          <p:nvPr/>
        </p:nvSpPr>
        <p:spPr>
          <a:xfrm>
            <a:off x="3276600" y="2152590"/>
            <a:ext cx="457200" cy="400110"/>
          </a:xfrm>
          <a:prstGeom prst="rect">
            <a:avLst/>
          </a:prstGeom>
        </p:spPr>
        <p:txBody>
          <a:bodyPr wrap="square">
            <a:spAutoFit/>
          </a:bodyPr>
          <a:lstStyle/>
          <a:p>
            <a:r>
              <a:rPr lang="en-US" sz="2000" b="1" dirty="0">
                <a:solidFill>
                  <a:srgbClr val="FF0000"/>
                </a:solidFill>
              </a:rPr>
              <a:t>✓</a:t>
            </a:r>
          </a:p>
        </p:txBody>
      </p:sp>
      <p:sp>
        <p:nvSpPr>
          <p:cNvPr id="14" name="Rectangle 13"/>
          <p:cNvSpPr/>
          <p:nvPr/>
        </p:nvSpPr>
        <p:spPr>
          <a:xfrm>
            <a:off x="8305800" y="2152590"/>
            <a:ext cx="457200" cy="400110"/>
          </a:xfrm>
          <a:prstGeom prst="rect">
            <a:avLst/>
          </a:prstGeom>
        </p:spPr>
        <p:txBody>
          <a:bodyPr wrap="square">
            <a:spAutoFit/>
          </a:bodyPr>
          <a:lstStyle/>
          <a:p>
            <a:r>
              <a:rPr lang="en-US" sz="2000" b="1" dirty="0">
                <a:solidFill>
                  <a:srgbClr val="FF0000"/>
                </a:solidFill>
              </a:rPr>
              <a:t>✓</a:t>
            </a:r>
          </a:p>
        </p:txBody>
      </p:sp>
      <p:sp>
        <p:nvSpPr>
          <p:cNvPr id="15" name="Rectangle 14"/>
          <p:cNvSpPr/>
          <p:nvPr/>
        </p:nvSpPr>
        <p:spPr>
          <a:xfrm>
            <a:off x="1295400" y="2762190"/>
            <a:ext cx="457200" cy="400110"/>
          </a:xfrm>
          <a:prstGeom prst="rect">
            <a:avLst/>
          </a:prstGeom>
        </p:spPr>
        <p:txBody>
          <a:bodyPr wrap="square">
            <a:spAutoFit/>
          </a:bodyPr>
          <a:lstStyle/>
          <a:p>
            <a:r>
              <a:rPr lang="en-US" sz="2000" b="1" dirty="0">
                <a:solidFill>
                  <a:srgbClr val="FF0000"/>
                </a:solidFill>
              </a:rPr>
              <a:t>✓</a:t>
            </a:r>
          </a:p>
        </p:txBody>
      </p:sp>
      <p:sp>
        <p:nvSpPr>
          <p:cNvPr id="16" name="Rectangle 15"/>
          <p:cNvSpPr/>
          <p:nvPr/>
        </p:nvSpPr>
        <p:spPr>
          <a:xfrm>
            <a:off x="5562600" y="2705100"/>
            <a:ext cx="457200" cy="400110"/>
          </a:xfrm>
          <a:prstGeom prst="rect">
            <a:avLst/>
          </a:prstGeom>
        </p:spPr>
        <p:txBody>
          <a:bodyPr wrap="square">
            <a:spAutoFit/>
          </a:bodyPr>
          <a:lstStyle/>
          <a:p>
            <a:r>
              <a:rPr lang="en-US" sz="2000" b="1" dirty="0">
                <a:solidFill>
                  <a:srgbClr val="FF0000"/>
                </a:solidFill>
              </a:rPr>
              <a:t>✓</a:t>
            </a:r>
          </a:p>
        </p:txBody>
      </p:sp>
      <p:sp>
        <p:nvSpPr>
          <p:cNvPr id="7" name="Rectangle 6"/>
          <p:cNvSpPr/>
          <p:nvPr/>
        </p:nvSpPr>
        <p:spPr>
          <a:xfrm>
            <a:off x="9753600" y="4380386"/>
            <a:ext cx="1334340" cy="523220"/>
          </a:xfrm>
          <a:prstGeom prst="rect">
            <a:avLst/>
          </a:prstGeom>
        </p:spPr>
        <p:txBody>
          <a:bodyPr wrap="none">
            <a:spAutoFit/>
          </a:bodyPr>
          <a:lstStyle/>
          <a:p>
            <a:r>
              <a:rPr lang="en-US" sz="2800" dirty="0">
                <a:solidFill>
                  <a:srgbClr val="FF0000"/>
                </a:solidFill>
              </a:rPr>
              <a:t>Sweden</a:t>
            </a:r>
          </a:p>
        </p:txBody>
      </p:sp>
      <p:sp>
        <p:nvSpPr>
          <p:cNvPr id="10" name="Rectangle 9"/>
          <p:cNvSpPr/>
          <p:nvPr/>
        </p:nvSpPr>
        <p:spPr>
          <a:xfrm>
            <a:off x="9710314" y="4963643"/>
            <a:ext cx="1516505" cy="523220"/>
          </a:xfrm>
          <a:prstGeom prst="rect">
            <a:avLst/>
          </a:prstGeom>
        </p:spPr>
        <p:txBody>
          <a:bodyPr wrap="none">
            <a:spAutoFit/>
          </a:bodyPr>
          <a:lstStyle/>
          <a:p>
            <a:r>
              <a:rPr lang="en-US" sz="2800" dirty="0">
                <a:solidFill>
                  <a:srgbClr val="FF0000"/>
                </a:solidFill>
              </a:rPr>
              <a:t>Germany</a:t>
            </a:r>
          </a:p>
        </p:txBody>
      </p:sp>
      <p:sp>
        <p:nvSpPr>
          <p:cNvPr id="11" name="Rectangle 10"/>
          <p:cNvSpPr/>
          <p:nvPr/>
        </p:nvSpPr>
        <p:spPr>
          <a:xfrm>
            <a:off x="9754952" y="5585985"/>
            <a:ext cx="1181734" cy="523220"/>
          </a:xfrm>
          <a:prstGeom prst="rect">
            <a:avLst/>
          </a:prstGeom>
        </p:spPr>
        <p:txBody>
          <a:bodyPr wrap="none">
            <a:spAutoFit/>
          </a:bodyPr>
          <a:lstStyle/>
          <a:p>
            <a:r>
              <a:rPr lang="en-US" sz="2800" dirty="0">
                <a:solidFill>
                  <a:srgbClr val="FF0000"/>
                </a:solidFill>
              </a:rPr>
              <a:t>Cyprus</a:t>
            </a:r>
          </a:p>
        </p:txBody>
      </p:sp>
      <p:sp>
        <p:nvSpPr>
          <p:cNvPr id="12" name="Rectangle 11"/>
          <p:cNvSpPr/>
          <p:nvPr/>
        </p:nvSpPr>
        <p:spPr>
          <a:xfrm>
            <a:off x="9815961" y="6144280"/>
            <a:ext cx="1019831" cy="523220"/>
          </a:xfrm>
          <a:prstGeom prst="rect">
            <a:avLst/>
          </a:prstGeom>
        </p:spPr>
        <p:txBody>
          <a:bodyPr wrap="none">
            <a:spAutoFit/>
          </a:bodyPr>
          <a:lstStyle/>
          <a:p>
            <a:r>
              <a:rPr lang="en-US" sz="2800" dirty="0">
                <a:solidFill>
                  <a:srgbClr val="FF0000"/>
                </a:solidFill>
              </a:rPr>
              <a:t>Japan</a:t>
            </a:r>
          </a:p>
        </p:txBody>
      </p:sp>
    </p:spTree>
    <p:extLst>
      <p:ext uri="{BB962C8B-B14F-4D97-AF65-F5344CB8AC3E}">
        <p14:creationId xmlns:p14="http://schemas.microsoft.com/office/powerpoint/2010/main" val="391285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P spid="7"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VIDEO</a:t>
            </a:r>
          </a:p>
        </p:txBody>
      </p:sp>
      <p:pic>
        <p:nvPicPr>
          <p:cNvPr id="8" name="Picture 7"/>
          <p:cNvPicPr>
            <a:picLocks noChangeAspect="1"/>
          </p:cNvPicPr>
          <p:nvPr/>
        </p:nvPicPr>
        <p:blipFill rotWithShape="1">
          <a:blip r:embed="rId3"/>
          <a:srcRect l="46741" t="32795" r="28333" b="19630"/>
          <a:stretch/>
        </p:blipFill>
        <p:spPr>
          <a:xfrm>
            <a:off x="0" y="626285"/>
            <a:ext cx="18287999" cy="9660715"/>
          </a:xfrm>
          <a:prstGeom prst="rect">
            <a:avLst/>
          </a:prstGeom>
        </p:spPr>
      </p:pic>
      <p:pic>
        <p:nvPicPr>
          <p:cNvPr id="3" name="Picture 2"/>
          <p:cNvPicPr>
            <a:picLocks noChangeAspect="1"/>
          </p:cNvPicPr>
          <p:nvPr/>
        </p:nvPicPr>
        <p:blipFill rotWithShape="1">
          <a:blip r:embed="rId4"/>
          <a:srcRect l="52409" t="45556" r="4167" b="43010"/>
          <a:stretch/>
        </p:blipFill>
        <p:spPr>
          <a:xfrm>
            <a:off x="-3696" y="3328662"/>
            <a:ext cx="14624230" cy="2166080"/>
          </a:xfrm>
          <a:prstGeom prst="rect">
            <a:avLst/>
          </a:prstGeom>
          <a:ln>
            <a:noFill/>
          </a:ln>
          <a:effectLst>
            <a:softEdge rad="112500"/>
          </a:effectLst>
        </p:spPr>
      </p:pic>
    </p:spTree>
    <p:extLst>
      <p:ext uri="{BB962C8B-B14F-4D97-AF65-F5344CB8AC3E}">
        <p14:creationId xmlns:p14="http://schemas.microsoft.com/office/powerpoint/2010/main" val="624979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362433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156</Words>
  <Application>Microsoft Office PowerPoint</Application>
  <PresentationFormat>Custom</PresentationFormat>
  <Paragraphs>59</Paragraphs>
  <Slides>6</Slides>
  <Notes>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Kozuka Gothic Pro H</vt:lpstr>
      <vt:lpstr>Calibri</vt:lpstr>
      <vt:lpstr>Myriad Pro</vt:lpstr>
      <vt:lpstr>Adobe Gothic Std B</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Colorful Mobile Photography Presentation</dc:title>
  <dc:creator>ADMIN</dc:creator>
  <cp:lastModifiedBy>ADMIN</cp:lastModifiedBy>
  <cp:revision>10</cp:revision>
  <dcterms:created xsi:type="dcterms:W3CDTF">2006-08-16T00:00:00Z</dcterms:created>
  <dcterms:modified xsi:type="dcterms:W3CDTF">2023-08-26T14:27:15Z</dcterms:modified>
  <dc:identifier>DAFrBwFExIY</dc:identifier>
</cp:coreProperties>
</file>