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
  </p:notesMasterIdLst>
  <p:sldIdLst>
    <p:sldId id="261" r:id="rId2"/>
    <p:sldId id="284" r:id="rId3"/>
    <p:sldId id="260" r:id="rId4"/>
    <p:sldId id="262" r:id="rId5"/>
    <p:sldId id="263" r:id="rId6"/>
    <p:sldId id="264" r:id="rId7"/>
    <p:sldId id="285" r:id="rId8"/>
    <p:sldId id="286" r:id="rId9"/>
  </p:sldIdLst>
  <p:sldSz cx="18288000" cy="10287000"/>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68484" autoAdjust="0"/>
  </p:normalViewPr>
  <p:slideViewPr>
    <p:cSldViewPr>
      <p:cViewPr varScale="1">
        <p:scale>
          <a:sx n="18" d="100"/>
          <a:sy n="18" d="100"/>
        </p:scale>
        <p:origin x="61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EBAD86-7ABE-4A00-8DD5-24C15E24BB19}"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2EB585-BEE5-4E25-B38F-8A47DB0FC7C7}" type="slidenum">
              <a:rPr lang="en-US" smtClean="0"/>
              <a:t>‹#›</a:t>
            </a:fld>
            <a:endParaRPr lang="en-US"/>
          </a:p>
        </p:txBody>
      </p:sp>
    </p:spTree>
    <p:extLst>
      <p:ext uri="{BB962C8B-B14F-4D97-AF65-F5344CB8AC3E}">
        <p14:creationId xmlns:p14="http://schemas.microsoft.com/office/powerpoint/2010/main" val="1279961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OTp8W251aiQ"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Motivating and Focusing.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Introduce the topic (job).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Have students watch a video (around 2 minutes) </a:t>
            </a:r>
            <a:r>
              <a:rPr lang="en-US" sz="1200" u="sng" kern="1200" dirty="0">
                <a:solidFill>
                  <a:schemeClr val="tx1"/>
                </a:solidFill>
                <a:effectLst/>
                <a:latin typeface="+mn-lt"/>
                <a:ea typeface="+mn-ea"/>
                <a:cs typeface="+mn-cs"/>
                <a:hlinkClick r:id="rId3"/>
              </a:rPr>
              <a:t>https://www.youtube.com/watch?v=OTp8W251aiQ</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have a discussion (based on some notes in pictures)</a:t>
            </a:r>
          </a:p>
          <a:p>
            <a:pPr lvl="0"/>
            <a:r>
              <a:rPr lang="en-US" sz="1200" kern="1200" dirty="0">
                <a:solidFill>
                  <a:schemeClr val="tx1"/>
                </a:solidFill>
                <a:effectLst/>
                <a:latin typeface="+mn-lt"/>
                <a:ea typeface="+mn-ea"/>
                <a:cs typeface="+mn-cs"/>
              </a:rPr>
              <a:t>How does this animal move? (</a:t>
            </a:r>
            <a:r>
              <a:rPr lang="en-US" sz="1200" i="1" kern="1200" dirty="0">
                <a:solidFill>
                  <a:schemeClr val="tx1"/>
                </a:solidFill>
                <a:effectLst/>
                <a:latin typeface="+mn-lt"/>
                <a:ea typeface="+mn-ea"/>
                <a:cs typeface="+mn-cs"/>
              </a:rPr>
              <a:t>very slowly</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What do they spend time on? (</a:t>
            </a:r>
            <a:r>
              <a:rPr lang="en-US" sz="1200" i="1" kern="1200" dirty="0">
                <a:solidFill>
                  <a:schemeClr val="tx1"/>
                </a:solidFill>
                <a:effectLst/>
                <a:latin typeface="+mn-lt"/>
                <a:ea typeface="+mn-ea"/>
                <a:cs typeface="+mn-cs"/>
              </a:rPr>
              <a:t>eating and sleeping</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Describe it. (</a:t>
            </a:r>
            <a:r>
              <a:rPr lang="en-US" sz="1200" b="1" i="1" kern="1200" dirty="0">
                <a:solidFill>
                  <a:schemeClr val="tx1"/>
                </a:solidFill>
                <a:effectLst/>
                <a:latin typeface="+mn-lt"/>
                <a:ea typeface="+mn-ea"/>
                <a:cs typeface="+mn-cs"/>
              </a:rPr>
              <a:t>round heads, long legs, very</a:t>
            </a:r>
            <a:br>
              <a:rPr lang="en-US" sz="1200" b="1" i="1" kern="1200" dirty="0">
                <a:solidFill>
                  <a:schemeClr val="tx1"/>
                </a:solidFill>
                <a:effectLst/>
                <a:latin typeface="+mn-lt"/>
                <a:ea typeface="+mn-ea"/>
                <a:cs typeface="+mn-cs"/>
              </a:rPr>
            </a:br>
            <a:r>
              <a:rPr lang="en-US" sz="1200" b="1" i="1" kern="1200" dirty="0">
                <a:solidFill>
                  <a:schemeClr val="tx1"/>
                </a:solidFill>
                <a:effectLst/>
                <a:latin typeface="+mn-lt"/>
                <a:ea typeface="+mn-ea"/>
                <a:cs typeface="+mn-cs"/>
              </a:rPr>
              <a:t>small ears, and short tails</a:t>
            </a:r>
            <a:r>
              <a:rPr lang="en-US" sz="1200" b="1" i="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Have students read the unit title to</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themselves as you read it aloud. Explain that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in this unit they will learn to talk about rules.</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2</a:t>
            </a:fld>
            <a:endParaRPr lang="en-US"/>
          </a:p>
        </p:txBody>
      </p:sp>
    </p:spTree>
    <p:extLst>
      <p:ext uri="{BB962C8B-B14F-4D97-AF65-F5344CB8AC3E}">
        <p14:creationId xmlns:p14="http://schemas.microsoft.com/office/powerpoint/2010/main" val="2573485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that they will hear part of a TV show about animals, and they should focus on the animals and their places so they can match them. If necessary, before playing the CD, read the animals’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names and the locations</a:t>
            </a:r>
          </a:p>
        </p:txBody>
      </p:sp>
      <p:sp>
        <p:nvSpPr>
          <p:cNvPr id="4" name="Slide Number Placeholder 3"/>
          <p:cNvSpPr>
            <a:spLocks noGrp="1"/>
          </p:cNvSpPr>
          <p:nvPr>
            <p:ph type="sldNum" sz="quarter" idx="10"/>
          </p:nvPr>
        </p:nvSpPr>
        <p:spPr/>
        <p:txBody>
          <a:bodyPr/>
          <a:lstStyle/>
          <a:p>
            <a:fld id="{A3A262A6-82B3-4799-8493-C4018E2405A0}" type="slidenum">
              <a:rPr lang="en-US" smtClean="0"/>
              <a:t>3</a:t>
            </a:fld>
            <a:endParaRPr lang="en-US"/>
          </a:p>
        </p:txBody>
      </p:sp>
    </p:spTree>
    <p:extLst>
      <p:ext uri="{BB962C8B-B14F-4D97-AF65-F5344CB8AC3E}">
        <p14:creationId xmlns:p14="http://schemas.microsoft.com/office/powerpoint/2010/main" val="2645453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Preview -  Activity B</a:t>
            </a:r>
            <a:endParaRPr lang="en-US" sz="105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Tell students that they will listen again and they should use the words in the box to complete the sentences. Before playing the CD, read the adverbs aloud as students follow along.</a:t>
            </a:r>
            <a:endParaRPr lang="en-US" sz="105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Play the CD. Play again, if necessary.</a:t>
            </a:r>
            <a:endParaRPr lang="en-US" sz="105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Check answers.</a:t>
            </a:r>
            <a:endParaRPr lang="en-US" sz="105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05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Keys: </a:t>
            </a:r>
            <a:endParaRPr lang="en-US" sz="1050" kern="1200" dirty="0">
              <a:solidFill>
                <a:schemeClr val="tx1"/>
              </a:solidFill>
              <a:effectLst/>
              <a:latin typeface="+mn-lt"/>
              <a:ea typeface="+mn-ea"/>
              <a:cs typeface="+mn-cs"/>
            </a:endParaRPr>
          </a:p>
          <a:p>
            <a:pPr lvl="3"/>
            <a:r>
              <a:rPr lang="en-US" sz="1200" kern="1200" dirty="0">
                <a:solidFill>
                  <a:schemeClr val="tx1"/>
                </a:solidFill>
                <a:effectLst/>
                <a:latin typeface="+mn-lt"/>
                <a:ea typeface="+mn-ea"/>
                <a:cs typeface="+mn-cs"/>
              </a:rPr>
              <a:t>Quickly</a:t>
            </a:r>
            <a:endParaRPr lang="en-US" sz="1050" kern="1200" dirty="0">
              <a:solidFill>
                <a:schemeClr val="tx1"/>
              </a:solidFill>
              <a:effectLst/>
              <a:latin typeface="+mn-lt"/>
              <a:ea typeface="+mn-ea"/>
              <a:cs typeface="+mn-cs"/>
            </a:endParaRPr>
          </a:p>
          <a:p>
            <a:pPr lvl="3"/>
            <a:r>
              <a:rPr lang="en-US" sz="1200" kern="1200" dirty="0">
                <a:solidFill>
                  <a:schemeClr val="tx1"/>
                </a:solidFill>
                <a:effectLst/>
                <a:latin typeface="+mn-lt"/>
                <a:ea typeface="+mn-ea"/>
                <a:cs typeface="+mn-cs"/>
              </a:rPr>
              <a:t>Hard</a:t>
            </a:r>
            <a:endParaRPr lang="en-US" sz="1050" kern="1200" dirty="0">
              <a:solidFill>
                <a:schemeClr val="tx1"/>
              </a:solidFill>
              <a:effectLst/>
              <a:latin typeface="+mn-lt"/>
              <a:ea typeface="+mn-ea"/>
              <a:cs typeface="+mn-cs"/>
            </a:endParaRPr>
          </a:p>
          <a:p>
            <a:pPr lvl="3"/>
            <a:r>
              <a:rPr lang="en-US" sz="1200" kern="1200" dirty="0">
                <a:solidFill>
                  <a:schemeClr val="tx1"/>
                </a:solidFill>
                <a:effectLst/>
                <a:latin typeface="+mn-lt"/>
                <a:ea typeface="+mn-ea"/>
                <a:cs typeface="+mn-cs"/>
              </a:rPr>
              <a:t>Quietly</a:t>
            </a:r>
            <a:endParaRPr lang="en-US" sz="1050" kern="1200" dirty="0">
              <a:solidFill>
                <a:schemeClr val="tx1"/>
              </a:solidFill>
              <a:effectLst/>
              <a:latin typeface="+mn-lt"/>
              <a:ea typeface="+mn-ea"/>
              <a:cs typeface="+mn-cs"/>
            </a:endParaRPr>
          </a:p>
          <a:p>
            <a:pPr lvl="3"/>
            <a:r>
              <a:rPr lang="en-US" sz="1200" kern="1200" dirty="0">
                <a:solidFill>
                  <a:schemeClr val="tx1"/>
                </a:solidFill>
                <a:effectLst/>
                <a:latin typeface="+mn-lt"/>
                <a:ea typeface="+mn-ea"/>
                <a:cs typeface="+mn-cs"/>
              </a:rPr>
              <a:t>Gracefully/ playfully </a:t>
            </a:r>
          </a:p>
          <a:p>
            <a:r>
              <a:rPr lang="en-US" sz="1200" b="1" kern="1200" dirty="0">
                <a:solidFill>
                  <a:schemeClr val="tx1"/>
                </a:solidFill>
                <a:effectLst/>
                <a:latin typeface="+mn-lt"/>
                <a:ea typeface="+mn-ea"/>
                <a:cs typeface="+mn-cs"/>
              </a:rPr>
              <a:t>Preview  - Activity C.</a:t>
            </a:r>
            <a:endParaRPr lang="en-US" sz="105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Tell students they are going to get into pairs and take turns talking about other animals.</a:t>
            </a:r>
            <a:endParaRPr lang="en-US" sz="105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As students follow along, read the expressions in the box.</a:t>
            </a:r>
            <a:endParaRPr lang="en-US" sz="105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Model the example.</a:t>
            </a:r>
            <a:endParaRPr lang="en-US" sz="105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Have students get into pairs and do the task.</a:t>
            </a:r>
            <a:endParaRPr lang="en-US" sz="1050" kern="1200" dirty="0">
              <a:solidFill>
                <a:schemeClr val="tx1"/>
              </a:solidFill>
              <a:effectLst/>
              <a:latin typeface="+mn-lt"/>
              <a:ea typeface="+mn-ea"/>
              <a:cs typeface="+mn-cs"/>
            </a:endParaRPr>
          </a:p>
          <a:p>
            <a:pPr lvl="3"/>
            <a:endParaRPr lang="en-US" sz="105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4</a:t>
            </a:fld>
            <a:endParaRPr lang="en-US"/>
          </a:p>
        </p:txBody>
      </p:sp>
    </p:spTree>
    <p:extLst>
      <p:ext uri="{BB962C8B-B14F-4D97-AF65-F5344CB8AC3E}">
        <p14:creationId xmlns:p14="http://schemas.microsoft.com/office/powerpoint/2010/main" val="1735520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5</a:t>
            </a:fld>
            <a:endParaRPr lang="en-US"/>
          </a:p>
        </p:txBody>
      </p:sp>
    </p:spTree>
    <p:extLst>
      <p:ext uri="{BB962C8B-B14F-4D97-AF65-F5344CB8AC3E}">
        <p14:creationId xmlns:p14="http://schemas.microsoft.com/office/powerpoint/2010/main" val="3591086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6</a:t>
            </a:fld>
            <a:endParaRPr lang="en-US"/>
          </a:p>
        </p:txBody>
      </p:sp>
    </p:spTree>
    <p:extLst>
      <p:ext uri="{BB962C8B-B14F-4D97-AF65-F5344CB8AC3E}">
        <p14:creationId xmlns:p14="http://schemas.microsoft.com/office/powerpoint/2010/main" val="1795595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7</a:t>
            </a:fld>
            <a:endParaRPr lang="en-US"/>
          </a:p>
        </p:txBody>
      </p:sp>
    </p:spTree>
    <p:extLst>
      <p:ext uri="{BB962C8B-B14F-4D97-AF65-F5344CB8AC3E}">
        <p14:creationId xmlns:p14="http://schemas.microsoft.com/office/powerpoint/2010/main" val="3517240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1694"/>
            <a:ext cx="18288000" cy="11792160"/>
          </a:xfrm>
          <a:prstGeom prst="rect">
            <a:avLst/>
          </a:prstGeom>
        </p:spPr>
      </p:pic>
      <p:pic>
        <p:nvPicPr>
          <p:cNvPr id="5" name="Picture 4"/>
          <p:cNvPicPr>
            <a:picLocks noChangeAspect="1"/>
          </p:cNvPicPr>
          <p:nvPr/>
        </p:nvPicPr>
        <p:blipFill rotWithShape="1">
          <a:blip r:embed="rId3"/>
          <a:srcRect l="43094" t="20011" r="19403" b="9883"/>
          <a:stretch/>
        </p:blipFill>
        <p:spPr>
          <a:xfrm>
            <a:off x="0" y="-568854"/>
            <a:ext cx="9052560" cy="9518904"/>
          </a:xfrm>
          <a:prstGeom prst="rect">
            <a:avLst/>
          </a:prstGeom>
          <a:ln>
            <a:noFill/>
          </a:ln>
          <a:effectLst>
            <a:softEdge rad="112500"/>
          </a:effectLst>
        </p:spPr>
      </p:pic>
      <p:sp>
        <p:nvSpPr>
          <p:cNvPr id="8" name="TextBox 7"/>
          <p:cNvSpPr txBox="1"/>
          <p:nvPr/>
        </p:nvSpPr>
        <p:spPr>
          <a:xfrm>
            <a:off x="13331953" y="8586217"/>
            <a:ext cx="184731" cy="507831"/>
          </a:xfrm>
          <a:prstGeom prst="rect">
            <a:avLst/>
          </a:prstGeom>
          <a:noFill/>
        </p:spPr>
        <p:txBody>
          <a:bodyPr wrap="none" rtlCol="0">
            <a:spAutoFit/>
          </a:bodyPr>
          <a:lstStyle/>
          <a:p>
            <a:endParaRPr lang="en-US" sz="2700"/>
          </a:p>
        </p:txBody>
      </p:sp>
      <p:sp>
        <p:nvSpPr>
          <p:cNvPr id="10" name="Rounded Rectangle 9"/>
          <p:cNvSpPr/>
          <p:nvPr/>
        </p:nvSpPr>
        <p:spPr>
          <a:xfrm>
            <a:off x="10032714" y="5964146"/>
            <a:ext cx="7582329" cy="3960690"/>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2700" dirty="0"/>
          </a:p>
        </p:txBody>
      </p:sp>
      <p:sp>
        <p:nvSpPr>
          <p:cNvPr id="11" name="Rectangle 10"/>
          <p:cNvSpPr/>
          <p:nvPr/>
        </p:nvSpPr>
        <p:spPr>
          <a:xfrm>
            <a:off x="10263132" y="6767246"/>
            <a:ext cx="7351911" cy="2308324"/>
          </a:xfrm>
          <a:prstGeom prst="rect">
            <a:avLst/>
          </a:prstGeom>
        </p:spPr>
        <p:txBody>
          <a:bodyPr wrap="square">
            <a:spAutoFit/>
          </a:bodyPr>
          <a:lstStyle/>
          <a:p>
            <a:pPr algn="ctr"/>
            <a:r>
              <a:rPr lang="en-US" sz="7200" b="1" dirty="0">
                <a:solidFill>
                  <a:schemeClr val="bg1"/>
                </a:solidFill>
                <a:latin typeface="Myriad Pro" panose="020B0503030403020204" pitchFamily="34" charset="0"/>
              </a:rPr>
              <a:t>Preview and Language Focus</a:t>
            </a:r>
          </a:p>
        </p:txBody>
      </p:sp>
    </p:spTree>
    <p:extLst>
      <p:ext uri="{BB962C8B-B14F-4D97-AF65-F5344CB8AC3E}">
        <p14:creationId xmlns:p14="http://schemas.microsoft.com/office/powerpoint/2010/main" val="1573622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4</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HOW DO SLOTHS MOVE?</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PREVIEW</a:t>
            </a:r>
          </a:p>
        </p:txBody>
      </p:sp>
      <p:pic>
        <p:nvPicPr>
          <p:cNvPr id="2" name="Three-toed Sloth_ The Slowest Mammal On Earth _ Nature on PB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95400" y="952500"/>
            <a:ext cx="15947835" cy="8971338"/>
          </a:xfrm>
          <a:prstGeom prst="rect">
            <a:avLst/>
          </a:prstGeom>
        </p:spPr>
      </p:pic>
    </p:spTree>
    <p:extLst>
      <p:ext uri="{BB962C8B-B14F-4D97-AF65-F5344CB8AC3E}">
        <p14:creationId xmlns:p14="http://schemas.microsoft.com/office/powerpoint/2010/main" val="16183969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4</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HOW DO SLOTHS MOVE?</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PREVIEW</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798" y="1562100"/>
            <a:ext cx="17339093" cy="6858000"/>
          </a:xfrm>
          <a:prstGeom prst="rect">
            <a:avLst/>
          </a:prstGeom>
        </p:spPr>
      </p:pic>
      <p:cxnSp>
        <p:nvCxnSpPr>
          <p:cNvPr id="5" name="Straight Arrow Connector 4"/>
          <p:cNvCxnSpPr/>
          <p:nvPr/>
        </p:nvCxnSpPr>
        <p:spPr>
          <a:xfrm>
            <a:off x="5486400" y="4762500"/>
            <a:ext cx="2362200" cy="10668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486400" y="5797296"/>
            <a:ext cx="2514600" cy="193700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410200" y="6765798"/>
            <a:ext cx="2438400" cy="9829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5486400" y="4762500"/>
            <a:ext cx="2362200" cy="301215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EE_G8_1-2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782800" y="3009900"/>
            <a:ext cx="1068387" cy="1068387"/>
          </a:xfrm>
          <a:prstGeom prst="rect">
            <a:avLst/>
          </a:prstGeom>
        </p:spPr>
      </p:pic>
    </p:spTree>
    <p:extLst>
      <p:ext uri="{BB962C8B-B14F-4D97-AF65-F5344CB8AC3E}">
        <p14:creationId xmlns:p14="http://schemas.microsoft.com/office/powerpoint/2010/main" val="222617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92969" fill="hold"/>
                                        <p:tgtEl>
                                          <p:spTgt spid="9"/>
                                        </p:tgtEl>
                                      </p:cBhvr>
                                    </p:cmd>
                                  </p:childTnLst>
                                </p:cTn>
                              </p:par>
                            </p:childTnLst>
                          </p:cTn>
                        </p:par>
                      </p:childTnLst>
                    </p:cTn>
                  </p:par>
                </p:childTnLst>
              </p:cTn>
              <p:nextCondLst>
                <p:cond evt="onClick" delay="0">
                  <p:tgtEl>
                    <p:spTgt spid="9"/>
                  </p:tgtEl>
                </p:cond>
              </p:nextCondLst>
            </p:seq>
            <p:audio>
              <p:cMediaNode vol="80000">
                <p:cTn id="28"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4</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HOW DO SLOTHS MOVE?</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PREVIEW</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952500"/>
            <a:ext cx="14935200" cy="5464333"/>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00" y="6667500"/>
            <a:ext cx="13599196" cy="3148451"/>
          </a:xfrm>
          <a:prstGeom prst="rect">
            <a:avLst/>
          </a:prstGeom>
        </p:spPr>
      </p:pic>
      <p:sp>
        <p:nvSpPr>
          <p:cNvPr id="6" name="TextBox 5"/>
          <p:cNvSpPr txBox="1"/>
          <p:nvPr/>
        </p:nvSpPr>
        <p:spPr>
          <a:xfrm>
            <a:off x="8763000" y="3430369"/>
            <a:ext cx="1494320" cy="646331"/>
          </a:xfrm>
          <a:prstGeom prst="rect">
            <a:avLst/>
          </a:prstGeom>
          <a:noFill/>
        </p:spPr>
        <p:txBody>
          <a:bodyPr wrap="none" rtlCol="0">
            <a:spAutoFit/>
          </a:bodyPr>
          <a:lstStyle/>
          <a:p>
            <a:r>
              <a:rPr lang="en-US" sz="3600" dirty="0">
                <a:solidFill>
                  <a:srgbClr val="FF0000"/>
                </a:solidFill>
              </a:rPr>
              <a:t>quickly</a:t>
            </a:r>
          </a:p>
        </p:txBody>
      </p:sp>
      <p:sp>
        <p:nvSpPr>
          <p:cNvPr id="14" name="TextBox 13"/>
          <p:cNvSpPr txBox="1"/>
          <p:nvPr/>
        </p:nvSpPr>
        <p:spPr>
          <a:xfrm>
            <a:off x="4876800" y="4152900"/>
            <a:ext cx="1044004" cy="646331"/>
          </a:xfrm>
          <a:prstGeom prst="rect">
            <a:avLst/>
          </a:prstGeom>
          <a:noFill/>
        </p:spPr>
        <p:txBody>
          <a:bodyPr wrap="none" rtlCol="0">
            <a:spAutoFit/>
          </a:bodyPr>
          <a:lstStyle/>
          <a:p>
            <a:r>
              <a:rPr lang="en-US" sz="3600" dirty="0">
                <a:solidFill>
                  <a:srgbClr val="FF0000"/>
                </a:solidFill>
              </a:rPr>
              <a:t>hard</a:t>
            </a:r>
          </a:p>
        </p:txBody>
      </p:sp>
      <p:sp>
        <p:nvSpPr>
          <p:cNvPr id="16" name="TextBox 15"/>
          <p:cNvSpPr txBox="1"/>
          <p:nvPr/>
        </p:nvSpPr>
        <p:spPr>
          <a:xfrm>
            <a:off x="4191000" y="4878169"/>
            <a:ext cx="1466940" cy="646331"/>
          </a:xfrm>
          <a:prstGeom prst="rect">
            <a:avLst/>
          </a:prstGeom>
          <a:noFill/>
        </p:spPr>
        <p:txBody>
          <a:bodyPr wrap="none" rtlCol="0">
            <a:spAutoFit/>
          </a:bodyPr>
          <a:lstStyle/>
          <a:p>
            <a:r>
              <a:rPr lang="en-US" sz="3600" dirty="0" err="1">
                <a:solidFill>
                  <a:srgbClr val="FF0000"/>
                </a:solidFill>
              </a:rPr>
              <a:t>quitely</a:t>
            </a:r>
            <a:endParaRPr lang="en-US" sz="3600" dirty="0">
              <a:solidFill>
                <a:srgbClr val="FF0000"/>
              </a:solidFill>
            </a:endParaRPr>
          </a:p>
        </p:txBody>
      </p:sp>
      <p:sp>
        <p:nvSpPr>
          <p:cNvPr id="17" name="TextBox 16"/>
          <p:cNvSpPr txBox="1"/>
          <p:nvPr/>
        </p:nvSpPr>
        <p:spPr>
          <a:xfrm>
            <a:off x="4724400" y="5524500"/>
            <a:ext cx="1998560" cy="646331"/>
          </a:xfrm>
          <a:prstGeom prst="rect">
            <a:avLst/>
          </a:prstGeom>
          <a:noFill/>
        </p:spPr>
        <p:txBody>
          <a:bodyPr wrap="none" rtlCol="0">
            <a:spAutoFit/>
          </a:bodyPr>
          <a:lstStyle/>
          <a:p>
            <a:r>
              <a:rPr lang="en-US" sz="3600" dirty="0">
                <a:solidFill>
                  <a:srgbClr val="FF0000"/>
                </a:solidFill>
              </a:rPr>
              <a:t>gracefully</a:t>
            </a:r>
          </a:p>
        </p:txBody>
      </p:sp>
      <p:sp>
        <p:nvSpPr>
          <p:cNvPr id="18" name="TextBox 17"/>
          <p:cNvSpPr txBox="1"/>
          <p:nvPr/>
        </p:nvSpPr>
        <p:spPr>
          <a:xfrm>
            <a:off x="9050440" y="5524500"/>
            <a:ext cx="1758879" cy="646331"/>
          </a:xfrm>
          <a:prstGeom prst="rect">
            <a:avLst/>
          </a:prstGeom>
          <a:noFill/>
        </p:spPr>
        <p:txBody>
          <a:bodyPr wrap="none" rtlCol="0">
            <a:spAutoFit/>
          </a:bodyPr>
          <a:lstStyle/>
          <a:p>
            <a:r>
              <a:rPr lang="en-US" sz="3600" dirty="0">
                <a:solidFill>
                  <a:srgbClr val="FF0000"/>
                </a:solidFill>
              </a:rPr>
              <a:t>playfully</a:t>
            </a:r>
          </a:p>
        </p:txBody>
      </p:sp>
      <p:pic>
        <p:nvPicPr>
          <p:cNvPr id="3" name="EE_G8_1-2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4032927" y="948277"/>
            <a:ext cx="808938" cy="808938"/>
          </a:xfrm>
          <a:prstGeom prst="rect">
            <a:avLst/>
          </a:prstGeom>
        </p:spPr>
      </p:pic>
    </p:spTree>
    <p:extLst>
      <p:ext uri="{BB962C8B-B14F-4D97-AF65-F5344CB8AC3E}">
        <p14:creationId xmlns:p14="http://schemas.microsoft.com/office/powerpoint/2010/main" val="369187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inVertical)">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3"/>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92969" fill="hold"/>
                                        <p:tgtEl>
                                          <p:spTgt spid="3"/>
                                        </p:tgtEl>
                                      </p:cBhvr>
                                    </p:cmd>
                                  </p:childTnLst>
                                </p:cTn>
                              </p:par>
                            </p:childTnLst>
                          </p:cTn>
                        </p:par>
                      </p:childTnLst>
                    </p:cTn>
                  </p:par>
                </p:childTnLst>
              </p:cTn>
              <p:nextCondLst>
                <p:cond evt="onClick" delay="0">
                  <p:tgtEl>
                    <p:spTgt spid="3"/>
                  </p:tgtEl>
                </p:cond>
              </p:nextCondLst>
            </p:seq>
            <p:audio>
              <p:cMediaNode vol="80000">
                <p:cTn id="33" fill="hold" display="0">
                  <p:stCondLst>
                    <p:cond delay="indefinite"/>
                  </p:stCondLst>
                  <p:endCondLst>
                    <p:cond evt="onStopAudio" delay="0">
                      <p:tgtEl>
                        <p:sldTgt/>
                      </p:tgtEl>
                    </p:cond>
                  </p:endCondLst>
                </p:cTn>
                <p:tgtEl>
                  <p:spTgt spid="3"/>
                </p:tgtEl>
              </p:cMediaNode>
            </p:audio>
          </p:childTnLst>
        </p:cTn>
      </p:par>
    </p:tnLst>
    <p:bldLst>
      <p:bldP spid="6" grpId="0"/>
      <p:bldP spid="14" grpId="0"/>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4</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HOW DO SLOTHS MOVE?</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1600" y="757531"/>
            <a:ext cx="12769598" cy="9586524"/>
          </a:xfrm>
          <a:prstGeom prst="rect">
            <a:avLst/>
          </a:prstGeom>
        </p:spPr>
      </p:pic>
      <p:pic>
        <p:nvPicPr>
          <p:cNvPr id="4" name="EE_G8_1-2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630400" y="1485900"/>
            <a:ext cx="762000" cy="762000"/>
          </a:xfrm>
          <a:prstGeom prst="rect">
            <a:avLst/>
          </a:prstGeom>
        </p:spPr>
      </p:pic>
    </p:spTree>
    <p:extLst>
      <p:ext uri="{BB962C8B-B14F-4D97-AF65-F5344CB8AC3E}">
        <p14:creationId xmlns:p14="http://schemas.microsoft.com/office/powerpoint/2010/main" val="26132958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99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4</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HOW DO SLOTHS MOVE?</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952499"/>
            <a:ext cx="13487400" cy="9232369"/>
          </a:xfrm>
          <a:prstGeom prst="rect">
            <a:avLst/>
          </a:prstGeom>
        </p:spPr>
      </p:pic>
    </p:spTree>
    <p:extLst>
      <p:ext uri="{BB962C8B-B14F-4D97-AF65-F5344CB8AC3E}">
        <p14:creationId xmlns:p14="http://schemas.microsoft.com/office/powerpoint/2010/main" val="2399320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4</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HOW DO SLOTHS MOVE?</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63253" t="-85401" r="-63253" b="85401"/>
          <a:stretch/>
        </p:blipFill>
        <p:spPr>
          <a:xfrm>
            <a:off x="152400" y="-8418706"/>
            <a:ext cx="14575221" cy="10942060"/>
          </a:xfrm>
          <a:prstGeom prst="rect">
            <a:avLst/>
          </a:prstGeom>
        </p:spPr>
      </p:pic>
      <p:sp>
        <p:nvSpPr>
          <p:cNvPr id="5" name="Oval 4"/>
          <p:cNvSpPr/>
          <p:nvPr/>
        </p:nvSpPr>
        <p:spPr>
          <a:xfrm>
            <a:off x="8085831" y="2143606"/>
            <a:ext cx="9448800" cy="3011428"/>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9549396" y="2601758"/>
            <a:ext cx="7076090" cy="2086725"/>
          </a:xfrm>
          <a:prstGeom prst="rect">
            <a:avLst/>
          </a:prstGeom>
        </p:spPr>
        <p:txBody>
          <a:bodyPr wrap="square">
            <a:spAutoFit/>
          </a:bodyPr>
          <a:lstStyle/>
          <a:p>
            <a:pPr>
              <a:lnSpc>
                <a:spcPct val="120000"/>
              </a:lnSpc>
              <a:spcAft>
                <a:spcPts val="0"/>
              </a:spcAft>
            </a:pPr>
            <a:r>
              <a:rPr lang="en-US" sz="3600" dirty="0">
                <a:solidFill>
                  <a:srgbClr val="242021"/>
                </a:solidFill>
                <a:ea typeface="Times New Roman" panose="02020603050405020304" pitchFamily="18" charset="0"/>
                <a:cs typeface="Times New Roman" panose="02020603050405020304" pitchFamily="18" charset="0"/>
              </a:rPr>
              <a:t>We </a:t>
            </a:r>
            <a:r>
              <a:rPr lang="en-US" sz="3600" b="1" dirty="0">
                <a:solidFill>
                  <a:srgbClr val="242021"/>
                </a:solidFill>
                <a:ea typeface="Times New Roman" panose="02020603050405020304" pitchFamily="18" charset="0"/>
                <a:cs typeface="Times New Roman" panose="02020603050405020304" pitchFamily="18" charset="0"/>
              </a:rPr>
              <a:t>use </a:t>
            </a:r>
            <a:r>
              <a:rPr lang="en-US" sz="3600" b="1" i="1" dirty="0">
                <a:solidFill>
                  <a:srgbClr val="242021"/>
                </a:solidFill>
                <a:ea typeface="Times New Roman" panose="02020603050405020304" pitchFamily="18" charset="0"/>
                <a:cs typeface="Times New Roman" panose="02020603050405020304" pitchFamily="18" charset="0"/>
              </a:rPr>
              <a:t>I know</a:t>
            </a:r>
            <a:r>
              <a:rPr lang="en-US" sz="3600" i="1" dirty="0">
                <a:solidFill>
                  <a:srgbClr val="242021"/>
                </a:solidFill>
                <a:ea typeface="Times New Roman" panose="02020603050405020304" pitchFamily="18" charset="0"/>
                <a:cs typeface="Times New Roman" panose="02020603050405020304" pitchFamily="18" charset="0"/>
              </a:rPr>
              <a:t>! </a:t>
            </a:r>
            <a:r>
              <a:rPr lang="en-US" sz="3600" dirty="0">
                <a:solidFill>
                  <a:srgbClr val="242021"/>
                </a:solidFill>
                <a:ea typeface="Times New Roman" panose="02020603050405020304" pitchFamily="18" charset="0"/>
                <a:cs typeface="Times New Roman" panose="02020603050405020304" pitchFamily="18" charset="0"/>
              </a:rPr>
              <a:t>when we suddenly think of a relevant point to make or have a new idea to share.</a:t>
            </a:r>
            <a:endParaRPr lang="en-US" sz="2800" dirty="0">
              <a:effectLst/>
              <a:ea typeface="Times New Roman" panose="02020603050405020304" pitchFamily="18" charset="0"/>
              <a:cs typeface="Times New Roman" panose="02020603050405020304" pitchFamily="18" charset="0"/>
            </a:endParaRPr>
          </a:p>
        </p:txBody>
      </p:sp>
      <p:sp>
        <p:nvSpPr>
          <p:cNvPr id="11" name="Oval 10"/>
          <p:cNvSpPr/>
          <p:nvPr/>
        </p:nvSpPr>
        <p:spPr>
          <a:xfrm>
            <a:off x="457200" y="4766887"/>
            <a:ext cx="10053554" cy="5018552"/>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900154" y="5537225"/>
            <a:ext cx="11655972" cy="3477875"/>
          </a:xfrm>
          <a:prstGeom prst="rect">
            <a:avLst/>
          </a:prstGeom>
        </p:spPr>
        <p:txBody>
          <a:bodyPr wrap="square">
            <a:spAutoFit/>
          </a:bodyPr>
          <a:lstStyle/>
          <a:p>
            <a:r>
              <a:rPr lang="en-US" sz="3600" dirty="0">
                <a:solidFill>
                  <a:srgbClr val="242021"/>
                </a:solidFill>
                <a:ea typeface="Times New Roman" panose="02020603050405020304" pitchFamily="18" charset="0"/>
              </a:rPr>
              <a:t>For example:</a:t>
            </a:r>
            <a:br>
              <a:rPr lang="en-US" sz="3600" dirty="0">
                <a:solidFill>
                  <a:srgbClr val="242021"/>
                </a:solidFill>
                <a:ea typeface="Times New Roman" panose="02020603050405020304" pitchFamily="18" charset="0"/>
              </a:rPr>
            </a:br>
            <a:r>
              <a:rPr lang="en-US" sz="3600" dirty="0">
                <a:solidFill>
                  <a:srgbClr val="242021"/>
                </a:solidFill>
                <a:ea typeface="Times New Roman" panose="02020603050405020304" pitchFamily="18" charset="0"/>
              </a:rPr>
              <a:t>A: There’s nothing interesting on TV today.</a:t>
            </a:r>
            <a:br>
              <a:rPr lang="en-US" sz="3600" dirty="0">
                <a:solidFill>
                  <a:srgbClr val="242021"/>
                </a:solidFill>
                <a:ea typeface="Times New Roman" panose="02020603050405020304" pitchFamily="18" charset="0"/>
              </a:rPr>
            </a:br>
            <a:r>
              <a:rPr lang="en-US" sz="3600" dirty="0">
                <a:solidFill>
                  <a:srgbClr val="242021"/>
                </a:solidFill>
                <a:ea typeface="Times New Roman" panose="02020603050405020304" pitchFamily="18" charset="0"/>
              </a:rPr>
              <a:t>B: Yeah, I’m so bored.</a:t>
            </a:r>
            <a:br>
              <a:rPr lang="en-US" sz="3600" dirty="0">
                <a:solidFill>
                  <a:srgbClr val="242021"/>
                </a:solidFill>
                <a:ea typeface="Times New Roman" panose="02020603050405020304" pitchFamily="18" charset="0"/>
              </a:rPr>
            </a:br>
            <a:r>
              <a:rPr lang="en-US" sz="3600" dirty="0">
                <a:solidFill>
                  <a:srgbClr val="242021"/>
                </a:solidFill>
                <a:ea typeface="Times New Roman" panose="02020603050405020304" pitchFamily="18" charset="0"/>
              </a:rPr>
              <a:t>A: I know! Let’s go to the zoo. We haven’t</a:t>
            </a:r>
            <a:br>
              <a:rPr lang="en-US" sz="3600" dirty="0">
                <a:solidFill>
                  <a:srgbClr val="242021"/>
                </a:solidFill>
                <a:ea typeface="Times New Roman" panose="02020603050405020304" pitchFamily="18" charset="0"/>
              </a:rPr>
            </a:br>
            <a:r>
              <a:rPr lang="en-US" sz="3600" dirty="0">
                <a:solidFill>
                  <a:srgbClr val="242021"/>
                </a:solidFill>
                <a:ea typeface="Times New Roman" panose="02020603050405020304" pitchFamily="18" charset="0"/>
              </a:rPr>
              <a:t>been there for ages.</a:t>
            </a:r>
            <a:br>
              <a:rPr lang="en-US" sz="3600" dirty="0">
                <a:solidFill>
                  <a:srgbClr val="242021"/>
                </a:solidFill>
                <a:ea typeface="Times New Roman" panose="02020603050405020304" pitchFamily="18" charset="0"/>
              </a:rPr>
            </a:br>
            <a:r>
              <a:rPr lang="en-US" sz="3600" dirty="0">
                <a:solidFill>
                  <a:srgbClr val="242021"/>
                </a:solidFill>
                <a:ea typeface="Times New Roman" panose="02020603050405020304" pitchFamily="18" charset="0"/>
              </a:rPr>
              <a:t>B: Great idea! Let’s go!</a:t>
            </a:r>
            <a:endParaRPr lang="en-US" sz="3600" dirty="0"/>
          </a:p>
        </p:txBody>
      </p:sp>
    </p:spTree>
    <p:extLst>
      <p:ext uri="{BB962C8B-B14F-4D97-AF65-F5344CB8AC3E}">
        <p14:creationId xmlns:p14="http://schemas.microsoft.com/office/powerpoint/2010/main" val="2708480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9"/>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1"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553906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562</TotalTime>
  <Words>422</Words>
  <Application>Microsoft Office PowerPoint</Application>
  <PresentationFormat>Custom</PresentationFormat>
  <Paragraphs>60</Paragraphs>
  <Slides>8</Slides>
  <Notes>6</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Calibri</vt:lpstr>
      <vt:lpstr>Arial</vt:lpstr>
      <vt:lpstr>Times New Roman</vt:lpstr>
      <vt:lpstr>Kozuka Gothic Pro H</vt:lpstr>
      <vt:lpstr>Myriad Pro</vt:lpstr>
      <vt:lpstr>Adobe Gothic Std 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Yellow Aesthetic Cute Notebook Group Project Presentation</dc:title>
  <dc:creator>ADMIN</dc:creator>
  <cp:lastModifiedBy>Administrator</cp:lastModifiedBy>
  <cp:revision>18</cp:revision>
  <dcterms:created xsi:type="dcterms:W3CDTF">2006-08-16T00:00:00Z</dcterms:created>
  <dcterms:modified xsi:type="dcterms:W3CDTF">2023-08-16T18:52:10Z</dcterms:modified>
  <dc:identifier>DAFrB5EF6eM</dc:identifier>
</cp:coreProperties>
</file>