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93" r:id="rId2"/>
    <p:sldId id="294" r:id="rId3"/>
    <p:sldId id="272" r:id="rId4"/>
    <p:sldId id="273" r:id="rId5"/>
    <p:sldId id="274" r:id="rId6"/>
    <p:sldId id="295" r:id="rId7"/>
  </p:sldIdLst>
  <p:sldSz cx="18288000" cy="10287000"/>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22" autoAdjust="0"/>
  </p:normalViewPr>
  <p:slideViewPr>
    <p:cSldViewPr>
      <p:cViewPr varScale="1">
        <p:scale>
          <a:sx n="22" d="100"/>
          <a:sy n="22" d="100"/>
        </p:scale>
        <p:origin x="31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14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BAD86-7ABE-4A00-8DD5-24C15E24BB19}"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2EB585-BEE5-4E25-B38F-8A47DB0FC7C7}" type="slidenum">
              <a:rPr lang="en-US" smtClean="0"/>
              <a:t>‹#›</a:t>
            </a:fld>
            <a:endParaRPr lang="en-US"/>
          </a:p>
        </p:txBody>
      </p:sp>
    </p:spTree>
    <p:extLst>
      <p:ext uri="{BB962C8B-B14F-4D97-AF65-F5344CB8AC3E}">
        <p14:creationId xmlns:p14="http://schemas.microsoft.com/office/powerpoint/2010/main" val="127996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2</a:t>
            </a:fld>
            <a:endParaRPr lang="en-US"/>
          </a:p>
        </p:txBody>
      </p:sp>
    </p:spTree>
    <p:extLst>
      <p:ext uri="{BB962C8B-B14F-4D97-AF65-F5344CB8AC3E}">
        <p14:creationId xmlns:p14="http://schemas.microsoft.com/office/powerpoint/2010/main" val="3285711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Have students follow along in their</a:t>
            </a:r>
            <a:br>
              <a:rPr lang="en-US" sz="1200" b="1"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books as you explain that the symbol</a:t>
            </a:r>
            <a:br>
              <a:rPr lang="en-US" sz="1200" b="1"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that looks like an upside down e is called</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a schwa and is used when we say the</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vowel quickly. Explain that reducing the</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vowel allows us to place more stress on</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another syllable (the primary stress).</a:t>
            </a:r>
            <a:endParaRPr lang="en-US" sz="1200"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Explain that the schwa is the most often</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used vowel sound in English, but its</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pronunciation changes slightly between</a:t>
            </a:r>
            <a:r>
              <a:rPr lang="en-US" sz="1200" b="1"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words.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219712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4</a:t>
            </a:fld>
            <a:endParaRPr lang="en-US"/>
          </a:p>
        </p:txBody>
      </p:sp>
    </p:spTree>
    <p:extLst>
      <p:ext uri="{BB962C8B-B14F-4D97-AF65-F5344CB8AC3E}">
        <p14:creationId xmlns:p14="http://schemas.microsoft.com/office/powerpoint/2010/main" val="2378627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get into groups and play a game of charades in which they act out an activity without using any words. Tell them that they get one point for each correct guess, and the student with the most points at the end is the winner.</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Tell them that they will take turns choosing an activity from column A, an adverb from column B, and another detail from column C.</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Tell them they should act out the activity until one of the other students in their group guesses correctly, and after this, the next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student will act out an activity. Explain that they can use the details in the chart more than once, mixing them as they wish, as long as their combination includes an item from</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each column. </a:t>
            </a:r>
            <a:r>
              <a:rPr lang="en-US" sz="1200" kern="1200">
                <a:solidFill>
                  <a:schemeClr val="tx1"/>
                </a:solidFill>
                <a:effectLst/>
                <a:latin typeface="+mn-lt"/>
                <a:ea typeface="+mn-ea"/>
                <a:cs typeface="+mn-cs"/>
              </a:rPr>
              <a:t>Emphasize that they should have fun and can make crazy or unrealistic activities.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221654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694"/>
            <a:ext cx="18288000" cy="11792160"/>
          </a:xfrm>
          <a:prstGeom prst="rect">
            <a:avLst/>
          </a:prstGeom>
        </p:spPr>
      </p:pic>
      <p:pic>
        <p:nvPicPr>
          <p:cNvPr id="5" name="Picture 4"/>
          <p:cNvPicPr>
            <a:picLocks noChangeAspect="1"/>
          </p:cNvPicPr>
          <p:nvPr/>
        </p:nvPicPr>
        <p:blipFill rotWithShape="1">
          <a:blip r:embed="rId3"/>
          <a:srcRect l="43094" t="20011" r="19403" b="9883"/>
          <a:stretch/>
        </p:blipFill>
        <p:spPr>
          <a:xfrm>
            <a:off x="0" y="-568854"/>
            <a:ext cx="9052560" cy="9518904"/>
          </a:xfrm>
          <a:prstGeom prst="rect">
            <a:avLst/>
          </a:prstGeom>
          <a:ln>
            <a:noFill/>
          </a:ln>
          <a:effectLst>
            <a:softEdge rad="112500"/>
          </a:effectLst>
        </p:spPr>
      </p:pic>
      <p:sp>
        <p:nvSpPr>
          <p:cNvPr id="8" name="TextBox 7"/>
          <p:cNvSpPr txBox="1"/>
          <p:nvPr/>
        </p:nvSpPr>
        <p:spPr>
          <a:xfrm>
            <a:off x="13331953" y="8586217"/>
            <a:ext cx="184731" cy="507831"/>
          </a:xfrm>
          <a:prstGeom prst="rect">
            <a:avLst/>
          </a:prstGeom>
          <a:noFill/>
        </p:spPr>
        <p:txBody>
          <a:bodyPr wrap="none" rtlCol="0">
            <a:spAutoFit/>
          </a:bodyPr>
          <a:lstStyle/>
          <a:p>
            <a:endParaRPr lang="en-US" sz="2700"/>
          </a:p>
        </p:txBody>
      </p:sp>
      <p:sp>
        <p:nvSpPr>
          <p:cNvPr id="10" name="Rounded Rectangle 9"/>
          <p:cNvSpPr/>
          <p:nvPr/>
        </p:nvSpPr>
        <p:spPr>
          <a:xfrm>
            <a:off x="10032714" y="5964146"/>
            <a:ext cx="7582329" cy="396069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2700" dirty="0"/>
          </a:p>
        </p:txBody>
      </p:sp>
      <p:sp>
        <p:nvSpPr>
          <p:cNvPr id="11" name="Rectangle 10"/>
          <p:cNvSpPr/>
          <p:nvPr/>
        </p:nvSpPr>
        <p:spPr>
          <a:xfrm>
            <a:off x="10147922" y="6236331"/>
            <a:ext cx="7351911" cy="3416320"/>
          </a:xfrm>
          <a:prstGeom prst="rect">
            <a:avLst/>
          </a:prstGeom>
        </p:spPr>
        <p:txBody>
          <a:bodyPr wrap="square">
            <a:spAutoFit/>
          </a:bodyPr>
          <a:lstStyle/>
          <a:p>
            <a:pPr algn="ctr"/>
            <a:r>
              <a:rPr lang="en-US" sz="7200" b="1" dirty="0">
                <a:solidFill>
                  <a:schemeClr val="bg1"/>
                </a:solidFill>
                <a:latin typeface="Myriad Pro" panose="020B0503030403020204" pitchFamily="34" charset="0"/>
              </a:rPr>
              <a:t>Pronunciation </a:t>
            </a:r>
          </a:p>
          <a:p>
            <a:pPr algn="ctr"/>
            <a:r>
              <a:rPr lang="en-US" sz="7200" b="1" dirty="0">
                <a:solidFill>
                  <a:schemeClr val="bg1"/>
                </a:solidFill>
                <a:latin typeface="Myriad Pro" panose="020B0503030403020204" pitchFamily="34" charset="0"/>
              </a:rPr>
              <a:t>and</a:t>
            </a:r>
          </a:p>
          <a:p>
            <a:pPr algn="ctr"/>
            <a:r>
              <a:rPr lang="en-US" sz="7200" b="1" dirty="0">
                <a:solidFill>
                  <a:schemeClr val="bg1"/>
                </a:solidFill>
                <a:latin typeface="Myriad Pro" panose="020B0503030403020204" pitchFamily="34" charset="0"/>
              </a:rPr>
              <a:t>Communication</a:t>
            </a:r>
          </a:p>
        </p:txBody>
      </p:sp>
    </p:spTree>
    <p:extLst>
      <p:ext uri="{BB962C8B-B14F-4D97-AF65-F5344CB8AC3E}">
        <p14:creationId xmlns:p14="http://schemas.microsoft.com/office/powerpoint/2010/main" val="3749972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200" y="1107021"/>
            <a:ext cx="6753344" cy="804356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3009900"/>
            <a:ext cx="5283200" cy="39624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3200" y="1131983"/>
            <a:ext cx="3799332" cy="59165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6584731" y="7270552"/>
            <a:ext cx="3886705" cy="461665"/>
          </a:xfrm>
          <a:prstGeom prst="rect">
            <a:avLst/>
          </a:prstGeom>
        </p:spPr>
        <p:txBody>
          <a:bodyPr wrap="none">
            <a:spAutoFit/>
          </a:bodyPr>
          <a:lstStyle/>
          <a:p>
            <a:r>
              <a:rPr lang="en-US" sz="2400" b="1" dirty="0">
                <a:ea typeface="Times New Roman" panose="02020603050405020304" pitchFamily="18" charset="0"/>
              </a:rPr>
              <a:t>A group of grapes =&gt; a bunch</a:t>
            </a:r>
            <a:endParaRPr lang="en-US" sz="2400" b="1" dirty="0"/>
          </a:p>
        </p:txBody>
      </p:sp>
      <p:sp>
        <p:nvSpPr>
          <p:cNvPr id="8" name="Rectangle 7"/>
          <p:cNvSpPr/>
          <p:nvPr/>
        </p:nvSpPr>
        <p:spPr>
          <a:xfrm>
            <a:off x="1485851" y="2247900"/>
            <a:ext cx="3378297" cy="492122"/>
          </a:xfrm>
          <a:prstGeom prst="rect">
            <a:avLst/>
          </a:prstGeom>
        </p:spPr>
        <p:txBody>
          <a:bodyPr wrap="none">
            <a:spAutoFit/>
          </a:bodyPr>
          <a:lstStyle/>
          <a:p>
            <a:pPr lvl="0">
              <a:lnSpc>
                <a:spcPct val="115000"/>
              </a:lnSpc>
              <a:spcAft>
                <a:spcPts val="0"/>
              </a:spcAft>
            </a:pPr>
            <a:r>
              <a:rPr lang="en-US" sz="2400" b="1" dirty="0">
                <a:ea typeface="Times New Roman" panose="02020603050405020304" pitchFamily="18" charset="0"/>
                <a:cs typeface="Times New Roman" panose="02020603050405020304" pitchFamily="18" charset="0"/>
              </a:rPr>
              <a:t>A group of bird =&gt; a flock</a:t>
            </a:r>
            <a:endParaRPr lang="en-US" b="1" dirty="0">
              <a:effectLst/>
              <a:ea typeface="Times New Roman" panose="02020603050405020304" pitchFamily="18" charset="0"/>
              <a:cs typeface="Times New Roman" panose="02020603050405020304" pitchFamily="18" charset="0"/>
            </a:endParaRPr>
          </a:p>
        </p:txBody>
      </p:sp>
      <p:sp>
        <p:nvSpPr>
          <p:cNvPr id="11" name="Rectangle 10"/>
          <p:cNvSpPr/>
          <p:nvPr/>
        </p:nvSpPr>
        <p:spPr>
          <a:xfrm>
            <a:off x="1219200" y="8191500"/>
            <a:ext cx="9982200" cy="14478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63818" y="8400246"/>
            <a:ext cx="9144000" cy="954107"/>
          </a:xfrm>
          <a:prstGeom prst="rect">
            <a:avLst/>
          </a:prstGeom>
        </p:spPr>
        <p:txBody>
          <a:bodyPr>
            <a:spAutoFit/>
          </a:bodyPr>
          <a:lstStyle/>
          <a:p>
            <a:r>
              <a:rPr lang="en-US" sz="2800" b="1" dirty="0">
                <a:solidFill>
                  <a:schemeClr val="accent6">
                    <a:lumMod val="75000"/>
                  </a:schemeClr>
                </a:solidFill>
                <a:ea typeface="Times New Roman" panose="02020603050405020304" pitchFamily="18" charset="0"/>
              </a:rPr>
              <a:t>“Collective noun” means that when we refer something in a group, we put them in different collective noun</a:t>
            </a:r>
            <a:endParaRPr lang="en-US" sz="2800" b="1" dirty="0">
              <a:solidFill>
                <a:schemeClr val="accent6">
                  <a:lumMod val="75000"/>
                </a:schemeClr>
              </a:solidFill>
            </a:endParaRPr>
          </a:p>
        </p:txBody>
      </p:sp>
      <p:sp>
        <p:nvSpPr>
          <p:cNvPr id="10" name="Right Arrow 9"/>
          <p:cNvSpPr/>
          <p:nvPr/>
        </p:nvSpPr>
        <p:spPr>
          <a:xfrm>
            <a:off x="358965" y="8724899"/>
            <a:ext cx="685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2041584" y="7732217"/>
            <a:ext cx="379016" cy="459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63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1409700"/>
            <a:ext cx="17538458" cy="6400800"/>
          </a:xfrm>
          <a:prstGeom prst="rect">
            <a:avLst/>
          </a:prstGeom>
        </p:spPr>
      </p:pic>
      <p:pic>
        <p:nvPicPr>
          <p:cNvPr id="6" name="EE_G8_1-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91800" y="4305300"/>
            <a:ext cx="1143000" cy="1143000"/>
          </a:xfrm>
          <a:prstGeom prst="rect">
            <a:avLst/>
          </a:prstGeom>
        </p:spPr>
      </p:pic>
    </p:spTree>
    <p:extLst>
      <p:ext uri="{BB962C8B-B14F-4D97-AF65-F5344CB8AC3E}">
        <p14:creationId xmlns:p14="http://schemas.microsoft.com/office/powerpoint/2010/main" val="445388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2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358" y="1524171"/>
            <a:ext cx="13792200" cy="4040969"/>
          </a:xfrm>
          <a:prstGeom prst="rect">
            <a:avLst/>
          </a:prstGeom>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b="52862"/>
          <a:stretch/>
        </p:blipFill>
        <p:spPr>
          <a:xfrm>
            <a:off x="1062999" y="5753100"/>
            <a:ext cx="12816642" cy="3883831"/>
          </a:xfrm>
          <a:prstGeom prst="rect">
            <a:avLst/>
          </a:prstGeom>
        </p:spPr>
      </p:pic>
      <p:cxnSp>
        <p:nvCxnSpPr>
          <p:cNvPr id="10" name="Straight Connector 9"/>
          <p:cNvCxnSpPr/>
          <p:nvPr/>
        </p:nvCxnSpPr>
        <p:spPr>
          <a:xfrm>
            <a:off x="3962400" y="4152900"/>
            <a:ext cx="152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858000" y="4152900"/>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452141" y="41529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1658600" y="41529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572000" y="48387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934200" y="48387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137941" y="48387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1804941" y="4838700"/>
            <a:ext cx="23465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EE_G8_1-3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325600" y="1866900"/>
            <a:ext cx="1012825" cy="1012825"/>
          </a:xfrm>
          <a:prstGeom prst="rect">
            <a:avLst/>
          </a:prstGeom>
        </p:spPr>
      </p:pic>
    </p:spTree>
    <p:extLst>
      <p:ext uri="{BB962C8B-B14F-4D97-AF65-F5344CB8AC3E}">
        <p14:creationId xmlns:p14="http://schemas.microsoft.com/office/powerpoint/2010/main" val="284672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51043"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PRONUNCIATION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5734" y="649145"/>
            <a:ext cx="12115800" cy="9718492"/>
          </a:xfrm>
          <a:prstGeom prst="rect">
            <a:avLst/>
          </a:prstGeom>
        </p:spPr>
      </p:pic>
    </p:spTree>
    <p:extLst>
      <p:ext uri="{BB962C8B-B14F-4D97-AF65-F5344CB8AC3E}">
        <p14:creationId xmlns:p14="http://schemas.microsoft.com/office/powerpoint/2010/main" val="227077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48409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TotalTime>
  <Words>318</Words>
  <Application>Microsoft Office PowerPoint</Application>
  <PresentationFormat>Custom</PresentationFormat>
  <Paragraphs>27</Paragraphs>
  <Slides>6</Slides>
  <Notes>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Arial</vt:lpstr>
      <vt:lpstr>Times New Roman</vt:lpstr>
      <vt:lpstr>Kozuka Gothic Pro H</vt:lpstr>
      <vt:lpstr>Myriad Pro</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Yellow Aesthetic Cute Notebook Group Project Presentation</dc:title>
  <dc:creator>ADMIN</dc:creator>
  <cp:lastModifiedBy>Administrator</cp:lastModifiedBy>
  <cp:revision>19</cp:revision>
  <dcterms:created xsi:type="dcterms:W3CDTF">2006-08-16T00:00:00Z</dcterms:created>
  <dcterms:modified xsi:type="dcterms:W3CDTF">2023-08-16T18:55:59Z</dcterms:modified>
  <dc:identifier>DAFrB5EF6eM</dc:identifier>
</cp:coreProperties>
</file>