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61" r:id="rId2"/>
    <p:sldId id="263" r:id="rId3"/>
    <p:sldId id="258" r:id="rId4"/>
    <p:sldId id="256" r:id="rId5"/>
    <p:sldId id="257" r:id="rId6"/>
    <p:sldId id="264" r:id="rId7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iny" panose="020B0604020202020204" charset="0"/>
      <p:regular r:id="rId13"/>
    </p:embeddedFont>
    <p:embeddedFont>
      <p:font typeface="Poppin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2" d="100"/>
          <a:sy n="22" d="100"/>
        </p:scale>
        <p:origin x="464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79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5387A-9115-4AA8-B9AA-BD503C073795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78860-E831-4D9D-9F55-087D765CF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97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 in their books, read the sentence and answer options aloud. Have them guess the answer before providing it. Then explain that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wise as an owl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used to describe someone who is very intelligent. Tell students that it is a compliment, saying something positive about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person.not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give another job) will be a loser.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provides some other  animal idioms and let student discuss and guess their meaning.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 nap =&gt; a short sleep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a fish out off water =&gt; be uncomfortable in a situation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Raining dogs and cats =&gt; raining heavily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8860-E831-4D9D-9F55-087D765CFB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1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investigate whether an English animal simile represents commonly held beliefs and then present their findings to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class.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that in the IDIOM section, they studied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wise as an owl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Tell students this is called a simile. Tell students that there are many English similes about animals, and they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use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. . . 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the simile,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wise as an owl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uses a typical or well-known quality (being wise) to 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 another thing (an owl). Explain that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helps us create a stronger mental picture 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the writer or speaker is trying to say.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similes use an adjective that 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associated with a specific animal.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name at least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 animals, giving the adjectives that they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 with them.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8860-E831-4D9D-9F55-087D765CFB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33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groups and  choose an animal and research it. (Where does it live? What does it eat?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special about the animal?)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Compare your ideas with your partner and decide on the three most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 pieces of information.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Write a report about why the animal is special. Find a picture of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animal and include it in your report.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In the next class, share your report with a group of 5–6 students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78860-E831-4D9D-9F55-087D765CFB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0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4.sv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694"/>
            <a:ext cx="18288000" cy="1179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094" t="20011" r="19403" b="9883"/>
          <a:stretch/>
        </p:blipFill>
        <p:spPr>
          <a:xfrm>
            <a:off x="0" y="-568854"/>
            <a:ext cx="9052560" cy="951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31953" y="8586217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sp>
        <p:nvSpPr>
          <p:cNvPr id="10" name="Rounded Rectangle 9"/>
          <p:cNvSpPr/>
          <p:nvPr/>
        </p:nvSpPr>
        <p:spPr>
          <a:xfrm>
            <a:off x="10032714" y="5964146"/>
            <a:ext cx="7582329" cy="396069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474967" y="6882662"/>
            <a:ext cx="88130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End of 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Unit Project</a:t>
            </a:r>
          </a:p>
        </p:txBody>
      </p:sp>
    </p:spTree>
    <p:extLst>
      <p:ext uri="{BB962C8B-B14F-4D97-AF65-F5344CB8AC3E}">
        <p14:creationId xmlns:p14="http://schemas.microsoft.com/office/powerpoint/2010/main" val="164301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44859"/>
            <a:ext cx="15970487" cy="9275441"/>
            <a:chOff x="0" y="0"/>
            <a:chExt cx="21293982" cy="1259361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1293982" cy="12593612"/>
              <a:chOff x="0" y="0"/>
              <a:chExt cx="4206219" cy="248762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206219" cy="2487627"/>
              </a:xfrm>
              <a:custGeom>
                <a:avLst/>
                <a:gdLst/>
                <a:ahLst/>
                <a:cxnLst/>
                <a:rect l="l" t="t" r="r" b="b"/>
                <a:pathLst>
                  <a:path w="4206219" h="2487627">
                    <a:moveTo>
                      <a:pt x="24723" y="0"/>
                    </a:moveTo>
                    <a:lnTo>
                      <a:pt x="4181496" y="0"/>
                    </a:lnTo>
                    <a:cubicBezTo>
                      <a:pt x="4188053" y="0"/>
                      <a:pt x="4194341" y="2605"/>
                      <a:pt x="4198978" y="7241"/>
                    </a:cubicBezTo>
                    <a:cubicBezTo>
                      <a:pt x="4203614" y="11878"/>
                      <a:pt x="4206219" y="18166"/>
                      <a:pt x="4206219" y="24723"/>
                    </a:cubicBezTo>
                    <a:lnTo>
                      <a:pt x="4206219" y="2462904"/>
                    </a:lnTo>
                    <a:cubicBezTo>
                      <a:pt x="4206219" y="2469461"/>
                      <a:pt x="4203614" y="2475749"/>
                      <a:pt x="4198978" y="2480386"/>
                    </a:cubicBezTo>
                    <a:cubicBezTo>
                      <a:pt x="4194341" y="2485022"/>
                      <a:pt x="4188053" y="2487627"/>
                      <a:pt x="4181496" y="2487627"/>
                    </a:cubicBezTo>
                    <a:lnTo>
                      <a:pt x="24723" y="2487627"/>
                    </a:lnTo>
                    <a:cubicBezTo>
                      <a:pt x="18166" y="2487627"/>
                      <a:pt x="11878" y="2485022"/>
                      <a:pt x="7241" y="2480386"/>
                    </a:cubicBezTo>
                    <a:cubicBezTo>
                      <a:pt x="2605" y="2475749"/>
                      <a:pt x="0" y="2469461"/>
                      <a:pt x="0" y="2462904"/>
                    </a:cubicBezTo>
                    <a:lnTo>
                      <a:pt x="0" y="24723"/>
                    </a:lnTo>
                    <a:cubicBezTo>
                      <a:pt x="0" y="18166"/>
                      <a:pt x="2605" y="11878"/>
                      <a:pt x="7241" y="7241"/>
                    </a:cubicBezTo>
                    <a:cubicBezTo>
                      <a:pt x="11878" y="2605"/>
                      <a:pt x="18166" y="0"/>
                      <a:pt x="24723" y="0"/>
                    </a:cubicBezTo>
                    <a:close/>
                  </a:path>
                </a:pathLst>
              </a:custGeom>
              <a:solidFill>
                <a:srgbClr val="5D381C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23458" y="649950"/>
              <a:ext cx="20047066" cy="11158691"/>
              <a:chOff x="0" y="0"/>
              <a:chExt cx="3959914" cy="22041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959914" cy="2204186"/>
              </a:xfrm>
              <a:custGeom>
                <a:avLst/>
                <a:gdLst/>
                <a:ahLst/>
                <a:cxnLst/>
                <a:rect l="l" t="t" r="r" b="b"/>
                <a:pathLst>
                  <a:path w="3959914" h="2204186">
                    <a:moveTo>
                      <a:pt x="26261" y="0"/>
                    </a:moveTo>
                    <a:lnTo>
                      <a:pt x="3933653" y="0"/>
                    </a:lnTo>
                    <a:cubicBezTo>
                      <a:pt x="3948157" y="0"/>
                      <a:pt x="3959914" y="11757"/>
                      <a:pt x="3959914" y="26261"/>
                    </a:cubicBezTo>
                    <a:lnTo>
                      <a:pt x="3959914" y="2177925"/>
                    </a:lnTo>
                    <a:cubicBezTo>
                      <a:pt x="3959914" y="2184890"/>
                      <a:pt x="3957147" y="2191569"/>
                      <a:pt x="3952223" y="2196494"/>
                    </a:cubicBezTo>
                    <a:cubicBezTo>
                      <a:pt x="3947298" y="2201419"/>
                      <a:pt x="3940618" y="2204186"/>
                      <a:pt x="3933653" y="2204186"/>
                    </a:cubicBezTo>
                    <a:lnTo>
                      <a:pt x="26261" y="2204186"/>
                    </a:lnTo>
                    <a:cubicBezTo>
                      <a:pt x="19296" y="2204186"/>
                      <a:pt x="12616" y="2201419"/>
                      <a:pt x="7692" y="2196494"/>
                    </a:cubicBezTo>
                    <a:cubicBezTo>
                      <a:pt x="2767" y="2191569"/>
                      <a:pt x="0" y="2184890"/>
                      <a:pt x="0" y="2177925"/>
                    </a:cubicBezTo>
                    <a:lnTo>
                      <a:pt x="0" y="26261"/>
                    </a:lnTo>
                    <a:cubicBezTo>
                      <a:pt x="0" y="19296"/>
                      <a:pt x="2767" y="12616"/>
                      <a:pt x="7692" y="7692"/>
                    </a:cubicBezTo>
                    <a:cubicBezTo>
                      <a:pt x="12616" y="2767"/>
                      <a:pt x="19296" y="0"/>
                      <a:pt x="26261" y="0"/>
                    </a:cubicBezTo>
                    <a:close/>
                  </a:path>
                </a:pathLst>
              </a:custGeom>
              <a:solidFill>
                <a:srgbClr val="FFF1D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5486731" y="6990443"/>
            <a:ext cx="737119" cy="1061297"/>
          </a:xfrm>
          <a:custGeom>
            <a:avLst/>
            <a:gdLst/>
            <a:ahLst/>
            <a:cxnLst/>
            <a:rect l="l" t="t" r="r" b="b"/>
            <a:pathLst>
              <a:path w="737119" h="1061297">
                <a:moveTo>
                  <a:pt x="0" y="0"/>
                </a:moveTo>
                <a:lnTo>
                  <a:pt x="737120" y="0"/>
                </a:lnTo>
                <a:lnTo>
                  <a:pt x="737120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178340" y="6059303"/>
            <a:ext cx="2590425" cy="4227697"/>
          </a:xfrm>
          <a:custGeom>
            <a:avLst/>
            <a:gdLst/>
            <a:ahLst/>
            <a:cxnLst/>
            <a:rect l="l" t="t" r="r" b="b"/>
            <a:pathLst>
              <a:path w="2590425" h="4227697">
                <a:moveTo>
                  <a:pt x="0" y="0"/>
                </a:moveTo>
                <a:lnTo>
                  <a:pt x="2590425" y="0"/>
                </a:lnTo>
                <a:lnTo>
                  <a:pt x="2590425" y="4227697"/>
                </a:lnTo>
                <a:lnTo>
                  <a:pt x="0" y="42276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42" y="1334726"/>
            <a:ext cx="7691658" cy="4494574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667000" y="3360460"/>
            <a:ext cx="596809" cy="6021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9176391" y="5022988"/>
            <a:ext cx="7239000" cy="4191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980297" y="5599474"/>
            <a:ext cx="6019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ea typeface="Times New Roman" panose="02020603050405020304" pitchFamily="18" charset="0"/>
              </a:rPr>
              <a:t>Cat nap </a:t>
            </a:r>
          </a:p>
          <a:p>
            <a:r>
              <a:rPr lang="en-US" sz="3200" b="1" dirty="0">
                <a:ea typeface="Times New Roman" panose="02020603050405020304" pitchFamily="18" charset="0"/>
              </a:rPr>
              <a:t>=&gt; A short sleep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Like a fish out off water </a:t>
            </a:r>
          </a:p>
          <a:p>
            <a:r>
              <a:rPr lang="en-US" sz="3200" b="1" dirty="0"/>
              <a:t>=&gt; be uncomfortable in a situation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Raining dogs and cats </a:t>
            </a:r>
          </a:p>
          <a:p>
            <a:r>
              <a:rPr lang="en-US" sz="3200" b="1" dirty="0"/>
              <a:t>=&gt; raining heavily</a:t>
            </a:r>
          </a:p>
          <a:p>
            <a:endParaRPr lang="en-US" sz="3200" b="1" dirty="0"/>
          </a:p>
        </p:txBody>
      </p:sp>
      <p:sp>
        <p:nvSpPr>
          <p:cNvPr id="22" name="Rectangle 21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PROJECT</a:t>
            </a:r>
          </a:p>
        </p:txBody>
      </p:sp>
    </p:spTree>
    <p:extLst>
      <p:ext uri="{BB962C8B-B14F-4D97-AF65-F5344CB8AC3E}">
        <p14:creationId xmlns:p14="http://schemas.microsoft.com/office/powerpoint/2010/main" val="356891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7800" y="723826"/>
            <a:ext cx="15970487" cy="9445209"/>
            <a:chOff x="0" y="0"/>
            <a:chExt cx="21293982" cy="12593612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1293982" cy="12593612"/>
              <a:chOff x="0" y="0"/>
              <a:chExt cx="4206219" cy="248762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206219" cy="2487627"/>
              </a:xfrm>
              <a:custGeom>
                <a:avLst/>
                <a:gdLst/>
                <a:ahLst/>
                <a:cxnLst/>
                <a:rect l="l" t="t" r="r" b="b"/>
                <a:pathLst>
                  <a:path w="4206219" h="2487627">
                    <a:moveTo>
                      <a:pt x="24723" y="0"/>
                    </a:moveTo>
                    <a:lnTo>
                      <a:pt x="4181496" y="0"/>
                    </a:lnTo>
                    <a:cubicBezTo>
                      <a:pt x="4188053" y="0"/>
                      <a:pt x="4194341" y="2605"/>
                      <a:pt x="4198978" y="7241"/>
                    </a:cubicBezTo>
                    <a:cubicBezTo>
                      <a:pt x="4203614" y="11878"/>
                      <a:pt x="4206219" y="18166"/>
                      <a:pt x="4206219" y="24723"/>
                    </a:cubicBezTo>
                    <a:lnTo>
                      <a:pt x="4206219" y="2462904"/>
                    </a:lnTo>
                    <a:cubicBezTo>
                      <a:pt x="4206219" y="2469461"/>
                      <a:pt x="4203614" y="2475749"/>
                      <a:pt x="4198978" y="2480386"/>
                    </a:cubicBezTo>
                    <a:cubicBezTo>
                      <a:pt x="4194341" y="2485022"/>
                      <a:pt x="4188053" y="2487627"/>
                      <a:pt x="4181496" y="2487627"/>
                    </a:cubicBezTo>
                    <a:lnTo>
                      <a:pt x="24723" y="2487627"/>
                    </a:lnTo>
                    <a:cubicBezTo>
                      <a:pt x="18166" y="2487627"/>
                      <a:pt x="11878" y="2485022"/>
                      <a:pt x="7241" y="2480386"/>
                    </a:cubicBezTo>
                    <a:cubicBezTo>
                      <a:pt x="2605" y="2475749"/>
                      <a:pt x="0" y="2469461"/>
                      <a:pt x="0" y="2462904"/>
                    </a:cubicBezTo>
                    <a:lnTo>
                      <a:pt x="0" y="24723"/>
                    </a:lnTo>
                    <a:cubicBezTo>
                      <a:pt x="0" y="18166"/>
                      <a:pt x="2605" y="11878"/>
                      <a:pt x="7241" y="7241"/>
                    </a:cubicBezTo>
                    <a:cubicBezTo>
                      <a:pt x="11878" y="2605"/>
                      <a:pt x="18166" y="0"/>
                      <a:pt x="24723" y="0"/>
                    </a:cubicBezTo>
                    <a:close/>
                  </a:path>
                </a:pathLst>
              </a:custGeom>
              <a:solidFill>
                <a:srgbClr val="5D381C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23458" y="649950"/>
              <a:ext cx="20047066" cy="11158691"/>
              <a:chOff x="0" y="0"/>
              <a:chExt cx="3959914" cy="22041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959914" cy="2204186"/>
              </a:xfrm>
              <a:custGeom>
                <a:avLst/>
                <a:gdLst/>
                <a:ahLst/>
                <a:cxnLst/>
                <a:rect l="l" t="t" r="r" b="b"/>
                <a:pathLst>
                  <a:path w="3959914" h="2204186">
                    <a:moveTo>
                      <a:pt x="26261" y="0"/>
                    </a:moveTo>
                    <a:lnTo>
                      <a:pt x="3933653" y="0"/>
                    </a:lnTo>
                    <a:cubicBezTo>
                      <a:pt x="3948157" y="0"/>
                      <a:pt x="3959914" y="11757"/>
                      <a:pt x="3959914" y="26261"/>
                    </a:cubicBezTo>
                    <a:lnTo>
                      <a:pt x="3959914" y="2177925"/>
                    </a:lnTo>
                    <a:cubicBezTo>
                      <a:pt x="3959914" y="2184890"/>
                      <a:pt x="3957147" y="2191569"/>
                      <a:pt x="3952223" y="2196494"/>
                    </a:cubicBezTo>
                    <a:cubicBezTo>
                      <a:pt x="3947298" y="2201419"/>
                      <a:pt x="3940618" y="2204186"/>
                      <a:pt x="3933653" y="2204186"/>
                    </a:cubicBezTo>
                    <a:lnTo>
                      <a:pt x="26261" y="2204186"/>
                    </a:lnTo>
                    <a:cubicBezTo>
                      <a:pt x="19296" y="2204186"/>
                      <a:pt x="12616" y="2201419"/>
                      <a:pt x="7692" y="2196494"/>
                    </a:cubicBezTo>
                    <a:cubicBezTo>
                      <a:pt x="2767" y="2191569"/>
                      <a:pt x="0" y="2184890"/>
                      <a:pt x="0" y="2177925"/>
                    </a:cubicBezTo>
                    <a:lnTo>
                      <a:pt x="0" y="26261"/>
                    </a:lnTo>
                    <a:cubicBezTo>
                      <a:pt x="0" y="19296"/>
                      <a:pt x="2767" y="12616"/>
                      <a:pt x="7692" y="7692"/>
                    </a:cubicBezTo>
                    <a:cubicBezTo>
                      <a:pt x="12616" y="2767"/>
                      <a:pt x="19296" y="0"/>
                      <a:pt x="26261" y="0"/>
                    </a:cubicBezTo>
                    <a:close/>
                  </a:path>
                </a:pathLst>
              </a:custGeom>
              <a:solidFill>
                <a:srgbClr val="FFF1D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5905831" y="7293374"/>
            <a:ext cx="737119" cy="1061297"/>
          </a:xfrm>
          <a:custGeom>
            <a:avLst/>
            <a:gdLst/>
            <a:ahLst/>
            <a:cxnLst/>
            <a:rect l="l" t="t" r="r" b="b"/>
            <a:pathLst>
              <a:path w="737119" h="1061297">
                <a:moveTo>
                  <a:pt x="0" y="0"/>
                </a:moveTo>
                <a:lnTo>
                  <a:pt x="737120" y="0"/>
                </a:lnTo>
                <a:lnTo>
                  <a:pt x="737120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773899" y="1331631"/>
            <a:ext cx="737119" cy="1061297"/>
          </a:xfrm>
          <a:custGeom>
            <a:avLst/>
            <a:gdLst/>
            <a:ahLst/>
            <a:cxnLst/>
            <a:rect l="l" t="t" r="r" b="b"/>
            <a:pathLst>
              <a:path w="737119" h="1061297">
                <a:moveTo>
                  <a:pt x="0" y="0"/>
                </a:moveTo>
                <a:lnTo>
                  <a:pt x="737119" y="0"/>
                </a:lnTo>
                <a:lnTo>
                  <a:pt x="737119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481539" y="2392928"/>
            <a:ext cx="584719" cy="841873"/>
          </a:xfrm>
          <a:custGeom>
            <a:avLst/>
            <a:gdLst/>
            <a:ahLst/>
            <a:cxnLst/>
            <a:rect l="l" t="t" r="r" b="b"/>
            <a:pathLst>
              <a:path w="584719" h="841873">
                <a:moveTo>
                  <a:pt x="0" y="0"/>
                </a:moveTo>
                <a:lnTo>
                  <a:pt x="584719" y="0"/>
                </a:lnTo>
                <a:lnTo>
                  <a:pt x="584719" y="841874"/>
                </a:lnTo>
                <a:lnTo>
                  <a:pt x="0" y="8418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629775" y="2627101"/>
            <a:ext cx="12482225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D381C"/>
                </a:solidFill>
                <a:latin typeface="Poppins"/>
              </a:rPr>
              <a:t>There are many English simile about animals and they often use “</a:t>
            </a:r>
            <a:r>
              <a:rPr lang="en-US" sz="3000" i="1" dirty="0">
                <a:solidFill>
                  <a:srgbClr val="5D381C"/>
                </a:solidFill>
                <a:latin typeface="Poppins"/>
              </a:rPr>
              <a:t>like or as….as</a:t>
            </a:r>
            <a:r>
              <a:rPr lang="en-US" sz="3000" dirty="0">
                <a:solidFill>
                  <a:srgbClr val="5D381C"/>
                </a:solidFill>
                <a:latin typeface="Poppins"/>
              </a:rPr>
              <a:t>”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D381C"/>
                </a:solidFill>
                <a:latin typeface="Poppins"/>
              </a:rPr>
              <a:t>Using a typical or well-known quality (being wise) to describe another thing (an owl)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000" dirty="0">
                <a:solidFill>
                  <a:srgbClr val="5D381C"/>
                </a:solidFill>
                <a:latin typeface="Poppins"/>
              </a:rPr>
              <a:t>=&gt; This helps us create a strong mental picture of what the writer or speaker is trying to say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5D381C"/>
                </a:solidFill>
                <a:latin typeface="Poppins"/>
              </a:rPr>
              <a:t>Emphasize that similes use an adjective that is often associated with a specific animal. </a:t>
            </a:r>
          </a:p>
        </p:txBody>
      </p:sp>
      <p:sp>
        <p:nvSpPr>
          <p:cNvPr id="17" name="Freeform 17"/>
          <p:cNvSpPr/>
          <p:nvPr/>
        </p:nvSpPr>
        <p:spPr>
          <a:xfrm>
            <a:off x="-178340" y="6059303"/>
            <a:ext cx="2590425" cy="4227697"/>
          </a:xfrm>
          <a:custGeom>
            <a:avLst/>
            <a:gdLst/>
            <a:ahLst/>
            <a:cxnLst/>
            <a:rect l="l" t="t" r="r" b="b"/>
            <a:pathLst>
              <a:path w="2590425" h="4227697">
                <a:moveTo>
                  <a:pt x="0" y="0"/>
                </a:moveTo>
                <a:lnTo>
                  <a:pt x="2590425" y="0"/>
                </a:lnTo>
                <a:lnTo>
                  <a:pt x="2590425" y="4227697"/>
                </a:lnTo>
                <a:lnTo>
                  <a:pt x="0" y="42276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Rectangle 17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PROJECT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400" y="674908"/>
            <a:ext cx="15970487" cy="9445209"/>
            <a:chOff x="0" y="0"/>
            <a:chExt cx="4206219" cy="24876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06219" cy="2487627"/>
            </a:xfrm>
            <a:custGeom>
              <a:avLst/>
              <a:gdLst/>
              <a:ahLst/>
              <a:cxnLst/>
              <a:rect l="l" t="t" r="r" b="b"/>
              <a:pathLst>
                <a:path w="4206219" h="2487627">
                  <a:moveTo>
                    <a:pt x="24723" y="0"/>
                  </a:moveTo>
                  <a:lnTo>
                    <a:pt x="4181496" y="0"/>
                  </a:lnTo>
                  <a:cubicBezTo>
                    <a:pt x="4188053" y="0"/>
                    <a:pt x="4194341" y="2605"/>
                    <a:pt x="4198978" y="7241"/>
                  </a:cubicBezTo>
                  <a:cubicBezTo>
                    <a:pt x="4203614" y="11878"/>
                    <a:pt x="4206219" y="18166"/>
                    <a:pt x="4206219" y="24723"/>
                  </a:cubicBezTo>
                  <a:lnTo>
                    <a:pt x="4206219" y="2462904"/>
                  </a:lnTo>
                  <a:cubicBezTo>
                    <a:pt x="4206219" y="2469461"/>
                    <a:pt x="4203614" y="2475749"/>
                    <a:pt x="4198978" y="2480386"/>
                  </a:cubicBezTo>
                  <a:cubicBezTo>
                    <a:pt x="4194341" y="2485022"/>
                    <a:pt x="4188053" y="2487627"/>
                    <a:pt x="4181496" y="2487627"/>
                  </a:cubicBezTo>
                  <a:lnTo>
                    <a:pt x="24723" y="2487627"/>
                  </a:lnTo>
                  <a:cubicBezTo>
                    <a:pt x="18166" y="2487627"/>
                    <a:pt x="11878" y="2485022"/>
                    <a:pt x="7241" y="2480386"/>
                  </a:cubicBezTo>
                  <a:cubicBezTo>
                    <a:pt x="2605" y="2475749"/>
                    <a:pt x="0" y="2469461"/>
                    <a:pt x="0" y="2462904"/>
                  </a:cubicBezTo>
                  <a:lnTo>
                    <a:pt x="0" y="24723"/>
                  </a:lnTo>
                  <a:cubicBezTo>
                    <a:pt x="0" y="18166"/>
                    <a:pt x="2605" y="11878"/>
                    <a:pt x="7241" y="7241"/>
                  </a:cubicBezTo>
                  <a:cubicBezTo>
                    <a:pt x="11878" y="2605"/>
                    <a:pt x="18166" y="0"/>
                    <a:pt x="24723" y="0"/>
                  </a:cubicBezTo>
                  <a:close/>
                </a:path>
              </a:pathLst>
            </a:custGeom>
            <a:solidFill>
              <a:srgbClr val="5D381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62994" y="1162371"/>
            <a:ext cx="15035299" cy="8369018"/>
            <a:chOff x="0" y="0"/>
            <a:chExt cx="3959914" cy="2204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59914" cy="2204186"/>
            </a:xfrm>
            <a:custGeom>
              <a:avLst/>
              <a:gdLst/>
              <a:ahLst/>
              <a:cxnLst/>
              <a:rect l="l" t="t" r="r" b="b"/>
              <a:pathLst>
                <a:path w="3959914" h="2204186">
                  <a:moveTo>
                    <a:pt x="26261" y="0"/>
                  </a:moveTo>
                  <a:lnTo>
                    <a:pt x="3933653" y="0"/>
                  </a:lnTo>
                  <a:cubicBezTo>
                    <a:pt x="3948157" y="0"/>
                    <a:pt x="3959914" y="11757"/>
                    <a:pt x="3959914" y="26261"/>
                  </a:cubicBezTo>
                  <a:lnTo>
                    <a:pt x="3959914" y="2177925"/>
                  </a:lnTo>
                  <a:cubicBezTo>
                    <a:pt x="3959914" y="2184890"/>
                    <a:pt x="3957147" y="2191569"/>
                    <a:pt x="3952223" y="2196494"/>
                  </a:cubicBezTo>
                  <a:cubicBezTo>
                    <a:pt x="3947298" y="2201419"/>
                    <a:pt x="3940618" y="2204186"/>
                    <a:pt x="3933653" y="2204186"/>
                  </a:cubicBezTo>
                  <a:lnTo>
                    <a:pt x="26261" y="2204186"/>
                  </a:lnTo>
                  <a:cubicBezTo>
                    <a:pt x="19296" y="2204186"/>
                    <a:pt x="12616" y="2201419"/>
                    <a:pt x="7692" y="2196494"/>
                  </a:cubicBezTo>
                  <a:cubicBezTo>
                    <a:pt x="2767" y="2191569"/>
                    <a:pt x="0" y="2184890"/>
                    <a:pt x="0" y="2177925"/>
                  </a:cubicBezTo>
                  <a:lnTo>
                    <a:pt x="0" y="26261"/>
                  </a:lnTo>
                  <a:cubicBezTo>
                    <a:pt x="0" y="19296"/>
                    <a:pt x="2767" y="12616"/>
                    <a:pt x="7692" y="7692"/>
                  </a:cubicBezTo>
                  <a:cubicBezTo>
                    <a:pt x="12616" y="2767"/>
                    <a:pt x="19296" y="0"/>
                    <a:pt x="26261" y="0"/>
                  </a:cubicBezTo>
                  <a:close/>
                </a:path>
              </a:pathLst>
            </a:custGeom>
            <a:solidFill>
              <a:srgbClr val="FFF1D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738505" y="1663713"/>
            <a:ext cx="9344390" cy="1464330"/>
            <a:chOff x="0" y="0"/>
            <a:chExt cx="2461074" cy="3856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61074" cy="385667"/>
            </a:xfrm>
            <a:custGeom>
              <a:avLst/>
              <a:gdLst/>
              <a:ahLst/>
              <a:cxnLst/>
              <a:rect l="l" t="t" r="r" b="b"/>
              <a:pathLst>
                <a:path w="2461074" h="385667">
                  <a:moveTo>
                    <a:pt x="31483" y="0"/>
                  </a:moveTo>
                  <a:lnTo>
                    <a:pt x="2429591" y="0"/>
                  </a:lnTo>
                  <a:cubicBezTo>
                    <a:pt x="2446978" y="0"/>
                    <a:pt x="2461074" y="14096"/>
                    <a:pt x="2461074" y="31483"/>
                  </a:cubicBezTo>
                  <a:lnTo>
                    <a:pt x="2461074" y="354184"/>
                  </a:lnTo>
                  <a:cubicBezTo>
                    <a:pt x="2461074" y="371572"/>
                    <a:pt x="2446978" y="385667"/>
                    <a:pt x="2429591" y="385667"/>
                  </a:cubicBezTo>
                  <a:lnTo>
                    <a:pt x="31483" y="385667"/>
                  </a:lnTo>
                  <a:cubicBezTo>
                    <a:pt x="14096" y="385667"/>
                    <a:pt x="0" y="371572"/>
                    <a:pt x="0" y="354184"/>
                  </a:cubicBezTo>
                  <a:lnTo>
                    <a:pt x="0" y="31483"/>
                  </a:lnTo>
                  <a:cubicBezTo>
                    <a:pt x="0" y="14096"/>
                    <a:pt x="14096" y="0"/>
                    <a:pt x="3148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18961" y="3621277"/>
            <a:ext cx="1649416" cy="164941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38252" y="3621277"/>
            <a:ext cx="1649416" cy="164941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57544" y="3621277"/>
            <a:ext cx="1649416" cy="164941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76835" y="3621277"/>
            <a:ext cx="1649416" cy="164941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699179" y="5582309"/>
            <a:ext cx="13446855" cy="258029"/>
            <a:chOff x="0" y="0"/>
            <a:chExt cx="3541559" cy="6795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541559" cy="67958"/>
            </a:xfrm>
            <a:custGeom>
              <a:avLst/>
              <a:gdLst/>
              <a:ahLst/>
              <a:cxnLst/>
              <a:rect l="l" t="t" r="r" b="b"/>
              <a:pathLst>
                <a:path w="3541559" h="67958">
                  <a:moveTo>
                    <a:pt x="21878" y="0"/>
                  </a:moveTo>
                  <a:lnTo>
                    <a:pt x="3519681" y="0"/>
                  </a:lnTo>
                  <a:cubicBezTo>
                    <a:pt x="3531763" y="0"/>
                    <a:pt x="3541559" y="9795"/>
                    <a:pt x="3541559" y="21878"/>
                  </a:cubicBezTo>
                  <a:lnTo>
                    <a:pt x="3541559" y="46080"/>
                  </a:lnTo>
                  <a:cubicBezTo>
                    <a:pt x="3541559" y="58163"/>
                    <a:pt x="3531763" y="67958"/>
                    <a:pt x="3519681" y="67958"/>
                  </a:cubicBezTo>
                  <a:lnTo>
                    <a:pt x="21878" y="67958"/>
                  </a:lnTo>
                  <a:cubicBezTo>
                    <a:pt x="16076" y="67958"/>
                    <a:pt x="10511" y="65653"/>
                    <a:pt x="6408" y="61550"/>
                  </a:cubicBezTo>
                  <a:cubicBezTo>
                    <a:pt x="2305" y="57447"/>
                    <a:pt x="0" y="51882"/>
                    <a:pt x="0" y="46080"/>
                  </a:cubicBezTo>
                  <a:lnTo>
                    <a:pt x="0" y="21878"/>
                  </a:lnTo>
                  <a:cubicBezTo>
                    <a:pt x="0" y="16076"/>
                    <a:pt x="2305" y="10511"/>
                    <a:pt x="6408" y="6408"/>
                  </a:cubicBezTo>
                  <a:cubicBezTo>
                    <a:pt x="10511" y="2305"/>
                    <a:pt x="16076" y="0"/>
                    <a:pt x="218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AutoShape 26"/>
          <p:cNvSpPr/>
          <p:nvPr/>
        </p:nvSpPr>
        <p:spPr>
          <a:xfrm flipV="1">
            <a:off x="4143669" y="5270694"/>
            <a:ext cx="0" cy="569644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3504144" y="3806461"/>
            <a:ext cx="1279050" cy="127905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023436" y="3806461"/>
            <a:ext cx="1279050" cy="127905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542727" y="3806461"/>
            <a:ext cx="1279050" cy="1279050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062018" y="3806461"/>
            <a:ext cx="1279050" cy="1279050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AutoShape 39"/>
          <p:cNvSpPr/>
          <p:nvPr/>
        </p:nvSpPr>
        <p:spPr>
          <a:xfrm flipV="1">
            <a:off x="7662961" y="5270694"/>
            <a:ext cx="0" cy="569644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 flipV="1">
            <a:off x="11182252" y="5270694"/>
            <a:ext cx="0" cy="569644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 flipV="1">
            <a:off x="14701543" y="5270694"/>
            <a:ext cx="0" cy="569644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Freeform 42"/>
          <p:cNvSpPr/>
          <p:nvPr/>
        </p:nvSpPr>
        <p:spPr>
          <a:xfrm>
            <a:off x="3681032" y="4007161"/>
            <a:ext cx="877649" cy="877649"/>
          </a:xfrm>
          <a:custGeom>
            <a:avLst/>
            <a:gdLst/>
            <a:ahLst/>
            <a:cxnLst/>
            <a:rect l="l" t="t" r="r" b="b"/>
            <a:pathLst>
              <a:path w="877649" h="877649">
                <a:moveTo>
                  <a:pt x="0" y="0"/>
                </a:moveTo>
                <a:lnTo>
                  <a:pt x="877649" y="0"/>
                </a:lnTo>
                <a:lnTo>
                  <a:pt x="877649" y="877649"/>
                </a:lnTo>
                <a:lnTo>
                  <a:pt x="0" y="8776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2468330" y="6705208"/>
            <a:ext cx="330305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00" dirty="0">
                <a:solidFill>
                  <a:srgbClr val="5D381C"/>
                </a:solidFill>
                <a:latin typeface="Poppins"/>
              </a:rPr>
              <a:t>Use the Internet to find an English simile about one of the animals</a:t>
            </a:r>
          </a:p>
        </p:txBody>
      </p:sp>
      <p:sp>
        <p:nvSpPr>
          <p:cNvPr id="44" name="Freeform 44"/>
          <p:cNvSpPr/>
          <p:nvPr/>
        </p:nvSpPr>
        <p:spPr>
          <a:xfrm rot="3207531">
            <a:off x="15731899" y="-1930446"/>
            <a:ext cx="2840387" cy="5966081"/>
          </a:xfrm>
          <a:custGeom>
            <a:avLst/>
            <a:gdLst/>
            <a:ahLst/>
            <a:cxnLst/>
            <a:rect l="l" t="t" r="r" b="b"/>
            <a:pathLst>
              <a:path w="2840387" h="5966081">
                <a:moveTo>
                  <a:pt x="0" y="0"/>
                </a:moveTo>
                <a:lnTo>
                  <a:pt x="2840387" y="0"/>
                </a:lnTo>
                <a:lnTo>
                  <a:pt x="2840387" y="5966082"/>
                </a:lnTo>
                <a:lnTo>
                  <a:pt x="0" y="59660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-9230465">
            <a:off x="-300556" y="7602674"/>
            <a:ext cx="2207856" cy="4637484"/>
          </a:xfrm>
          <a:custGeom>
            <a:avLst/>
            <a:gdLst/>
            <a:ahLst/>
            <a:cxnLst/>
            <a:rect l="l" t="t" r="r" b="b"/>
            <a:pathLst>
              <a:path w="2207856" h="4637484">
                <a:moveTo>
                  <a:pt x="0" y="0"/>
                </a:moveTo>
                <a:lnTo>
                  <a:pt x="2207857" y="0"/>
                </a:lnTo>
                <a:lnTo>
                  <a:pt x="2207857" y="4637484"/>
                </a:lnTo>
                <a:lnTo>
                  <a:pt x="0" y="46374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188447" y="3983315"/>
            <a:ext cx="901403" cy="881121"/>
          </a:xfrm>
          <a:custGeom>
            <a:avLst/>
            <a:gdLst/>
            <a:ahLst/>
            <a:cxnLst/>
            <a:rect l="l" t="t" r="r" b="b"/>
            <a:pathLst>
              <a:path w="901403" h="881121">
                <a:moveTo>
                  <a:pt x="0" y="0"/>
                </a:moveTo>
                <a:lnTo>
                  <a:pt x="901403" y="0"/>
                </a:lnTo>
                <a:lnTo>
                  <a:pt x="901403" y="881122"/>
                </a:lnTo>
                <a:lnTo>
                  <a:pt x="0" y="881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0689836" y="3927229"/>
            <a:ext cx="937208" cy="937208"/>
          </a:xfrm>
          <a:custGeom>
            <a:avLst/>
            <a:gdLst/>
            <a:ahLst/>
            <a:cxnLst/>
            <a:rect l="l" t="t" r="r" b="b"/>
            <a:pathLst>
              <a:path w="937208" h="937208">
                <a:moveTo>
                  <a:pt x="0" y="0"/>
                </a:moveTo>
                <a:lnTo>
                  <a:pt x="937207" y="0"/>
                </a:lnTo>
                <a:lnTo>
                  <a:pt x="937207" y="937208"/>
                </a:lnTo>
                <a:lnTo>
                  <a:pt x="0" y="9372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4235810" y="4007161"/>
            <a:ext cx="907909" cy="907909"/>
          </a:xfrm>
          <a:custGeom>
            <a:avLst/>
            <a:gdLst/>
            <a:ahLst/>
            <a:cxnLst/>
            <a:rect l="l" t="t" r="r" b="b"/>
            <a:pathLst>
              <a:path w="907909" h="907909">
                <a:moveTo>
                  <a:pt x="0" y="0"/>
                </a:moveTo>
                <a:lnTo>
                  <a:pt x="907909" y="0"/>
                </a:lnTo>
                <a:lnTo>
                  <a:pt x="907909" y="907909"/>
                </a:lnTo>
                <a:lnTo>
                  <a:pt x="0" y="9079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5104497" y="2007258"/>
            <a:ext cx="861240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500" spc="44" dirty="0">
                <a:solidFill>
                  <a:srgbClr val="E18455"/>
                </a:solidFill>
                <a:latin typeface="Coiny"/>
              </a:rPr>
              <a:t>DO A RESEARCH PROJECT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092328" y="5973687"/>
            <a:ext cx="2055058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499" spc="34">
                <a:solidFill>
                  <a:srgbClr val="E18455"/>
                </a:solidFill>
                <a:latin typeface="Coiny"/>
              </a:rPr>
              <a:t>1st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635432" y="5973687"/>
            <a:ext cx="2055058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499" spc="34">
                <a:solidFill>
                  <a:srgbClr val="E18455"/>
                </a:solidFill>
                <a:latin typeface="Coiny"/>
              </a:rPr>
              <a:t>2nd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925512" y="6705208"/>
            <a:ext cx="3485188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00" dirty="0">
                <a:solidFill>
                  <a:srgbClr val="5D381C"/>
                </a:solidFill>
                <a:latin typeface="Poppins"/>
              </a:rPr>
              <a:t>Interview a set number of people to find out what adjective they associate with the animals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154723" y="5992737"/>
            <a:ext cx="2055058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499" spc="34">
                <a:solidFill>
                  <a:srgbClr val="E18455"/>
                </a:solidFill>
                <a:latin typeface="Coiny"/>
              </a:rPr>
              <a:t>3rd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530725" y="6724258"/>
            <a:ext cx="3303054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00" dirty="0">
                <a:solidFill>
                  <a:srgbClr val="5D381C"/>
                </a:solidFill>
                <a:latin typeface="Poppins"/>
              </a:rPr>
              <a:t>Consolidate the interviewee’s answer, grouping them according to similar adjectives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674014" y="6011787"/>
            <a:ext cx="2055058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499" spc="34">
                <a:solidFill>
                  <a:srgbClr val="E18455"/>
                </a:solidFill>
                <a:latin typeface="Coiny"/>
              </a:rPr>
              <a:t>4th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3050016" y="6743308"/>
            <a:ext cx="3303054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00" dirty="0">
                <a:solidFill>
                  <a:srgbClr val="5D381C"/>
                </a:solidFill>
                <a:latin typeface="Poppins"/>
              </a:rPr>
              <a:t>Decide whether they believe the simile expresses commonly held belief</a:t>
            </a:r>
          </a:p>
        </p:txBody>
      </p:sp>
      <p:sp>
        <p:nvSpPr>
          <p:cNvPr id="57" name="Rectangle 56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PROJECT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6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6800" y="698570"/>
            <a:ext cx="15970487" cy="9445209"/>
            <a:chOff x="0" y="0"/>
            <a:chExt cx="4206219" cy="24876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06219" cy="2487627"/>
            </a:xfrm>
            <a:custGeom>
              <a:avLst/>
              <a:gdLst/>
              <a:ahLst/>
              <a:cxnLst/>
              <a:rect l="l" t="t" r="r" b="b"/>
              <a:pathLst>
                <a:path w="4206219" h="2487627">
                  <a:moveTo>
                    <a:pt x="24723" y="0"/>
                  </a:moveTo>
                  <a:lnTo>
                    <a:pt x="4181496" y="0"/>
                  </a:lnTo>
                  <a:cubicBezTo>
                    <a:pt x="4188053" y="0"/>
                    <a:pt x="4194341" y="2605"/>
                    <a:pt x="4198978" y="7241"/>
                  </a:cubicBezTo>
                  <a:cubicBezTo>
                    <a:pt x="4203614" y="11878"/>
                    <a:pt x="4206219" y="18166"/>
                    <a:pt x="4206219" y="24723"/>
                  </a:cubicBezTo>
                  <a:lnTo>
                    <a:pt x="4206219" y="2462904"/>
                  </a:lnTo>
                  <a:cubicBezTo>
                    <a:pt x="4206219" y="2469461"/>
                    <a:pt x="4203614" y="2475749"/>
                    <a:pt x="4198978" y="2480386"/>
                  </a:cubicBezTo>
                  <a:cubicBezTo>
                    <a:pt x="4194341" y="2485022"/>
                    <a:pt x="4188053" y="2487627"/>
                    <a:pt x="4181496" y="2487627"/>
                  </a:cubicBezTo>
                  <a:lnTo>
                    <a:pt x="24723" y="2487627"/>
                  </a:lnTo>
                  <a:cubicBezTo>
                    <a:pt x="18166" y="2487627"/>
                    <a:pt x="11878" y="2485022"/>
                    <a:pt x="7241" y="2480386"/>
                  </a:cubicBezTo>
                  <a:cubicBezTo>
                    <a:pt x="2605" y="2475749"/>
                    <a:pt x="0" y="2469461"/>
                    <a:pt x="0" y="2462904"/>
                  </a:cubicBezTo>
                  <a:lnTo>
                    <a:pt x="0" y="24723"/>
                  </a:lnTo>
                  <a:cubicBezTo>
                    <a:pt x="0" y="18166"/>
                    <a:pt x="2605" y="11878"/>
                    <a:pt x="7241" y="7241"/>
                  </a:cubicBezTo>
                  <a:cubicBezTo>
                    <a:pt x="11878" y="2605"/>
                    <a:pt x="18166" y="0"/>
                    <a:pt x="24723" y="0"/>
                  </a:cubicBezTo>
                  <a:close/>
                </a:path>
              </a:pathLst>
            </a:custGeom>
            <a:solidFill>
              <a:srgbClr val="5D381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4394" y="1186033"/>
            <a:ext cx="15035299" cy="8369018"/>
            <a:chOff x="0" y="0"/>
            <a:chExt cx="3959914" cy="2204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59914" cy="2204186"/>
            </a:xfrm>
            <a:custGeom>
              <a:avLst/>
              <a:gdLst/>
              <a:ahLst/>
              <a:cxnLst/>
              <a:rect l="l" t="t" r="r" b="b"/>
              <a:pathLst>
                <a:path w="3959914" h="2204186">
                  <a:moveTo>
                    <a:pt x="26261" y="0"/>
                  </a:moveTo>
                  <a:lnTo>
                    <a:pt x="3933653" y="0"/>
                  </a:lnTo>
                  <a:cubicBezTo>
                    <a:pt x="3948157" y="0"/>
                    <a:pt x="3959914" y="11757"/>
                    <a:pt x="3959914" y="26261"/>
                  </a:cubicBezTo>
                  <a:lnTo>
                    <a:pt x="3959914" y="2177925"/>
                  </a:lnTo>
                  <a:cubicBezTo>
                    <a:pt x="3959914" y="2184890"/>
                    <a:pt x="3957147" y="2191569"/>
                    <a:pt x="3952223" y="2196494"/>
                  </a:cubicBezTo>
                  <a:cubicBezTo>
                    <a:pt x="3947298" y="2201419"/>
                    <a:pt x="3940618" y="2204186"/>
                    <a:pt x="3933653" y="2204186"/>
                  </a:cubicBezTo>
                  <a:lnTo>
                    <a:pt x="26261" y="2204186"/>
                  </a:lnTo>
                  <a:cubicBezTo>
                    <a:pt x="19296" y="2204186"/>
                    <a:pt x="12616" y="2201419"/>
                    <a:pt x="7692" y="2196494"/>
                  </a:cubicBezTo>
                  <a:cubicBezTo>
                    <a:pt x="2767" y="2191569"/>
                    <a:pt x="0" y="2184890"/>
                    <a:pt x="0" y="2177925"/>
                  </a:cubicBezTo>
                  <a:lnTo>
                    <a:pt x="0" y="26261"/>
                  </a:lnTo>
                  <a:cubicBezTo>
                    <a:pt x="0" y="19296"/>
                    <a:pt x="2767" y="12616"/>
                    <a:pt x="7692" y="7692"/>
                  </a:cubicBezTo>
                  <a:cubicBezTo>
                    <a:pt x="12616" y="2767"/>
                    <a:pt x="19296" y="0"/>
                    <a:pt x="26261" y="0"/>
                  </a:cubicBezTo>
                  <a:close/>
                </a:path>
              </a:pathLst>
            </a:custGeom>
            <a:solidFill>
              <a:srgbClr val="FFF1D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81789" y="2304679"/>
            <a:ext cx="13799705" cy="6832203"/>
            <a:chOff x="0" y="0"/>
            <a:chExt cx="3634490" cy="17994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34490" cy="1799428"/>
            </a:xfrm>
            <a:custGeom>
              <a:avLst/>
              <a:gdLst/>
              <a:ahLst/>
              <a:cxnLst/>
              <a:rect l="l" t="t" r="r" b="b"/>
              <a:pathLst>
                <a:path w="3634490" h="1799428">
                  <a:moveTo>
                    <a:pt x="21319" y="0"/>
                  </a:moveTo>
                  <a:lnTo>
                    <a:pt x="3613171" y="0"/>
                  </a:lnTo>
                  <a:cubicBezTo>
                    <a:pt x="3618826" y="0"/>
                    <a:pt x="3624248" y="2246"/>
                    <a:pt x="3628246" y="6244"/>
                  </a:cubicBezTo>
                  <a:cubicBezTo>
                    <a:pt x="3632244" y="10242"/>
                    <a:pt x="3634490" y="15665"/>
                    <a:pt x="3634490" y="21319"/>
                  </a:cubicBezTo>
                  <a:lnTo>
                    <a:pt x="3634490" y="1778109"/>
                  </a:lnTo>
                  <a:cubicBezTo>
                    <a:pt x="3634490" y="1783763"/>
                    <a:pt x="3632244" y="1789186"/>
                    <a:pt x="3628246" y="1793184"/>
                  </a:cubicBezTo>
                  <a:cubicBezTo>
                    <a:pt x="3624248" y="1797182"/>
                    <a:pt x="3618826" y="1799428"/>
                    <a:pt x="3613171" y="1799428"/>
                  </a:cubicBezTo>
                  <a:lnTo>
                    <a:pt x="21319" y="1799428"/>
                  </a:lnTo>
                  <a:cubicBezTo>
                    <a:pt x="15665" y="1799428"/>
                    <a:pt x="10242" y="1797182"/>
                    <a:pt x="6244" y="1793184"/>
                  </a:cubicBezTo>
                  <a:cubicBezTo>
                    <a:pt x="2246" y="1789186"/>
                    <a:pt x="0" y="1783763"/>
                    <a:pt x="0" y="1778109"/>
                  </a:cubicBezTo>
                  <a:lnTo>
                    <a:pt x="0" y="21319"/>
                  </a:lnTo>
                  <a:cubicBezTo>
                    <a:pt x="0" y="15665"/>
                    <a:pt x="2246" y="10242"/>
                    <a:pt x="6244" y="6244"/>
                  </a:cubicBezTo>
                  <a:cubicBezTo>
                    <a:pt x="10242" y="2246"/>
                    <a:pt x="15665" y="0"/>
                    <a:pt x="2131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300722" y="2503897"/>
            <a:ext cx="584719" cy="841873"/>
          </a:xfrm>
          <a:custGeom>
            <a:avLst/>
            <a:gdLst/>
            <a:ahLst/>
            <a:cxnLst/>
            <a:rect l="l" t="t" r="r" b="b"/>
            <a:pathLst>
              <a:path w="584719" h="841873">
                <a:moveTo>
                  <a:pt x="0" y="0"/>
                </a:moveTo>
                <a:lnTo>
                  <a:pt x="584720" y="0"/>
                </a:lnTo>
                <a:lnTo>
                  <a:pt x="584720" y="841873"/>
                </a:lnTo>
                <a:lnTo>
                  <a:pt x="0" y="8418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60529" y="2560988"/>
            <a:ext cx="584719" cy="841873"/>
          </a:xfrm>
          <a:custGeom>
            <a:avLst/>
            <a:gdLst/>
            <a:ahLst/>
            <a:cxnLst/>
            <a:rect l="l" t="t" r="r" b="b"/>
            <a:pathLst>
              <a:path w="584719" h="841873">
                <a:moveTo>
                  <a:pt x="0" y="0"/>
                </a:moveTo>
                <a:lnTo>
                  <a:pt x="584719" y="0"/>
                </a:lnTo>
                <a:lnTo>
                  <a:pt x="584719" y="841873"/>
                </a:lnTo>
                <a:lnTo>
                  <a:pt x="0" y="8418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770431" y="5810586"/>
            <a:ext cx="1142182" cy="11421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89621" y="5649512"/>
            <a:ext cx="11004148" cy="1464330"/>
            <a:chOff x="0" y="0"/>
            <a:chExt cx="2898212" cy="3856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98212" cy="385667"/>
            </a:xfrm>
            <a:custGeom>
              <a:avLst/>
              <a:gdLst/>
              <a:ahLst/>
              <a:cxnLst/>
              <a:rect l="l" t="t" r="r" b="b"/>
              <a:pathLst>
                <a:path w="2898212" h="385667">
                  <a:moveTo>
                    <a:pt x="26735" y="0"/>
                  </a:moveTo>
                  <a:lnTo>
                    <a:pt x="2871477" y="0"/>
                  </a:lnTo>
                  <a:cubicBezTo>
                    <a:pt x="2886242" y="0"/>
                    <a:pt x="2898212" y="11970"/>
                    <a:pt x="2898212" y="26735"/>
                  </a:cubicBezTo>
                  <a:lnTo>
                    <a:pt x="2898212" y="358932"/>
                  </a:lnTo>
                  <a:cubicBezTo>
                    <a:pt x="2898212" y="373698"/>
                    <a:pt x="2886242" y="385667"/>
                    <a:pt x="2871477" y="385667"/>
                  </a:cubicBezTo>
                  <a:lnTo>
                    <a:pt x="26735" y="385667"/>
                  </a:lnTo>
                  <a:cubicBezTo>
                    <a:pt x="11970" y="385667"/>
                    <a:pt x="0" y="373698"/>
                    <a:pt x="0" y="358932"/>
                  </a:cubicBezTo>
                  <a:lnTo>
                    <a:pt x="0" y="26735"/>
                  </a:lnTo>
                  <a:cubicBezTo>
                    <a:pt x="0" y="11970"/>
                    <a:pt x="11970" y="0"/>
                    <a:pt x="267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AutoShape 19"/>
          <p:cNvSpPr/>
          <p:nvPr/>
        </p:nvSpPr>
        <p:spPr>
          <a:xfrm flipV="1">
            <a:off x="3912613" y="6381677"/>
            <a:ext cx="677008" cy="0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2770431" y="7532091"/>
            <a:ext cx="1142182" cy="114218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89621" y="7371017"/>
            <a:ext cx="11004148" cy="1464330"/>
            <a:chOff x="0" y="0"/>
            <a:chExt cx="2898212" cy="38566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98212" cy="385667"/>
            </a:xfrm>
            <a:custGeom>
              <a:avLst/>
              <a:gdLst/>
              <a:ahLst/>
              <a:cxnLst/>
              <a:rect l="l" t="t" r="r" b="b"/>
              <a:pathLst>
                <a:path w="2898212" h="385667">
                  <a:moveTo>
                    <a:pt x="26735" y="0"/>
                  </a:moveTo>
                  <a:lnTo>
                    <a:pt x="2871477" y="0"/>
                  </a:lnTo>
                  <a:cubicBezTo>
                    <a:pt x="2886242" y="0"/>
                    <a:pt x="2898212" y="11970"/>
                    <a:pt x="2898212" y="26735"/>
                  </a:cubicBezTo>
                  <a:lnTo>
                    <a:pt x="2898212" y="358932"/>
                  </a:lnTo>
                  <a:cubicBezTo>
                    <a:pt x="2898212" y="373698"/>
                    <a:pt x="2886242" y="385667"/>
                    <a:pt x="2871477" y="385667"/>
                  </a:cubicBezTo>
                  <a:lnTo>
                    <a:pt x="26735" y="385667"/>
                  </a:lnTo>
                  <a:cubicBezTo>
                    <a:pt x="11970" y="385667"/>
                    <a:pt x="0" y="373698"/>
                    <a:pt x="0" y="358932"/>
                  </a:cubicBezTo>
                  <a:lnTo>
                    <a:pt x="0" y="26735"/>
                  </a:lnTo>
                  <a:cubicBezTo>
                    <a:pt x="0" y="11970"/>
                    <a:pt x="11970" y="0"/>
                    <a:pt x="267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AutoShape 26"/>
          <p:cNvSpPr/>
          <p:nvPr/>
        </p:nvSpPr>
        <p:spPr>
          <a:xfrm flipV="1">
            <a:off x="3912613" y="8103182"/>
            <a:ext cx="677008" cy="0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27"/>
          <p:cNvSpPr/>
          <p:nvPr/>
        </p:nvSpPr>
        <p:spPr>
          <a:xfrm>
            <a:off x="3004588" y="7742435"/>
            <a:ext cx="673867" cy="673867"/>
          </a:xfrm>
          <a:custGeom>
            <a:avLst/>
            <a:gdLst/>
            <a:ahLst/>
            <a:cxnLst/>
            <a:rect l="l" t="t" r="r" b="b"/>
            <a:pathLst>
              <a:path w="673867" h="673867">
                <a:moveTo>
                  <a:pt x="0" y="0"/>
                </a:moveTo>
                <a:lnTo>
                  <a:pt x="673868" y="0"/>
                </a:lnTo>
                <a:lnTo>
                  <a:pt x="673868" y="673868"/>
                </a:lnTo>
                <a:lnTo>
                  <a:pt x="0" y="673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2770431" y="4089081"/>
            <a:ext cx="1142182" cy="1142182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589621" y="3928007"/>
            <a:ext cx="11004148" cy="1464330"/>
            <a:chOff x="0" y="0"/>
            <a:chExt cx="2898212" cy="38566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898212" cy="385667"/>
            </a:xfrm>
            <a:custGeom>
              <a:avLst/>
              <a:gdLst/>
              <a:ahLst/>
              <a:cxnLst/>
              <a:rect l="l" t="t" r="r" b="b"/>
              <a:pathLst>
                <a:path w="2898212" h="385667">
                  <a:moveTo>
                    <a:pt x="26735" y="0"/>
                  </a:moveTo>
                  <a:lnTo>
                    <a:pt x="2871477" y="0"/>
                  </a:lnTo>
                  <a:cubicBezTo>
                    <a:pt x="2886242" y="0"/>
                    <a:pt x="2898212" y="11970"/>
                    <a:pt x="2898212" y="26735"/>
                  </a:cubicBezTo>
                  <a:lnTo>
                    <a:pt x="2898212" y="358932"/>
                  </a:lnTo>
                  <a:cubicBezTo>
                    <a:pt x="2898212" y="373698"/>
                    <a:pt x="2886242" y="385667"/>
                    <a:pt x="2871477" y="385667"/>
                  </a:cubicBezTo>
                  <a:lnTo>
                    <a:pt x="26735" y="385667"/>
                  </a:lnTo>
                  <a:cubicBezTo>
                    <a:pt x="11970" y="385667"/>
                    <a:pt x="0" y="373698"/>
                    <a:pt x="0" y="358932"/>
                  </a:cubicBezTo>
                  <a:lnTo>
                    <a:pt x="0" y="26735"/>
                  </a:lnTo>
                  <a:cubicBezTo>
                    <a:pt x="0" y="11970"/>
                    <a:pt x="11970" y="0"/>
                    <a:pt x="2673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>
              <a:solidFill>
                <a:srgbClr val="5D381C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3103400" y="4323238"/>
            <a:ext cx="476243" cy="673867"/>
          </a:xfrm>
          <a:custGeom>
            <a:avLst/>
            <a:gdLst/>
            <a:ahLst/>
            <a:cxnLst/>
            <a:rect l="l" t="t" r="r" b="b"/>
            <a:pathLst>
              <a:path w="476243" h="673867">
                <a:moveTo>
                  <a:pt x="0" y="0"/>
                </a:moveTo>
                <a:lnTo>
                  <a:pt x="476243" y="0"/>
                </a:lnTo>
                <a:lnTo>
                  <a:pt x="476243" y="673868"/>
                </a:lnTo>
                <a:lnTo>
                  <a:pt x="0" y="6738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AutoShape 35"/>
          <p:cNvSpPr/>
          <p:nvPr/>
        </p:nvSpPr>
        <p:spPr>
          <a:xfrm flipV="1">
            <a:off x="3912613" y="4660172"/>
            <a:ext cx="677008" cy="0"/>
          </a:xfrm>
          <a:prstGeom prst="line">
            <a:avLst/>
          </a:prstGeom>
          <a:ln w="47625" cap="flat">
            <a:solidFill>
              <a:srgbClr val="5D381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Freeform 36"/>
          <p:cNvSpPr/>
          <p:nvPr/>
        </p:nvSpPr>
        <p:spPr>
          <a:xfrm>
            <a:off x="3000391" y="6016733"/>
            <a:ext cx="682262" cy="682262"/>
          </a:xfrm>
          <a:custGeom>
            <a:avLst/>
            <a:gdLst/>
            <a:ahLst/>
            <a:cxnLst/>
            <a:rect l="l" t="t" r="r" b="b"/>
            <a:pathLst>
              <a:path w="682262" h="682262">
                <a:moveTo>
                  <a:pt x="0" y="0"/>
                </a:moveTo>
                <a:lnTo>
                  <a:pt x="682262" y="0"/>
                </a:lnTo>
                <a:lnTo>
                  <a:pt x="682262" y="682263"/>
                </a:lnTo>
                <a:lnTo>
                  <a:pt x="0" y="6822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4875897" y="2513363"/>
            <a:ext cx="861240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500" spc="44" dirty="0">
                <a:solidFill>
                  <a:srgbClr val="E18455"/>
                </a:solidFill>
                <a:latin typeface="Coiny"/>
              </a:rPr>
              <a:t>RESEARCH ANIMAL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982746" y="6026310"/>
            <a:ext cx="10317976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5D381C"/>
                </a:solidFill>
                <a:latin typeface="Poppins"/>
              </a:rPr>
              <a:t>Write a report about why the animal in special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005098" y="7792880"/>
            <a:ext cx="10317976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5D381C"/>
                </a:solidFill>
                <a:latin typeface="Poppins"/>
              </a:rPr>
              <a:t>Share your report.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982746" y="4323238"/>
            <a:ext cx="10317976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5D381C"/>
                </a:solidFill>
                <a:latin typeface="Poppins"/>
              </a:rPr>
              <a:t>Decide on the three most important pieces of information.</a:t>
            </a:r>
            <a:r>
              <a:rPr lang="en-US" dirty="0"/>
              <a:t> </a:t>
            </a:r>
            <a:endParaRPr lang="en-US" sz="2600" dirty="0">
              <a:solidFill>
                <a:srgbClr val="5D381C"/>
              </a:solidFill>
              <a:latin typeface="Poppin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PROJECT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17540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597</Words>
  <Application>Microsoft Office PowerPoint</Application>
  <PresentationFormat>Custom</PresentationFormat>
  <Paragraphs>52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Calibri</vt:lpstr>
      <vt:lpstr>Arial</vt:lpstr>
      <vt:lpstr>Times New Roman</vt:lpstr>
      <vt:lpstr>Kozuka Gothic Pro H</vt:lpstr>
      <vt:lpstr>Poppins</vt:lpstr>
      <vt:lpstr>Myriad Pro</vt:lpstr>
      <vt:lpstr>Adobe Gothic Std B</vt:lpstr>
      <vt:lpstr>Coiny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Travel-Themed English Presentation</dc:title>
  <dc:creator>ADMIN</dc:creator>
  <cp:lastModifiedBy>Administrator</cp:lastModifiedBy>
  <cp:revision>6</cp:revision>
  <dcterms:created xsi:type="dcterms:W3CDTF">2006-08-16T00:00:00Z</dcterms:created>
  <dcterms:modified xsi:type="dcterms:W3CDTF">2023-08-16T19:03:45Z</dcterms:modified>
  <dc:identifier>DAFreTy_lqE</dc:identifier>
</cp:coreProperties>
</file>