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7" r:id="rId2"/>
    <p:sldId id="264" r:id="rId3"/>
    <p:sldId id="258" r:id="rId4"/>
    <p:sldId id="259" r:id="rId5"/>
    <p:sldId id="260" r:id="rId6"/>
    <p:sldId id="265" r:id="rId7"/>
    <p:sldId id="261" r:id="rId8"/>
    <p:sldId id="262"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34" autoAdjust="0"/>
    <p:restoredTop sz="59036" autoAdjust="0"/>
  </p:normalViewPr>
  <p:slideViewPr>
    <p:cSldViewPr snapToGrid="0">
      <p:cViewPr varScale="1">
        <p:scale>
          <a:sx n="22" d="100"/>
          <a:sy n="22" d="100"/>
        </p:scale>
        <p:origin x="896"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C9A5B7-E6AF-4EC7-8A1F-A04765B1F9ED}" type="datetimeFigureOut">
              <a:rPr lang="en-US" smtClean="0"/>
              <a:t>8/17/2023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93CD51-5319-45F0-A64E-7AC9F3CF6193}" type="slidenum">
              <a:rPr lang="en-US" smtClean="0"/>
              <a:t>‹#›</a:t>
            </a:fld>
            <a:endParaRPr lang="en-US"/>
          </a:p>
        </p:txBody>
      </p:sp>
    </p:spTree>
    <p:extLst>
      <p:ext uri="{BB962C8B-B14F-4D97-AF65-F5344CB8AC3E}">
        <p14:creationId xmlns:p14="http://schemas.microsoft.com/office/powerpoint/2010/main" val="3224233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1" kern="1200" dirty="0">
                <a:solidFill>
                  <a:schemeClr val="tx1"/>
                </a:solidFill>
                <a:effectLst/>
                <a:latin typeface="+mn-lt"/>
                <a:ea typeface="+mn-ea"/>
                <a:cs typeface="+mn-cs"/>
              </a:rPr>
              <a:t>Motivating and Focusing.</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Have students look at the big picture in page 48, 49, then describe picture based on T’s guide:</a:t>
            </a:r>
          </a:p>
          <a:p>
            <a:pPr lvl="0"/>
            <a:r>
              <a:rPr lang="en-US" sz="1200" kern="1200" dirty="0">
                <a:solidFill>
                  <a:schemeClr val="tx1"/>
                </a:solidFill>
                <a:effectLst/>
                <a:latin typeface="+mn-lt"/>
                <a:ea typeface="+mn-ea"/>
                <a:cs typeface="+mn-cs"/>
              </a:rPr>
              <a:t>Where are they? (at school)</a:t>
            </a:r>
          </a:p>
          <a:p>
            <a:pPr lvl="0"/>
            <a:r>
              <a:rPr lang="en-US" sz="1200" kern="1200" dirty="0">
                <a:solidFill>
                  <a:schemeClr val="tx1"/>
                </a:solidFill>
                <a:effectLst/>
                <a:latin typeface="+mn-lt"/>
                <a:ea typeface="+mn-ea"/>
                <a:cs typeface="+mn-cs"/>
              </a:rPr>
              <a:t>How do they feel?  (excited/ happy/…)</a:t>
            </a:r>
          </a:p>
          <a:p>
            <a:pPr lvl="0"/>
            <a:r>
              <a:rPr lang="en-US" sz="1200" kern="1200" dirty="0">
                <a:solidFill>
                  <a:schemeClr val="tx1"/>
                </a:solidFill>
                <a:effectLst/>
                <a:latin typeface="+mn-lt"/>
                <a:ea typeface="+mn-ea"/>
                <a:cs typeface="+mn-cs"/>
              </a:rPr>
              <a:t>How can you understand the quote “…, something incredible is waiting to be known”? (That means there are lots of interesting programs/ activities that make students curious)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Have students read the unit title to</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themselves as you read it aloud. Explain that</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in this unit they will learn to talk about </a:t>
            </a:r>
            <a:r>
              <a:rPr lang="en-US" sz="1200" i="1" kern="1200" dirty="0">
                <a:solidFill>
                  <a:schemeClr val="tx1"/>
                </a:solidFill>
                <a:effectLst/>
                <a:latin typeface="+mn-lt"/>
                <a:ea typeface="+mn-ea"/>
                <a:cs typeface="+mn-cs"/>
              </a:rPr>
              <a:t>plans</a:t>
            </a:r>
            <a:br>
              <a:rPr lang="en-US" sz="1200" i="1"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for the future.</a:t>
            </a:r>
          </a:p>
          <a:p>
            <a:endParaRPr lang="en-US" dirty="0"/>
          </a:p>
        </p:txBody>
      </p:sp>
      <p:sp>
        <p:nvSpPr>
          <p:cNvPr id="4" name="Slide Number Placeholder 3"/>
          <p:cNvSpPr>
            <a:spLocks noGrp="1"/>
          </p:cNvSpPr>
          <p:nvPr>
            <p:ph type="sldNum" sz="quarter" idx="5"/>
          </p:nvPr>
        </p:nvSpPr>
        <p:spPr/>
        <p:txBody>
          <a:bodyPr/>
          <a:lstStyle/>
          <a:p>
            <a:fld id="{1F93CD51-5319-45F0-A64E-7AC9F3CF6193}" type="slidenum">
              <a:rPr lang="en-US" smtClean="0"/>
              <a:t>2</a:t>
            </a:fld>
            <a:endParaRPr lang="en-US"/>
          </a:p>
        </p:txBody>
      </p:sp>
    </p:spTree>
    <p:extLst>
      <p:ext uri="{BB962C8B-B14F-4D97-AF65-F5344CB8AC3E}">
        <p14:creationId xmlns:p14="http://schemas.microsoft.com/office/powerpoint/2010/main" val="3173888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Tell students that they will hear four students talking about what they are going to do over the weekend, and they should use the places in the box to complete the sentences. As students follow along, read the locations.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3</a:t>
            </a:fld>
            <a:endParaRPr lang="en-US"/>
          </a:p>
        </p:txBody>
      </p:sp>
    </p:spTree>
    <p:extLst>
      <p:ext uri="{BB962C8B-B14F-4D97-AF65-F5344CB8AC3E}">
        <p14:creationId xmlns:p14="http://schemas.microsoft.com/office/powerpoint/2010/main" val="393019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Have students explain the difference between </a:t>
            </a:r>
            <a:r>
              <a:rPr lang="en-US" sz="1200" i="1" kern="1200" dirty="0">
                <a:solidFill>
                  <a:schemeClr val="tx1"/>
                </a:solidFill>
                <a:effectLst/>
                <a:latin typeface="+mn-lt"/>
                <a:ea typeface="+mn-ea"/>
                <a:cs typeface="+mn-cs"/>
              </a:rPr>
              <a:t>dropping off </a:t>
            </a:r>
            <a:r>
              <a:rPr lang="en-US" sz="1200" kern="1200" dirty="0">
                <a:solidFill>
                  <a:schemeClr val="tx1"/>
                </a:solidFill>
                <a:effectLst/>
                <a:latin typeface="+mn-lt"/>
                <a:ea typeface="+mn-ea"/>
                <a:cs typeface="+mn-cs"/>
              </a:rPr>
              <a:t>and </a:t>
            </a:r>
            <a:r>
              <a:rPr lang="en-US" sz="1200" i="1" kern="1200" dirty="0">
                <a:solidFill>
                  <a:schemeClr val="tx1"/>
                </a:solidFill>
                <a:effectLst/>
                <a:latin typeface="+mn-lt"/>
                <a:ea typeface="+mn-ea"/>
                <a:cs typeface="+mn-cs"/>
              </a:rPr>
              <a:t>picking up</a:t>
            </a:r>
            <a:r>
              <a:rPr lang="en-US" sz="1200" kern="1200" dirty="0">
                <a:solidFill>
                  <a:schemeClr val="tx1"/>
                </a:solidFill>
                <a:effectLst/>
                <a:latin typeface="+mn-lt"/>
                <a:ea typeface="+mn-ea"/>
                <a:cs typeface="+mn-cs"/>
              </a:rPr>
              <a:t>, providing the answer if</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necessary. (When we </a:t>
            </a:r>
            <a:r>
              <a:rPr lang="en-US" sz="1200" i="1" kern="1200" dirty="0">
                <a:solidFill>
                  <a:schemeClr val="tx1"/>
                </a:solidFill>
                <a:effectLst/>
                <a:latin typeface="+mn-lt"/>
                <a:ea typeface="+mn-ea"/>
                <a:cs typeface="+mn-cs"/>
              </a:rPr>
              <a:t>drop someone off</a:t>
            </a:r>
            <a:r>
              <a:rPr lang="en-US" sz="1200" kern="1200" dirty="0">
                <a:solidFill>
                  <a:schemeClr val="tx1"/>
                </a:solidFill>
                <a:effectLst/>
                <a:latin typeface="+mn-lt"/>
                <a:ea typeface="+mn-ea"/>
                <a:cs typeface="+mn-cs"/>
              </a:rPr>
              <a:t>, we start out together at place A and separate when the other person arrives at their destination. When we </a:t>
            </a:r>
            <a:r>
              <a:rPr lang="en-US" sz="1200" i="1" kern="1200" dirty="0">
                <a:solidFill>
                  <a:schemeClr val="tx1"/>
                </a:solidFill>
                <a:effectLst/>
                <a:latin typeface="+mn-lt"/>
                <a:ea typeface="+mn-ea"/>
                <a:cs typeface="+mn-cs"/>
              </a:rPr>
              <a:t>pick someone up</a:t>
            </a:r>
            <a:r>
              <a:rPr lang="en-US" sz="1200" kern="1200" dirty="0">
                <a:solidFill>
                  <a:schemeClr val="tx1"/>
                </a:solidFill>
                <a:effectLst/>
                <a:latin typeface="+mn-lt"/>
                <a:ea typeface="+mn-ea"/>
                <a:cs typeface="+mn-cs"/>
              </a:rPr>
              <a:t>, we start out at different places. One person goes to meet the other person so they can go together to the same destination.)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4</a:t>
            </a:fld>
            <a:endParaRPr lang="en-US"/>
          </a:p>
        </p:txBody>
      </p:sp>
    </p:spTree>
    <p:extLst>
      <p:ext uri="{BB962C8B-B14F-4D97-AF65-F5344CB8AC3E}">
        <p14:creationId xmlns:p14="http://schemas.microsoft.com/office/powerpoint/2010/main" val="15253162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Tell students they are going to get into pairs and take turns asking and answering questions about their </a:t>
            </a:r>
            <a:r>
              <a:rPr lang="en-US" sz="1200" i="1" kern="1200" dirty="0">
                <a:solidFill>
                  <a:schemeClr val="tx1"/>
                </a:solidFill>
                <a:effectLst/>
                <a:latin typeface="+mn-lt"/>
                <a:ea typeface="+mn-ea"/>
                <a:cs typeface="+mn-cs"/>
              </a:rPr>
              <a:t>plans </a:t>
            </a:r>
            <a:r>
              <a:rPr lang="en-US" sz="1200" kern="1200" dirty="0">
                <a:solidFill>
                  <a:schemeClr val="tx1"/>
                </a:solidFill>
                <a:effectLst/>
                <a:latin typeface="+mn-lt"/>
                <a:ea typeface="+mn-ea"/>
                <a:cs typeface="+mn-cs"/>
              </a:rPr>
              <a:t>for the weekend.</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Model the conversation with a student.</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Have students get into pairs and do the task.</a:t>
            </a:r>
          </a:p>
        </p:txBody>
      </p:sp>
      <p:sp>
        <p:nvSpPr>
          <p:cNvPr id="4" name="Slide Number Placeholder 3"/>
          <p:cNvSpPr>
            <a:spLocks noGrp="1"/>
          </p:cNvSpPr>
          <p:nvPr>
            <p:ph type="sldNum" sz="quarter" idx="10"/>
          </p:nvPr>
        </p:nvSpPr>
        <p:spPr/>
        <p:txBody>
          <a:bodyPr/>
          <a:lstStyle/>
          <a:p>
            <a:fld id="{A3A262A6-82B3-4799-8493-C4018E2405A0}" type="slidenum">
              <a:rPr lang="en-US" smtClean="0"/>
              <a:t>5</a:t>
            </a:fld>
            <a:endParaRPr lang="en-US"/>
          </a:p>
        </p:txBody>
      </p:sp>
    </p:spTree>
    <p:extLst>
      <p:ext uri="{BB962C8B-B14F-4D97-AF65-F5344CB8AC3E}">
        <p14:creationId xmlns:p14="http://schemas.microsoft.com/office/powerpoint/2010/main" val="3556211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6</a:t>
            </a:fld>
            <a:endParaRPr lang="en-US"/>
          </a:p>
        </p:txBody>
      </p:sp>
    </p:spTree>
    <p:extLst>
      <p:ext uri="{BB962C8B-B14F-4D97-AF65-F5344CB8AC3E}">
        <p14:creationId xmlns:p14="http://schemas.microsoft.com/office/powerpoint/2010/main" val="21826984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7</a:t>
            </a:fld>
            <a:endParaRPr lang="en-US"/>
          </a:p>
        </p:txBody>
      </p:sp>
    </p:spTree>
    <p:extLst>
      <p:ext uri="{BB962C8B-B14F-4D97-AF65-F5344CB8AC3E}">
        <p14:creationId xmlns:p14="http://schemas.microsoft.com/office/powerpoint/2010/main" val="26138405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3A262A6-82B3-4799-8493-C4018E2405A0}" type="slidenum">
              <a:rPr lang="en-US" smtClean="0"/>
              <a:t>8</a:t>
            </a:fld>
            <a:endParaRPr lang="en-US"/>
          </a:p>
        </p:txBody>
      </p:sp>
    </p:spTree>
    <p:extLst>
      <p:ext uri="{BB962C8B-B14F-4D97-AF65-F5344CB8AC3E}">
        <p14:creationId xmlns:p14="http://schemas.microsoft.com/office/powerpoint/2010/main" val="20823615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551BAC6-CFE2-43D9-9E3E-410577575CB7}" type="datetimeFigureOut">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1CC21A-9F35-478B-BFC7-993FE17DDA88}" type="slidenum">
              <a:rPr lang="en-US" smtClean="0"/>
              <a:t>‹#›</a:t>
            </a:fld>
            <a:endParaRPr lang="en-US"/>
          </a:p>
        </p:txBody>
      </p:sp>
    </p:spTree>
    <p:extLst>
      <p:ext uri="{BB962C8B-B14F-4D97-AF65-F5344CB8AC3E}">
        <p14:creationId xmlns:p14="http://schemas.microsoft.com/office/powerpoint/2010/main" val="1000623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51BAC6-CFE2-43D9-9E3E-410577575CB7}" type="datetimeFigureOut">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1CC21A-9F35-478B-BFC7-993FE17DDA88}" type="slidenum">
              <a:rPr lang="en-US" smtClean="0"/>
              <a:t>‹#›</a:t>
            </a:fld>
            <a:endParaRPr lang="en-US"/>
          </a:p>
        </p:txBody>
      </p:sp>
    </p:spTree>
    <p:extLst>
      <p:ext uri="{BB962C8B-B14F-4D97-AF65-F5344CB8AC3E}">
        <p14:creationId xmlns:p14="http://schemas.microsoft.com/office/powerpoint/2010/main" val="371093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551BAC6-CFE2-43D9-9E3E-410577575CB7}" type="datetimeFigureOut">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1CC21A-9F35-478B-BFC7-993FE17DDA88}" type="slidenum">
              <a:rPr lang="en-US" smtClean="0"/>
              <a:t>‹#›</a:t>
            </a:fld>
            <a:endParaRPr lang="en-US"/>
          </a:p>
        </p:txBody>
      </p:sp>
    </p:spTree>
    <p:extLst>
      <p:ext uri="{BB962C8B-B14F-4D97-AF65-F5344CB8AC3E}">
        <p14:creationId xmlns:p14="http://schemas.microsoft.com/office/powerpoint/2010/main" val="168753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551BAC6-CFE2-43D9-9E3E-410577575CB7}" type="datetimeFigureOut">
              <a:rPr lang="en-US" smtClean="0"/>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1CC21A-9F35-478B-BFC7-993FE17DDA88}" type="slidenum">
              <a:rPr lang="en-US" smtClean="0"/>
              <a:t>‹#›</a:t>
            </a:fld>
            <a:endParaRPr lang="en-US"/>
          </a:p>
        </p:txBody>
      </p:sp>
    </p:spTree>
    <p:extLst>
      <p:ext uri="{BB962C8B-B14F-4D97-AF65-F5344CB8AC3E}">
        <p14:creationId xmlns:p14="http://schemas.microsoft.com/office/powerpoint/2010/main" val="28801703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551BAC6-CFE2-43D9-9E3E-410577575CB7}" type="datetimeFigureOut">
              <a:rPr lang="en-US" smtClean="0"/>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1CC21A-9F35-478B-BFC7-993FE17DDA88}" type="slidenum">
              <a:rPr lang="en-US" smtClean="0"/>
              <a:t>‹#›</a:t>
            </a:fld>
            <a:endParaRPr lang="en-US"/>
          </a:p>
        </p:txBody>
      </p:sp>
    </p:spTree>
    <p:extLst>
      <p:ext uri="{BB962C8B-B14F-4D97-AF65-F5344CB8AC3E}">
        <p14:creationId xmlns:p14="http://schemas.microsoft.com/office/powerpoint/2010/main" val="1562861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551BAC6-CFE2-43D9-9E3E-410577575CB7}" type="datetimeFigureOut">
              <a:rPr lang="en-US" smtClean="0"/>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1CC21A-9F35-478B-BFC7-993FE17DDA88}" type="slidenum">
              <a:rPr lang="en-US" smtClean="0"/>
              <a:t>‹#›</a:t>
            </a:fld>
            <a:endParaRPr lang="en-US"/>
          </a:p>
        </p:txBody>
      </p:sp>
    </p:spTree>
    <p:extLst>
      <p:ext uri="{BB962C8B-B14F-4D97-AF65-F5344CB8AC3E}">
        <p14:creationId xmlns:p14="http://schemas.microsoft.com/office/powerpoint/2010/main" val="1547405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51BAC6-CFE2-43D9-9E3E-410577575CB7}" type="datetimeFigureOut">
              <a:rPr lang="en-US" smtClean="0"/>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1CC21A-9F35-478B-BFC7-993FE17DDA88}" type="slidenum">
              <a:rPr lang="en-US" smtClean="0"/>
              <a:t>‹#›</a:t>
            </a:fld>
            <a:endParaRPr lang="en-US"/>
          </a:p>
        </p:txBody>
      </p:sp>
    </p:spTree>
    <p:extLst>
      <p:ext uri="{BB962C8B-B14F-4D97-AF65-F5344CB8AC3E}">
        <p14:creationId xmlns:p14="http://schemas.microsoft.com/office/powerpoint/2010/main" val="1186535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551BAC6-CFE2-43D9-9E3E-410577575CB7}" type="datetimeFigureOut">
              <a:rPr lang="en-US" smtClean="0"/>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1CC21A-9F35-478B-BFC7-993FE17DDA88}" type="slidenum">
              <a:rPr lang="en-US" smtClean="0"/>
              <a:t>‹#›</a:t>
            </a:fld>
            <a:endParaRPr lang="en-US"/>
          </a:p>
        </p:txBody>
      </p:sp>
    </p:spTree>
    <p:extLst>
      <p:ext uri="{BB962C8B-B14F-4D97-AF65-F5344CB8AC3E}">
        <p14:creationId xmlns:p14="http://schemas.microsoft.com/office/powerpoint/2010/main" val="555226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551BAC6-CFE2-43D9-9E3E-410577575CB7}" type="datetimeFigureOut">
              <a:rPr lang="en-US" smtClean="0"/>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1CC21A-9F35-478B-BFC7-993FE17DDA88}" type="slidenum">
              <a:rPr lang="en-US" smtClean="0"/>
              <a:t>‹#›</a:t>
            </a:fld>
            <a:endParaRPr lang="en-US"/>
          </a:p>
        </p:txBody>
      </p:sp>
    </p:spTree>
    <p:extLst>
      <p:ext uri="{BB962C8B-B14F-4D97-AF65-F5344CB8AC3E}">
        <p14:creationId xmlns:p14="http://schemas.microsoft.com/office/powerpoint/2010/main" val="1004116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51BAC6-CFE2-43D9-9E3E-410577575CB7}" type="datetimeFigureOut">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1CC21A-9F35-478B-BFC7-993FE17DDA88}" type="slidenum">
              <a:rPr lang="en-US" smtClean="0"/>
              <a:t>‹#›</a:t>
            </a:fld>
            <a:endParaRPr lang="en-US"/>
          </a:p>
        </p:txBody>
      </p:sp>
    </p:spTree>
    <p:extLst>
      <p:ext uri="{BB962C8B-B14F-4D97-AF65-F5344CB8AC3E}">
        <p14:creationId xmlns:p14="http://schemas.microsoft.com/office/powerpoint/2010/main" val="780005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551BAC6-CFE2-43D9-9E3E-410577575CB7}" type="datetimeFigureOut">
              <a:rPr lang="en-US" smtClean="0"/>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1CC21A-9F35-478B-BFC7-993FE17DDA88}" type="slidenum">
              <a:rPr lang="en-US" smtClean="0"/>
              <a:t>‹#›</a:t>
            </a:fld>
            <a:endParaRPr lang="en-US"/>
          </a:p>
        </p:txBody>
      </p:sp>
    </p:spTree>
    <p:extLst>
      <p:ext uri="{BB962C8B-B14F-4D97-AF65-F5344CB8AC3E}">
        <p14:creationId xmlns:p14="http://schemas.microsoft.com/office/powerpoint/2010/main" val="1518621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551BAC6-CFE2-43D9-9E3E-410577575CB7}" type="datetimeFigureOut">
              <a:rPr lang="en-US" smtClean="0"/>
              <a:t>8/17/2023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1CC21A-9F35-478B-BFC7-993FE17DDA88}" type="slidenum">
              <a:rPr lang="en-US" smtClean="0"/>
              <a:t>‹#›</a:t>
            </a:fld>
            <a:endParaRPr lang="en-US"/>
          </a:p>
        </p:txBody>
      </p:sp>
    </p:spTree>
    <p:extLst>
      <p:ext uri="{BB962C8B-B14F-4D97-AF65-F5344CB8AC3E}">
        <p14:creationId xmlns:p14="http://schemas.microsoft.com/office/powerpoint/2010/main" val="40161954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png"/><Relationship Id="rId5" Type="http://schemas.openxmlformats.org/officeDocument/2006/relationships/image" Target="../media/image5.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887969" y="6496306"/>
            <a:ext cx="184731" cy="369332"/>
          </a:xfrm>
          <a:prstGeom prst="rect">
            <a:avLst/>
          </a:prstGeom>
          <a:noFill/>
        </p:spPr>
        <p:txBody>
          <a:bodyPr wrap="none" rtlCol="0">
            <a:spAutoFit/>
          </a:bodyPr>
          <a:lstStyle/>
          <a:p>
            <a:endParaRPr lang="en-US"/>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4682"/>
            <a:ext cx="12192000" cy="7804843"/>
          </a:xfrm>
          <a:prstGeom prst="rect">
            <a:avLst/>
          </a:prstGeom>
        </p:spPr>
      </p:pic>
      <p:pic>
        <p:nvPicPr>
          <p:cNvPr id="3" name="Picture 2"/>
          <p:cNvPicPr>
            <a:picLocks noChangeAspect="1"/>
          </p:cNvPicPr>
          <p:nvPr/>
        </p:nvPicPr>
        <p:blipFill rotWithShape="1">
          <a:blip r:embed="rId3"/>
          <a:srcRect l="44167" t="15926" r="24843" b="12223"/>
          <a:stretch/>
        </p:blipFill>
        <p:spPr>
          <a:xfrm>
            <a:off x="-1" y="-228600"/>
            <a:ext cx="6045201" cy="7884161"/>
          </a:xfrm>
          <a:prstGeom prst="rect">
            <a:avLst/>
          </a:prstGeom>
        </p:spPr>
      </p:pic>
      <p:sp>
        <p:nvSpPr>
          <p:cNvPr id="10" name="Rounded Rectangle 9"/>
          <p:cNvSpPr/>
          <p:nvPr/>
        </p:nvSpPr>
        <p:spPr>
          <a:xfrm>
            <a:off x="6807200" y="939800"/>
            <a:ext cx="4473561" cy="2336800"/>
          </a:xfrm>
          <a:prstGeom prst="round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sp>
        <p:nvSpPr>
          <p:cNvPr id="11" name="Rectangle 10"/>
          <p:cNvSpPr/>
          <p:nvPr/>
        </p:nvSpPr>
        <p:spPr>
          <a:xfrm>
            <a:off x="6516060" y="1400314"/>
            <a:ext cx="5235561" cy="1446550"/>
          </a:xfrm>
          <a:prstGeom prst="rect">
            <a:avLst/>
          </a:prstGeom>
        </p:spPr>
        <p:txBody>
          <a:bodyPr wrap="square">
            <a:spAutoFit/>
          </a:bodyPr>
          <a:lstStyle/>
          <a:p>
            <a:pPr algn="ctr"/>
            <a:r>
              <a:rPr lang="en-US" sz="4400" b="1" dirty="0">
                <a:solidFill>
                  <a:schemeClr val="accent2">
                    <a:lumMod val="75000"/>
                  </a:schemeClr>
                </a:solidFill>
                <a:latin typeface="Myriad Pro" panose="020B0503030403020204" pitchFamily="34" charset="0"/>
              </a:rPr>
              <a:t>Preview and Language Focus</a:t>
            </a:r>
          </a:p>
        </p:txBody>
      </p:sp>
    </p:spTree>
    <p:extLst>
      <p:ext uri="{BB962C8B-B14F-4D97-AF65-F5344CB8AC3E}">
        <p14:creationId xmlns:p14="http://schemas.microsoft.com/office/powerpoint/2010/main" val="1189981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887969" y="6496306"/>
            <a:ext cx="184731" cy="369332"/>
          </a:xfrm>
          <a:prstGeom prst="rect">
            <a:avLst/>
          </a:prstGeom>
          <a:noFill/>
        </p:spPr>
        <p:txBody>
          <a:bodyPr wrap="none" rtlCol="0">
            <a:spAutoFit/>
          </a:bodyPr>
          <a:lstStyle/>
          <a:p>
            <a:endParaRPr 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4682"/>
            <a:ext cx="12192000" cy="7804843"/>
          </a:xfrm>
          <a:prstGeom prst="rect">
            <a:avLst/>
          </a:prstGeom>
        </p:spPr>
      </p:pic>
      <p:sp>
        <p:nvSpPr>
          <p:cNvPr id="7" name="Rounded Rectangle 6"/>
          <p:cNvSpPr/>
          <p:nvPr/>
        </p:nvSpPr>
        <p:spPr>
          <a:xfrm>
            <a:off x="558800" y="279400"/>
            <a:ext cx="4826000" cy="3176070"/>
          </a:xfrm>
          <a:prstGeom prst="round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304815" indent="-304815">
              <a:lnSpc>
                <a:spcPct val="150000"/>
              </a:lnSpc>
              <a:buFont typeface="Arial" panose="020B0604020202020204" pitchFamily="34" charset="0"/>
              <a:buChar char="•"/>
            </a:pPr>
            <a:endParaRPr lang="en-US" sz="1867" b="1" dirty="0">
              <a:solidFill>
                <a:schemeClr val="tx1"/>
              </a:solidFill>
            </a:endParaRPr>
          </a:p>
          <a:p>
            <a:pPr marL="304815" indent="-304815">
              <a:lnSpc>
                <a:spcPct val="150000"/>
              </a:lnSpc>
              <a:buFont typeface="Arial" panose="020B0604020202020204" pitchFamily="34" charset="0"/>
              <a:buChar char="•"/>
            </a:pPr>
            <a:r>
              <a:rPr lang="en-US" sz="1867" b="1" dirty="0">
                <a:solidFill>
                  <a:schemeClr val="tx1"/>
                </a:solidFill>
              </a:rPr>
              <a:t>Where are they?</a:t>
            </a:r>
          </a:p>
          <a:p>
            <a:pPr marL="304815" indent="-304815">
              <a:lnSpc>
                <a:spcPct val="150000"/>
              </a:lnSpc>
              <a:buFont typeface="Arial" panose="020B0604020202020204" pitchFamily="34" charset="0"/>
              <a:buChar char="•"/>
            </a:pPr>
            <a:r>
              <a:rPr lang="en-US" sz="1867" b="1" dirty="0">
                <a:solidFill>
                  <a:schemeClr val="tx1"/>
                </a:solidFill>
              </a:rPr>
              <a:t>How do they feel? </a:t>
            </a:r>
          </a:p>
          <a:p>
            <a:pPr marL="304815" indent="-304815">
              <a:lnSpc>
                <a:spcPct val="150000"/>
              </a:lnSpc>
              <a:buFont typeface="Arial" panose="020B0604020202020204" pitchFamily="34" charset="0"/>
              <a:buChar char="•"/>
            </a:pPr>
            <a:r>
              <a:rPr lang="en-US" sz="1867" b="1" dirty="0">
                <a:solidFill>
                  <a:schemeClr val="tx1"/>
                </a:solidFill>
              </a:rPr>
              <a:t>How can you understand the quote “…, something incredible is waiting to be known”? </a:t>
            </a:r>
          </a:p>
        </p:txBody>
      </p:sp>
      <p:sp>
        <p:nvSpPr>
          <p:cNvPr id="3" name="Rectangle 2"/>
          <p:cNvSpPr/>
          <p:nvPr/>
        </p:nvSpPr>
        <p:spPr>
          <a:xfrm>
            <a:off x="1403005" y="375652"/>
            <a:ext cx="3137590" cy="584775"/>
          </a:xfrm>
          <a:prstGeom prst="rect">
            <a:avLst/>
          </a:prstGeom>
        </p:spPr>
        <p:txBody>
          <a:bodyPr wrap="none">
            <a:spAutoFit/>
          </a:bodyPr>
          <a:lstStyle/>
          <a:p>
            <a:r>
              <a:rPr lang="en-US" sz="3200" dirty="0">
                <a:solidFill>
                  <a:srgbClr val="000000"/>
                </a:solidFill>
                <a:ea typeface="Times New Roman" panose="02020603050405020304" pitchFamily="18" charset="0"/>
              </a:rPr>
              <a:t> </a:t>
            </a:r>
            <a:r>
              <a:rPr lang="en-US" sz="3200" b="1" dirty="0">
                <a:solidFill>
                  <a:schemeClr val="accent1">
                    <a:lumMod val="50000"/>
                  </a:schemeClr>
                </a:solidFill>
                <a:ea typeface="Times New Roman" panose="02020603050405020304" pitchFamily="18" charset="0"/>
              </a:rPr>
              <a:t>Describe Picture </a:t>
            </a:r>
            <a:endParaRPr lang="en-US" sz="3200" b="1" dirty="0">
              <a:solidFill>
                <a:schemeClr val="accent1">
                  <a:lumMod val="50000"/>
                </a:schemeClr>
              </a:solidFill>
            </a:endParaRPr>
          </a:p>
        </p:txBody>
      </p:sp>
    </p:spTree>
    <p:extLst>
      <p:ext uri="{BB962C8B-B14F-4D97-AF65-F5344CB8AC3E}">
        <p14:creationId xmlns:p14="http://schemas.microsoft.com/office/powerpoint/2010/main" val="16296576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703122" y="2"/>
            <a:ext cx="12895123" cy="43435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a:solidFill>
                <a:prstClr val="white"/>
              </a:solidFill>
              <a:latin typeface="Calibri" panose="020F0502020204030204"/>
            </a:endParaRPr>
          </a:p>
        </p:txBody>
      </p:sp>
      <p:sp>
        <p:nvSpPr>
          <p:cNvPr id="20" name="TextBox 19"/>
          <p:cNvSpPr txBox="1"/>
          <p:nvPr/>
        </p:nvSpPr>
        <p:spPr>
          <a:xfrm>
            <a:off x="1" y="48191"/>
            <a:ext cx="1393019" cy="40011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914446">
              <a:defRPr/>
            </a:pPr>
            <a:r>
              <a:rPr lang="en-US" sz="2000" dirty="0">
                <a:solidFill>
                  <a:prstClr val="white"/>
                </a:solidFill>
              </a:rPr>
              <a:t>UNIT 5</a:t>
            </a:r>
          </a:p>
        </p:txBody>
      </p:sp>
      <p:sp>
        <p:nvSpPr>
          <p:cNvPr id="22" name="TextBox 21"/>
          <p:cNvSpPr txBox="1"/>
          <p:nvPr/>
        </p:nvSpPr>
        <p:spPr>
          <a:xfrm>
            <a:off x="3371359" y="42700"/>
            <a:ext cx="5168795" cy="400110"/>
          </a:xfrm>
          <a:prstGeom prst="rect">
            <a:avLst/>
          </a:prstGeom>
          <a:noFill/>
        </p:spPr>
        <p:txBody>
          <a:bodyPr wrap="square" lIns="91440" tIns="45720" rIns="91440" bIns="45720" rtlCol="0" anchor="t">
            <a:spAutoFit/>
          </a:bodyPr>
          <a:lstStyle/>
          <a:p>
            <a:pPr algn="ctr">
              <a:defRPr/>
            </a:pPr>
            <a:r>
              <a:rPr lang="en-US" sz="2000" b="1" dirty="0">
                <a:solidFill>
                  <a:schemeClr val="bg1"/>
                </a:solidFill>
                <a:latin typeface="Kozuka Gothic Pro H" panose="020B0800000000000000" pitchFamily="34" charset="-128"/>
                <a:ea typeface="Kozuka Gothic Pro H" panose="020B0800000000000000" pitchFamily="34" charset="-128"/>
              </a:rPr>
              <a:t>I’M MEETING FRIENDS LATER.</a:t>
            </a:r>
          </a:p>
        </p:txBody>
      </p:sp>
      <p:sp>
        <p:nvSpPr>
          <p:cNvPr id="23" name="TextBox 22"/>
          <p:cNvSpPr txBox="1"/>
          <p:nvPr/>
        </p:nvSpPr>
        <p:spPr>
          <a:xfrm>
            <a:off x="8767066" y="46824"/>
            <a:ext cx="3322195" cy="40011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914446">
              <a:defRPr/>
            </a:pPr>
            <a:r>
              <a:rPr lang="en-US" sz="2000" dirty="0">
                <a:solidFill>
                  <a:prstClr val="white"/>
                </a:solidFill>
              </a:rPr>
              <a:t>PREVIEW</a:t>
            </a: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00" y="717777"/>
            <a:ext cx="4832841" cy="5895735"/>
          </a:xfrm>
          <a:prstGeom prst="rect">
            <a:avLst/>
          </a:prstGeom>
        </p:spPr>
      </p:pic>
      <p:pic>
        <p:nvPicPr>
          <p:cNvPr id="4" name="Picture 3"/>
          <p:cNvPicPr>
            <a:picLocks noChangeAspect="1"/>
          </p:cNvPicPr>
          <p:nvPr/>
        </p:nvPicPr>
        <p:blipFill rotWithShape="1">
          <a:blip r:embed="rId6">
            <a:extLst>
              <a:ext uri="{28A0092B-C50C-407E-A947-70E740481C1C}">
                <a14:useLocalDpi xmlns:a14="http://schemas.microsoft.com/office/drawing/2010/main" val="0"/>
              </a:ext>
            </a:extLst>
          </a:blip>
          <a:srcRect r="10743" b="12500"/>
          <a:stretch/>
        </p:blipFill>
        <p:spPr>
          <a:xfrm>
            <a:off x="5438997" y="407363"/>
            <a:ext cx="6753003" cy="6450637"/>
          </a:xfrm>
          <a:prstGeom prst="rect">
            <a:avLst/>
          </a:prstGeom>
        </p:spPr>
      </p:pic>
      <p:sp>
        <p:nvSpPr>
          <p:cNvPr id="6" name="TextBox 5"/>
          <p:cNvSpPr txBox="1"/>
          <p:nvPr/>
        </p:nvSpPr>
        <p:spPr>
          <a:xfrm>
            <a:off x="3140573" y="3937000"/>
            <a:ext cx="1408206" cy="379656"/>
          </a:xfrm>
          <a:prstGeom prst="rect">
            <a:avLst/>
          </a:prstGeom>
          <a:noFill/>
        </p:spPr>
        <p:txBody>
          <a:bodyPr wrap="none" rtlCol="0">
            <a:spAutoFit/>
          </a:bodyPr>
          <a:lstStyle/>
          <a:p>
            <a:r>
              <a:rPr lang="en-US" sz="1867" dirty="0">
                <a:solidFill>
                  <a:srgbClr val="FF0000"/>
                </a:solidFill>
              </a:rPr>
              <a:t>organic farm</a:t>
            </a:r>
          </a:p>
        </p:txBody>
      </p:sp>
      <p:sp>
        <p:nvSpPr>
          <p:cNvPr id="16" name="TextBox 15"/>
          <p:cNvSpPr txBox="1"/>
          <p:nvPr/>
        </p:nvSpPr>
        <p:spPr>
          <a:xfrm>
            <a:off x="2895600" y="4546600"/>
            <a:ext cx="1794081" cy="379656"/>
          </a:xfrm>
          <a:prstGeom prst="rect">
            <a:avLst/>
          </a:prstGeom>
          <a:noFill/>
        </p:spPr>
        <p:txBody>
          <a:bodyPr wrap="none" rtlCol="0">
            <a:spAutoFit/>
          </a:bodyPr>
          <a:lstStyle/>
          <a:p>
            <a:r>
              <a:rPr lang="en-US" sz="1867" dirty="0">
                <a:solidFill>
                  <a:srgbClr val="FF0000"/>
                </a:solidFill>
              </a:rPr>
              <a:t>science museum</a:t>
            </a:r>
          </a:p>
        </p:txBody>
      </p:sp>
      <p:sp>
        <p:nvSpPr>
          <p:cNvPr id="18" name="TextBox 17"/>
          <p:cNvSpPr txBox="1"/>
          <p:nvPr/>
        </p:nvSpPr>
        <p:spPr>
          <a:xfrm>
            <a:off x="2967446" y="5156200"/>
            <a:ext cx="599844" cy="379656"/>
          </a:xfrm>
          <a:prstGeom prst="rect">
            <a:avLst/>
          </a:prstGeom>
          <a:noFill/>
        </p:spPr>
        <p:txBody>
          <a:bodyPr wrap="none" rtlCol="0">
            <a:spAutoFit/>
          </a:bodyPr>
          <a:lstStyle/>
          <a:p>
            <a:r>
              <a:rPr lang="en-US" sz="1867" dirty="0">
                <a:solidFill>
                  <a:srgbClr val="FF0000"/>
                </a:solidFill>
              </a:rPr>
              <a:t>mall</a:t>
            </a:r>
          </a:p>
        </p:txBody>
      </p:sp>
      <p:sp>
        <p:nvSpPr>
          <p:cNvPr id="24" name="TextBox 23"/>
          <p:cNvSpPr txBox="1"/>
          <p:nvPr/>
        </p:nvSpPr>
        <p:spPr>
          <a:xfrm>
            <a:off x="3069046" y="5772587"/>
            <a:ext cx="853119" cy="379656"/>
          </a:xfrm>
          <a:prstGeom prst="rect">
            <a:avLst/>
          </a:prstGeom>
          <a:noFill/>
        </p:spPr>
        <p:txBody>
          <a:bodyPr wrap="none" rtlCol="0">
            <a:spAutoFit/>
          </a:bodyPr>
          <a:lstStyle/>
          <a:p>
            <a:r>
              <a:rPr lang="en-US" sz="1867" dirty="0">
                <a:solidFill>
                  <a:srgbClr val="FF0000"/>
                </a:solidFill>
              </a:rPr>
              <a:t>airport</a:t>
            </a:r>
          </a:p>
        </p:txBody>
      </p:sp>
      <p:pic>
        <p:nvPicPr>
          <p:cNvPr id="8" name="EE_G8_1-3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2336800" y="749935"/>
            <a:ext cx="406399" cy="406399"/>
          </a:xfrm>
          <a:prstGeom prst="rect">
            <a:avLst/>
          </a:prstGeom>
        </p:spPr>
      </p:pic>
    </p:spTree>
    <p:extLst>
      <p:ext uri="{BB962C8B-B14F-4D97-AF65-F5344CB8AC3E}">
        <p14:creationId xmlns:p14="http://schemas.microsoft.com/office/powerpoint/2010/main" val="395346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500"/>
                                        <p:tgtEl>
                                          <p:spTgt spid="1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8"/>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87301" fill="hold"/>
                                        <p:tgtEl>
                                          <p:spTgt spid="8"/>
                                        </p:tgtEl>
                                      </p:cBhvr>
                                    </p:cmd>
                                  </p:childTnLst>
                                </p:cTn>
                              </p:par>
                            </p:childTnLst>
                          </p:cTn>
                        </p:par>
                      </p:childTnLst>
                    </p:cTn>
                  </p:par>
                </p:childTnLst>
              </p:cTn>
              <p:nextCondLst>
                <p:cond evt="onClick" delay="0">
                  <p:tgtEl>
                    <p:spTgt spid="8"/>
                  </p:tgtEl>
                </p:cond>
              </p:nextCondLst>
            </p:seq>
            <p:audio>
              <p:cMediaNode vol="80000">
                <p:cTn id="28" fill="hold" display="0">
                  <p:stCondLst>
                    <p:cond delay="indefinite"/>
                  </p:stCondLst>
                  <p:endCondLst>
                    <p:cond evt="onStopAudio" delay="0">
                      <p:tgtEl>
                        <p:sldTgt/>
                      </p:tgtEl>
                    </p:cond>
                  </p:endCondLst>
                </p:cTn>
                <p:tgtEl>
                  <p:spTgt spid="8"/>
                </p:tgtEl>
              </p:cMediaNode>
            </p:audio>
          </p:childTnLst>
        </p:cTn>
      </p:par>
    </p:tnLst>
    <p:bldLst>
      <p:bldP spid="6" grpId="0"/>
      <p:bldP spid="16" grpId="0"/>
      <p:bldP spid="18" grpId="0"/>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264" y="1365965"/>
            <a:ext cx="5191485" cy="3958508"/>
          </a:xfrm>
          <a:prstGeom prst="rect">
            <a:avLst/>
          </a:prstGeom>
        </p:spPr>
      </p:pic>
      <p:sp>
        <p:nvSpPr>
          <p:cNvPr id="19" name="Rectangle 18"/>
          <p:cNvSpPr/>
          <p:nvPr/>
        </p:nvSpPr>
        <p:spPr>
          <a:xfrm>
            <a:off x="-703122" y="2"/>
            <a:ext cx="12895123" cy="43435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a:solidFill>
                <a:prstClr val="white"/>
              </a:solidFill>
              <a:latin typeface="Calibri" panose="020F0502020204030204"/>
            </a:endParaRPr>
          </a:p>
        </p:txBody>
      </p:sp>
      <p:sp>
        <p:nvSpPr>
          <p:cNvPr id="20" name="TextBox 19"/>
          <p:cNvSpPr txBox="1"/>
          <p:nvPr/>
        </p:nvSpPr>
        <p:spPr>
          <a:xfrm>
            <a:off x="1" y="48191"/>
            <a:ext cx="1393019" cy="40011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914446">
              <a:defRPr/>
            </a:pPr>
            <a:r>
              <a:rPr lang="en-US" sz="2000" dirty="0">
                <a:solidFill>
                  <a:prstClr val="white"/>
                </a:solidFill>
              </a:rPr>
              <a:t>UNIT 5</a:t>
            </a:r>
          </a:p>
        </p:txBody>
      </p:sp>
      <p:sp>
        <p:nvSpPr>
          <p:cNvPr id="22" name="TextBox 21"/>
          <p:cNvSpPr txBox="1"/>
          <p:nvPr/>
        </p:nvSpPr>
        <p:spPr>
          <a:xfrm>
            <a:off x="3371359" y="42700"/>
            <a:ext cx="5168795" cy="400110"/>
          </a:xfrm>
          <a:prstGeom prst="rect">
            <a:avLst/>
          </a:prstGeom>
          <a:noFill/>
        </p:spPr>
        <p:txBody>
          <a:bodyPr wrap="square" lIns="91440" tIns="45720" rIns="91440" bIns="45720" rtlCol="0" anchor="t">
            <a:spAutoFit/>
          </a:bodyPr>
          <a:lstStyle/>
          <a:p>
            <a:pPr algn="ctr">
              <a:defRPr/>
            </a:pPr>
            <a:r>
              <a:rPr lang="en-US" sz="2000" b="1" dirty="0">
                <a:solidFill>
                  <a:schemeClr val="bg1"/>
                </a:solidFill>
                <a:latin typeface="Kozuka Gothic Pro H" panose="020B0800000000000000" pitchFamily="34" charset="-128"/>
                <a:ea typeface="Kozuka Gothic Pro H" panose="020B0800000000000000" pitchFamily="34" charset="-128"/>
              </a:rPr>
              <a:t>I’M MEETING FRIENDS LATER.</a:t>
            </a:r>
          </a:p>
        </p:txBody>
      </p:sp>
      <p:sp>
        <p:nvSpPr>
          <p:cNvPr id="23" name="TextBox 22"/>
          <p:cNvSpPr txBox="1"/>
          <p:nvPr/>
        </p:nvSpPr>
        <p:spPr>
          <a:xfrm>
            <a:off x="8767066" y="46824"/>
            <a:ext cx="3322195" cy="40011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914446">
              <a:defRPr/>
            </a:pPr>
            <a:r>
              <a:rPr lang="en-US" sz="2000" dirty="0">
                <a:solidFill>
                  <a:prstClr val="white"/>
                </a:solidFill>
              </a:rPr>
              <a:t>PREVIEW</a:t>
            </a:r>
          </a:p>
        </p:txBody>
      </p:sp>
      <p:pic>
        <p:nvPicPr>
          <p:cNvPr id="4" name="Picture 3"/>
          <p:cNvPicPr>
            <a:picLocks noChangeAspect="1"/>
          </p:cNvPicPr>
          <p:nvPr/>
        </p:nvPicPr>
        <p:blipFill rotWithShape="1">
          <a:blip r:embed="rId6">
            <a:extLst>
              <a:ext uri="{28A0092B-C50C-407E-A947-70E740481C1C}">
                <a14:useLocalDpi xmlns:a14="http://schemas.microsoft.com/office/drawing/2010/main" val="0"/>
              </a:ext>
            </a:extLst>
          </a:blip>
          <a:srcRect r="10743" b="12500"/>
          <a:stretch/>
        </p:blipFill>
        <p:spPr>
          <a:xfrm>
            <a:off x="5438997" y="407363"/>
            <a:ext cx="6753003" cy="6450637"/>
          </a:xfrm>
          <a:prstGeom prst="rect">
            <a:avLst/>
          </a:prstGeom>
        </p:spPr>
      </p:pic>
      <p:sp>
        <p:nvSpPr>
          <p:cNvPr id="7" name="Oval 6"/>
          <p:cNvSpPr/>
          <p:nvPr/>
        </p:nvSpPr>
        <p:spPr>
          <a:xfrm>
            <a:off x="1393020" y="2463800"/>
            <a:ext cx="1422400" cy="31158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7" name="Oval 16"/>
          <p:cNvSpPr/>
          <p:nvPr/>
        </p:nvSpPr>
        <p:spPr>
          <a:xfrm>
            <a:off x="2944662" y="3140632"/>
            <a:ext cx="1756037" cy="33421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 name="Oval 20"/>
          <p:cNvSpPr/>
          <p:nvPr/>
        </p:nvSpPr>
        <p:spPr>
          <a:xfrm>
            <a:off x="2133970" y="3784600"/>
            <a:ext cx="486036" cy="304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5" name="Oval 24"/>
          <p:cNvSpPr/>
          <p:nvPr/>
        </p:nvSpPr>
        <p:spPr>
          <a:xfrm>
            <a:off x="2793241" y="4495800"/>
            <a:ext cx="1219201" cy="3556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pic>
        <p:nvPicPr>
          <p:cNvPr id="8" name="EE_G8_1-3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319691" y="1773883"/>
            <a:ext cx="406399" cy="406399"/>
          </a:xfrm>
          <a:prstGeom prst="rect">
            <a:avLst/>
          </a:prstGeom>
        </p:spPr>
      </p:pic>
      <p:sp>
        <p:nvSpPr>
          <p:cNvPr id="26" name="TextBox 25"/>
          <p:cNvSpPr txBox="1"/>
          <p:nvPr/>
        </p:nvSpPr>
        <p:spPr>
          <a:xfrm>
            <a:off x="3066239" y="2163222"/>
            <a:ext cx="1408206" cy="379656"/>
          </a:xfrm>
          <a:prstGeom prst="rect">
            <a:avLst/>
          </a:prstGeom>
          <a:noFill/>
        </p:spPr>
        <p:txBody>
          <a:bodyPr wrap="none" rtlCol="0">
            <a:spAutoFit/>
          </a:bodyPr>
          <a:lstStyle/>
          <a:p>
            <a:r>
              <a:rPr lang="en-US" sz="1867" dirty="0">
                <a:solidFill>
                  <a:schemeClr val="accent1">
                    <a:lumMod val="75000"/>
                  </a:schemeClr>
                </a:solidFill>
              </a:rPr>
              <a:t>organic farm</a:t>
            </a:r>
          </a:p>
        </p:txBody>
      </p:sp>
      <p:sp>
        <p:nvSpPr>
          <p:cNvPr id="27" name="TextBox 26"/>
          <p:cNvSpPr txBox="1"/>
          <p:nvPr/>
        </p:nvSpPr>
        <p:spPr>
          <a:xfrm>
            <a:off x="2821266" y="2826187"/>
            <a:ext cx="1794081" cy="379656"/>
          </a:xfrm>
          <a:prstGeom prst="rect">
            <a:avLst/>
          </a:prstGeom>
          <a:noFill/>
        </p:spPr>
        <p:txBody>
          <a:bodyPr wrap="none" rtlCol="0">
            <a:spAutoFit/>
          </a:bodyPr>
          <a:lstStyle/>
          <a:p>
            <a:r>
              <a:rPr lang="en-US" sz="1867" dirty="0">
                <a:solidFill>
                  <a:schemeClr val="accent1">
                    <a:lumMod val="75000"/>
                  </a:schemeClr>
                </a:solidFill>
              </a:rPr>
              <a:t>science museum</a:t>
            </a:r>
          </a:p>
        </p:txBody>
      </p:sp>
      <p:sp>
        <p:nvSpPr>
          <p:cNvPr id="28" name="TextBox 27"/>
          <p:cNvSpPr txBox="1"/>
          <p:nvPr/>
        </p:nvSpPr>
        <p:spPr>
          <a:xfrm>
            <a:off x="2893112" y="3486587"/>
            <a:ext cx="599844" cy="379656"/>
          </a:xfrm>
          <a:prstGeom prst="rect">
            <a:avLst/>
          </a:prstGeom>
          <a:noFill/>
        </p:spPr>
        <p:txBody>
          <a:bodyPr wrap="none" rtlCol="0">
            <a:spAutoFit/>
          </a:bodyPr>
          <a:lstStyle/>
          <a:p>
            <a:r>
              <a:rPr lang="en-US" sz="1867" dirty="0">
                <a:solidFill>
                  <a:schemeClr val="accent1">
                    <a:lumMod val="75000"/>
                  </a:schemeClr>
                </a:solidFill>
              </a:rPr>
              <a:t>mall</a:t>
            </a:r>
          </a:p>
        </p:txBody>
      </p:sp>
      <p:sp>
        <p:nvSpPr>
          <p:cNvPr id="29" name="TextBox 28"/>
          <p:cNvSpPr txBox="1"/>
          <p:nvPr/>
        </p:nvSpPr>
        <p:spPr>
          <a:xfrm>
            <a:off x="2994712" y="4146987"/>
            <a:ext cx="853119" cy="379656"/>
          </a:xfrm>
          <a:prstGeom prst="rect">
            <a:avLst/>
          </a:prstGeom>
          <a:noFill/>
        </p:spPr>
        <p:txBody>
          <a:bodyPr wrap="none" rtlCol="0">
            <a:spAutoFit/>
          </a:bodyPr>
          <a:lstStyle/>
          <a:p>
            <a:r>
              <a:rPr lang="en-US" sz="1867" dirty="0">
                <a:solidFill>
                  <a:schemeClr val="accent1">
                    <a:lumMod val="75000"/>
                  </a:schemeClr>
                </a:solidFill>
              </a:rPr>
              <a:t>airport</a:t>
            </a:r>
          </a:p>
        </p:txBody>
      </p:sp>
    </p:spTree>
    <p:extLst>
      <p:ext uri="{BB962C8B-B14F-4D97-AF65-F5344CB8AC3E}">
        <p14:creationId xmlns:p14="http://schemas.microsoft.com/office/powerpoint/2010/main" val="1835623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8"/>
                    </p:tgtEl>
                  </p:cond>
                </p:stCondLst>
                <p:endSync evt="end" delay="0">
                  <p:rtn val="all"/>
                </p:endSync>
                <p:childTnLst>
                  <p:par>
                    <p:cTn id="24" fill="hold">
                      <p:stCondLst>
                        <p:cond delay="0"/>
                      </p:stCondLst>
                      <p:childTnLst>
                        <p:par>
                          <p:cTn id="25" fill="hold">
                            <p:stCondLst>
                              <p:cond delay="0"/>
                            </p:stCondLst>
                            <p:childTnLst>
                              <p:par>
                                <p:cTn id="26" presetID="1" presetClass="mediacall" presetSubtype="0" fill="hold" nodeType="clickEffect">
                                  <p:stCondLst>
                                    <p:cond delay="0"/>
                                  </p:stCondLst>
                                  <p:childTnLst>
                                    <p:cmd type="call" cmd="playFrom(0.0)">
                                      <p:cBhvr>
                                        <p:cTn id="27" dur="87301" fill="hold"/>
                                        <p:tgtEl>
                                          <p:spTgt spid="8"/>
                                        </p:tgtEl>
                                      </p:cBhvr>
                                    </p:cmd>
                                  </p:childTnLst>
                                </p:cTn>
                              </p:par>
                            </p:childTnLst>
                          </p:cTn>
                        </p:par>
                      </p:childTnLst>
                    </p:cTn>
                  </p:par>
                </p:childTnLst>
              </p:cTn>
              <p:nextCondLst>
                <p:cond evt="onClick" delay="0">
                  <p:tgtEl>
                    <p:spTgt spid="8"/>
                  </p:tgtEl>
                </p:cond>
              </p:nextCondLst>
            </p:seq>
            <p:audio>
              <p:cMediaNode vol="80000">
                <p:cTn id="28" fill="hold" display="0">
                  <p:stCondLst>
                    <p:cond delay="indefinite"/>
                  </p:stCondLst>
                  <p:endCondLst>
                    <p:cond evt="onStopAudio" delay="0">
                      <p:tgtEl>
                        <p:sldTgt/>
                      </p:tgtEl>
                    </p:cond>
                  </p:endCondLst>
                </p:cTn>
                <p:tgtEl>
                  <p:spTgt spid="8"/>
                </p:tgtEl>
              </p:cMediaNode>
            </p:audio>
          </p:childTnLst>
        </p:cTn>
      </p:par>
    </p:tnLst>
    <p:bldLst>
      <p:bldP spid="7" grpId="0" animBg="1"/>
      <p:bldP spid="17" grpId="0" animBg="1"/>
      <p:bldP spid="21" grpId="0" animBg="1"/>
      <p:bldP spid="2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703122" y="2"/>
            <a:ext cx="12895123" cy="43435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a:solidFill>
                <a:prstClr val="white"/>
              </a:solidFill>
              <a:latin typeface="Calibri" panose="020F0502020204030204"/>
            </a:endParaRPr>
          </a:p>
        </p:txBody>
      </p:sp>
      <p:sp>
        <p:nvSpPr>
          <p:cNvPr id="20" name="TextBox 19"/>
          <p:cNvSpPr txBox="1"/>
          <p:nvPr/>
        </p:nvSpPr>
        <p:spPr>
          <a:xfrm>
            <a:off x="1" y="48191"/>
            <a:ext cx="1393019" cy="40011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914446">
              <a:defRPr/>
            </a:pPr>
            <a:r>
              <a:rPr lang="en-US" sz="2000" dirty="0">
                <a:solidFill>
                  <a:prstClr val="white"/>
                </a:solidFill>
              </a:rPr>
              <a:t>UNIT 5</a:t>
            </a:r>
          </a:p>
        </p:txBody>
      </p:sp>
      <p:sp>
        <p:nvSpPr>
          <p:cNvPr id="22" name="TextBox 21"/>
          <p:cNvSpPr txBox="1"/>
          <p:nvPr/>
        </p:nvSpPr>
        <p:spPr>
          <a:xfrm>
            <a:off x="3371359" y="42700"/>
            <a:ext cx="5168795" cy="400110"/>
          </a:xfrm>
          <a:prstGeom prst="rect">
            <a:avLst/>
          </a:prstGeom>
          <a:noFill/>
        </p:spPr>
        <p:txBody>
          <a:bodyPr wrap="square" lIns="91440" tIns="45720" rIns="91440" bIns="45720" rtlCol="0" anchor="t">
            <a:spAutoFit/>
          </a:bodyPr>
          <a:lstStyle/>
          <a:p>
            <a:pPr algn="ctr">
              <a:defRPr/>
            </a:pPr>
            <a:r>
              <a:rPr lang="en-US" sz="2000" b="1" dirty="0">
                <a:solidFill>
                  <a:schemeClr val="bg1"/>
                </a:solidFill>
                <a:latin typeface="Kozuka Gothic Pro H" panose="020B0800000000000000" pitchFamily="34" charset="-128"/>
                <a:ea typeface="Kozuka Gothic Pro H" panose="020B0800000000000000" pitchFamily="34" charset="-128"/>
              </a:rPr>
              <a:t>I’M MEETING FRIENDS LATER.</a:t>
            </a:r>
          </a:p>
        </p:txBody>
      </p:sp>
      <p:sp>
        <p:nvSpPr>
          <p:cNvPr id="23" name="TextBox 22"/>
          <p:cNvSpPr txBox="1"/>
          <p:nvPr/>
        </p:nvSpPr>
        <p:spPr>
          <a:xfrm>
            <a:off x="8767066" y="46824"/>
            <a:ext cx="3322195" cy="40011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914446">
              <a:defRPr/>
            </a:pPr>
            <a:r>
              <a:rPr lang="en-US" sz="2000" dirty="0">
                <a:solidFill>
                  <a:prstClr val="white"/>
                </a:solidFill>
              </a:rPr>
              <a:t>PREVIEW</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1" y="990600"/>
            <a:ext cx="5181599" cy="2136510"/>
          </a:xfrm>
          <a:prstGeom prst="rect">
            <a:avLst/>
          </a:prstGeom>
        </p:spPr>
      </p:pic>
      <p:pic>
        <p:nvPicPr>
          <p:cNvPr id="18" name="Picture 17"/>
          <p:cNvPicPr>
            <a:picLocks noChangeAspect="1"/>
          </p:cNvPicPr>
          <p:nvPr/>
        </p:nvPicPr>
        <p:blipFill rotWithShape="1">
          <a:blip r:embed="rId4">
            <a:extLst>
              <a:ext uri="{28A0092B-C50C-407E-A947-70E740481C1C}">
                <a14:useLocalDpi xmlns:a14="http://schemas.microsoft.com/office/drawing/2010/main" val="0"/>
              </a:ext>
            </a:extLst>
          </a:blip>
          <a:srcRect r="10743" b="12500"/>
          <a:stretch/>
        </p:blipFill>
        <p:spPr>
          <a:xfrm>
            <a:off x="5438997" y="407363"/>
            <a:ext cx="6753003" cy="6450637"/>
          </a:xfrm>
          <a:prstGeom prst="rect">
            <a:avLst/>
          </a:prstGeom>
        </p:spPr>
      </p:pic>
    </p:spTree>
    <p:extLst>
      <p:ext uri="{BB962C8B-B14F-4D97-AF65-F5344CB8AC3E}">
        <p14:creationId xmlns:p14="http://schemas.microsoft.com/office/powerpoint/2010/main" val="22189357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703122" y="2"/>
            <a:ext cx="12895123" cy="43435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a:solidFill>
                <a:prstClr val="white"/>
              </a:solidFill>
              <a:latin typeface="Calibri" panose="020F0502020204030204"/>
            </a:endParaRPr>
          </a:p>
        </p:txBody>
      </p:sp>
      <p:sp>
        <p:nvSpPr>
          <p:cNvPr id="20" name="TextBox 19"/>
          <p:cNvSpPr txBox="1"/>
          <p:nvPr/>
        </p:nvSpPr>
        <p:spPr>
          <a:xfrm>
            <a:off x="1" y="48191"/>
            <a:ext cx="1393019" cy="40011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914446">
              <a:defRPr/>
            </a:pPr>
            <a:r>
              <a:rPr lang="en-US" sz="2000" dirty="0">
                <a:solidFill>
                  <a:prstClr val="white"/>
                </a:solidFill>
              </a:rPr>
              <a:t>UNIT 5</a:t>
            </a:r>
          </a:p>
        </p:txBody>
      </p:sp>
      <p:sp>
        <p:nvSpPr>
          <p:cNvPr id="22" name="TextBox 21"/>
          <p:cNvSpPr txBox="1"/>
          <p:nvPr/>
        </p:nvSpPr>
        <p:spPr>
          <a:xfrm>
            <a:off x="3371359" y="42700"/>
            <a:ext cx="5168795" cy="400110"/>
          </a:xfrm>
          <a:prstGeom prst="rect">
            <a:avLst/>
          </a:prstGeom>
          <a:noFill/>
        </p:spPr>
        <p:txBody>
          <a:bodyPr wrap="square" lIns="91440" tIns="45720" rIns="91440" bIns="45720" rtlCol="0" anchor="t">
            <a:spAutoFit/>
          </a:bodyPr>
          <a:lstStyle/>
          <a:p>
            <a:pPr algn="ctr">
              <a:defRPr/>
            </a:pPr>
            <a:r>
              <a:rPr lang="en-US" sz="2000" b="1" dirty="0">
                <a:solidFill>
                  <a:schemeClr val="bg1"/>
                </a:solidFill>
                <a:latin typeface="Kozuka Gothic Pro H" panose="020B0800000000000000" pitchFamily="34" charset="-128"/>
                <a:ea typeface="Kozuka Gothic Pro H" panose="020B0800000000000000" pitchFamily="34" charset="-128"/>
              </a:rPr>
              <a:t>I’M MEETING FRIENDS LATER.</a:t>
            </a:r>
          </a:p>
        </p:txBody>
      </p:sp>
      <p:sp>
        <p:nvSpPr>
          <p:cNvPr id="23" name="TextBox 22"/>
          <p:cNvSpPr txBox="1"/>
          <p:nvPr/>
        </p:nvSpPr>
        <p:spPr>
          <a:xfrm>
            <a:off x="8767066" y="46824"/>
            <a:ext cx="3322195" cy="40011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914446">
              <a:defRPr/>
            </a:pPr>
            <a:r>
              <a:rPr lang="en-US" sz="2000" dirty="0">
                <a:solidFill>
                  <a:prstClr val="white"/>
                </a:solidFill>
              </a:rPr>
              <a:t>LANGUAGE FOCUS</a:t>
            </a: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8800" y="566368"/>
            <a:ext cx="8664950" cy="6273489"/>
          </a:xfrm>
          <a:prstGeom prst="rect">
            <a:avLst/>
          </a:prstGeom>
        </p:spPr>
      </p:pic>
      <p:pic>
        <p:nvPicPr>
          <p:cNvPr id="4" name="EE_G8_1-3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223750" y="990600"/>
            <a:ext cx="624417" cy="624417"/>
          </a:xfrm>
          <a:prstGeom prst="rect">
            <a:avLst/>
          </a:prstGeom>
        </p:spPr>
      </p:pic>
    </p:spTree>
    <p:extLst>
      <p:ext uri="{BB962C8B-B14F-4D97-AF65-F5344CB8AC3E}">
        <p14:creationId xmlns:p14="http://schemas.microsoft.com/office/powerpoint/2010/main" val="314429567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328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703122" y="2"/>
            <a:ext cx="12895123" cy="43435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a:solidFill>
                <a:prstClr val="white"/>
              </a:solidFill>
              <a:latin typeface="Calibri" panose="020F0502020204030204"/>
            </a:endParaRPr>
          </a:p>
        </p:txBody>
      </p:sp>
      <p:sp>
        <p:nvSpPr>
          <p:cNvPr id="20" name="TextBox 19"/>
          <p:cNvSpPr txBox="1"/>
          <p:nvPr/>
        </p:nvSpPr>
        <p:spPr>
          <a:xfrm>
            <a:off x="1" y="48191"/>
            <a:ext cx="1393019" cy="40011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914446">
              <a:defRPr/>
            </a:pPr>
            <a:r>
              <a:rPr lang="en-US" sz="2000" dirty="0">
                <a:solidFill>
                  <a:prstClr val="white"/>
                </a:solidFill>
              </a:rPr>
              <a:t>UNIT 5</a:t>
            </a:r>
          </a:p>
        </p:txBody>
      </p:sp>
      <p:sp>
        <p:nvSpPr>
          <p:cNvPr id="22" name="TextBox 21"/>
          <p:cNvSpPr txBox="1"/>
          <p:nvPr/>
        </p:nvSpPr>
        <p:spPr>
          <a:xfrm>
            <a:off x="3371359" y="42700"/>
            <a:ext cx="5168795" cy="400110"/>
          </a:xfrm>
          <a:prstGeom prst="rect">
            <a:avLst/>
          </a:prstGeom>
          <a:noFill/>
        </p:spPr>
        <p:txBody>
          <a:bodyPr wrap="square" lIns="91440" tIns="45720" rIns="91440" bIns="45720" rtlCol="0" anchor="t">
            <a:spAutoFit/>
          </a:bodyPr>
          <a:lstStyle/>
          <a:p>
            <a:pPr algn="ctr">
              <a:defRPr/>
            </a:pPr>
            <a:r>
              <a:rPr lang="en-US" sz="2000" b="1" dirty="0">
                <a:solidFill>
                  <a:schemeClr val="bg1"/>
                </a:solidFill>
                <a:latin typeface="Kozuka Gothic Pro H" panose="020B0800000000000000" pitchFamily="34" charset="-128"/>
                <a:ea typeface="Kozuka Gothic Pro H" panose="020B0800000000000000" pitchFamily="34" charset="-128"/>
              </a:rPr>
              <a:t>I’M MEETING FRIENDS LATER.</a:t>
            </a:r>
          </a:p>
        </p:txBody>
      </p:sp>
      <p:sp>
        <p:nvSpPr>
          <p:cNvPr id="23" name="TextBox 22"/>
          <p:cNvSpPr txBox="1"/>
          <p:nvPr/>
        </p:nvSpPr>
        <p:spPr>
          <a:xfrm>
            <a:off x="8767066" y="46824"/>
            <a:ext cx="3322195" cy="40011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914446">
              <a:defRPr/>
            </a:pPr>
            <a:r>
              <a:rPr lang="en-US" sz="2000" dirty="0">
                <a:solidFill>
                  <a:prstClr val="white"/>
                </a:solidFill>
              </a:rPr>
              <a:t>LANGUAGE FOCUS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6510" y="505021"/>
            <a:ext cx="9463490" cy="6149967"/>
          </a:xfrm>
          <a:prstGeom prst="rect">
            <a:avLst/>
          </a:prstGeom>
        </p:spPr>
      </p:pic>
    </p:spTree>
    <p:extLst>
      <p:ext uri="{BB962C8B-B14F-4D97-AF65-F5344CB8AC3E}">
        <p14:creationId xmlns:p14="http://schemas.microsoft.com/office/powerpoint/2010/main" val="2132943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703122" y="2"/>
            <a:ext cx="12895123" cy="434359"/>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46">
              <a:defRPr/>
            </a:pPr>
            <a:endParaRPr lang="en-US">
              <a:solidFill>
                <a:prstClr val="white"/>
              </a:solidFill>
              <a:latin typeface="Calibri" panose="020F0502020204030204"/>
            </a:endParaRPr>
          </a:p>
        </p:txBody>
      </p:sp>
      <p:sp>
        <p:nvSpPr>
          <p:cNvPr id="20" name="TextBox 19"/>
          <p:cNvSpPr txBox="1"/>
          <p:nvPr/>
        </p:nvSpPr>
        <p:spPr>
          <a:xfrm>
            <a:off x="1" y="48191"/>
            <a:ext cx="1393019" cy="400110"/>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defTabSz="914446">
              <a:defRPr/>
            </a:pPr>
            <a:r>
              <a:rPr lang="en-US" sz="2000" dirty="0">
                <a:solidFill>
                  <a:prstClr val="white"/>
                </a:solidFill>
              </a:rPr>
              <a:t>UNIT 5</a:t>
            </a:r>
          </a:p>
        </p:txBody>
      </p:sp>
      <p:sp>
        <p:nvSpPr>
          <p:cNvPr id="22" name="TextBox 21"/>
          <p:cNvSpPr txBox="1"/>
          <p:nvPr/>
        </p:nvSpPr>
        <p:spPr>
          <a:xfrm>
            <a:off x="3371359" y="42700"/>
            <a:ext cx="5168795" cy="400110"/>
          </a:xfrm>
          <a:prstGeom prst="rect">
            <a:avLst/>
          </a:prstGeom>
          <a:noFill/>
        </p:spPr>
        <p:txBody>
          <a:bodyPr wrap="square" lIns="91440" tIns="45720" rIns="91440" bIns="45720" rtlCol="0" anchor="t">
            <a:spAutoFit/>
          </a:bodyPr>
          <a:lstStyle/>
          <a:p>
            <a:pPr algn="ctr">
              <a:defRPr/>
            </a:pPr>
            <a:r>
              <a:rPr lang="en-US" sz="2000" b="1" dirty="0">
                <a:solidFill>
                  <a:schemeClr val="bg1"/>
                </a:solidFill>
                <a:latin typeface="Kozuka Gothic Pro H" panose="020B0800000000000000" pitchFamily="34" charset="-128"/>
                <a:ea typeface="Kozuka Gothic Pro H" panose="020B0800000000000000" pitchFamily="34" charset="-128"/>
              </a:rPr>
              <a:t>I’M MEETING FRIENDS LATER.</a:t>
            </a:r>
          </a:p>
        </p:txBody>
      </p:sp>
      <p:sp>
        <p:nvSpPr>
          <p:cNvPr id="23" name="TextBox 22"/>
          <p:cNvSpPr txBox="1"/>
          <p:nvPr/>
        </p:nvSpPr>
        <p:spPr>
          <a:xfrm>
            <a:off x="8767066" y="46824"/>
            <a:ext cx="3322195" cy="400110"/>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algn="r" defTabSz="914446">
              <a:defRPr/>
            </a:pPr>
            <a:r>
              <a:rPr lang="en-US" sz="2000" dirty="0">
                <a:solidFill>
                  <a:prstClr val="white"/>
                </a:solidFill>
              </a:rPr>
              <a:t>LANGUAGE FOCUS</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56282" b="85140"/>
          <a:stretch/>
        </p:blipFill>
        <p:spPr>
          <a:xfrm>
            <a:off x="558800" y="1210284"/>
            <a:ext cx="3788150" cy="932232"/>
          </a:xfrm>
          <a:prstGeom prst="rect">
            <a:avLst/>
          </a:prstGeom>
        </p:spPr>
      </p:pic>
      <p:pic>
        <p:nvPicPr>
          <p:cNvPr id="8" name="Picture 7"/>
          <p:cNvPicPr>
            <a:picLocks noChangeAspect="1"/>
          </p:cNvPicPr>
          <p:nvPr/>
        </p:nvPicPr>
        <p:blipFill rotWithShape="1">
          <a:blip r:embed="rId3">
            <a:extLst>
              <a:ext uri="{28A0092B-C50C-407E-A947-70E740481C1C}">
                <a14:useLocalDpi xmlns:a14="http://schemas.microsoft.com/office/drawing/2010/main" val="0"/>
              </a:ext>
            </a:extLst>
          </a:blip>
          <a:srcRect r="54857" b="94332"/>
          <a:stretch/>
        </p:blipFill>
        <p:spPr>
          <a:xfrm>
            <a:off x="355600" y="854684"/>
            <a:ext cx="3911600" cy="355600"/>
          </a:xfrm>
          <a:prstGeom prst="rect">
            <a:avLst/>
          </a:prstGeom>
        </p:spPr>
      </p:pic>
      <p:sp>
        <p:nvSpPr>
          <p:cNvPr id="6" name="Rounded Rectangle 5"/>
          <p:cNvSpPr/>
          <p:nvPr/>
        </p:nvSpPr>
        <p:spPr>
          <a:xfrm>
            <a:off x="2452874" y="2498116"/>
            <a:ext cx="6741926" cy="981684"/>
          </a:xfrm>
          <a:prstGeom prst="roundRect">
            <a:avLst/>
          </a:prstGeom>
          <a:solidFill>
            <a:schemeClr val="accent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333"/>
          </a:p>
        </p:txBody>
      </p:sp>
      <p:sp>
        <p:nvSpPr>
          <p:cNvPr id="2" name="Rectangle 1"/>
          <p:cNvSpPr/>
          <p:nvPr/>
        </p:nvSpPr>
        <p:spPr>
          <a:xfrm>
            <a:off x="2535916" y="2644226"/>
            <a:ext cx="6877591" cy="748795"/>
          </a:xfrm>
          <a:prstGeom prst="rect">
            <a:avLst/>
          </a:prstGeom>
        </p:spPr>
        <p:txBody>
          <a:bodyPr wrap="square">
            <a:spAutoFit/>
          </a:bodyPr>
          <a:lstStyle/>
          <a:p>
            <a:r>
              <a:rPr lang="en-US" sz="2133" b="1" i="1" dirty="0">
                <a:solidFill>
                  <a:srgbClr val="242021"/>
                </a:solidFill>
                <a:ea typeface="Times New Roman" panose="02020603050405020304" pitchFamily="18" charset="0"/>
              </a:rPr>
              <a:t>“I already” have plans </a:t>
            </a:r>
            <a:r>
              <a:rPr lang="en-US" sz="2133" b="1" dirty="0">
                <a:solidFill>
                  <a:srgbClr val="242021"/>
                </a:solidFill>
                <a:ea typeface="Times New Roman" panose="02020603050405020304" pitchFamily="18" charset="0"/>
              </a:rPr>
              <a:t>is used when we cannot accept an invitation because we are planning to do something else.</a:t>
            </a:r>
            <a:endParaRPr lang="en-US" sz="2133" b="1" dirty="0"/>
          </a:p>
        </p:txBody>
      </p:sp>
      <p:sp>
        <p:nvSpPr>
          <p:cNvPr id="13" name="Rounded Rectangle 12"/>
          <p:cNvSpPr/>
          <p:nvPr/>
        </p:nvSpPr>
        <p:spPr>
          <a:xfrm>
            <a:off x="5990316" y="4243051"/>
            <a:ext cx="5851373" cy="1359199"/>
          </a:xfrm>
          <a:prstGeom prst="roundRect">
            <a:avLst/>
          </a:prstGeom>
          <a:solidFill>
            <a:schemeClr val="accent3">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960" tIns="30480" rIns="60960" bIns="30480" numCol="1" spcCol="0" rtlCol="0" fromWordArt="0" anchor="ctr" anchorCtr="0" forceAA="0" compatLnSpc="1">
            <a:prstTxWarp prst="textNoShape">
              <a:avLst/>
            </a:prstTxWarp>
            <a:noAutofit/>
          </a:bodyPr>
          <a:lstStyle/>
          <a:p>
            <a:pPr algn="ctr"/>
            <a:endParaRPr lang="en-US" sz="1333"/>
          </a:p>
        </p:txBody>
      </p:sp>
      <p:sp>
        <p:nvSpPr>
          <p:cNvPr id="7" name="Rectangle 6"/>
          <p:cNvSpPr/>
          <p:nvPr/>
        </p:nvSpPr>
        <p:spPr>
          <a:xfrm>
            <a:off x="6197600" y="4305906"/>
            <a:ext cx="7620000" cy="1274003"/>
          </a:xfrm>
          <a:prstGeom prst="rect">
            <a:avLst/>
          </a:prstGeom>
        </p:spPr>
        <p:txBody>
          <a:bodyPr wrap="square">
            <a:spAutoFit/>
          </a:bodyPr>
          <a:lstStyle/>
          <a:p>
            <a:pPr>
              <a:lnSpc>
                <a:spcPct val="120000"/>
              </a:lnSpc>
            </a:pPr>
            <a:r>
              <a:rPr lang="en-US" sz="2133" dirty="0">
                <a:solidFill>
                  <a:srgbClr val="242021"/>
                </a:solidFill>
                <a:ea typeface="Times New Roman" panose="02020603050405020304" pitchFamily="18" charset="0"/>
                <a:cs typeface="Times New Roman" panose="02020603050405020304" pitchFamily="18" charset="0"/>
              </a:rPr>
              <a:t>For example:</a:t>
            </a:r>
            <a:br>
              <a:rPr lang="en-US" sz="2133" dirty="0">
                <a:solidFill>
                  <a:srgbClr val="242021"/>
                </a:solidFill>
                <a:ea typeface="Times New Roman" panose="02020603050405020304" pitchFamily="18" charset="0"/>
                <a:cs typeface="Times New Roman" panose="02020603050405020304" pitchFamily="18" charset="0"/>
              </a:rPr>
            </a:br>
            <a:r>
              <a:rPr lang="en-US" sz="2133" dirty="0">
                <a:solidFill>
                  <a:srgbClr val="242021"/>
                </a:solidFill>
                <a:ea typeface="Times New Roman" panose="02020603050405020304" pitchFamily="18" charset="0"/>
                <a:cs typeface="Times New Roman" panose="02020603050405020304" pitchFamily="18" charset="0"/>
              </a:rPr>
              <a:t>A: Do you want to go to a movie Saturday night?</a:t>
            </a:r>
            <a:br>
              <a:rPr lang="en-US" sz="2133" dirty="0">
                <a:solidFill>
                  <a:srgbClr val="242021"/>
                </a:solidFill>
                <a:ea typeface="Times New Roman" panose="02020603050405020304" pitchFamily="18" charset="0"/>
                <a:cs typeface="Times New Roman" panose="02020603050405020304" pitchFamily="18" charset="0"/>
              </a:rPr>
            </a:br>
            <a:r>
              <a:rPr lang="en-US" sz="2133" dirty="0">
                <a:solidFill>
                  <a:srgbClr val="242021"/>
                </a:solidFill>
                <a:ea typeface="Times New Roman" panose="02020603050405020304" pitchFamily="18" charset="0"/>
                <a:cs typeface="Times New Roman" panose="02020603050405020304" pitchFamily="18" charset="0"/>
              </a:rPr>
              <a:t>B: I’ve love to, but I already have plans</a:t>
            </a:r>
            <a:r>
              <a:rPr lang="en-US" sz="2133" dirty="0">
                <a:ea typeface="Times New Roman" panose="02020603050405020304" pitchFamily="18" charset="0"/>
                <a:cs typeface="Times New Roman" panose="02020603050405020304" pitchFamily="18" charset="0"/>
              </a:rPr>
              <a:t> </a:t>
            </a:r>
            <a:endParaRPr lang="en-US" sz="1600" dirty="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95734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959600"/>
          </a:xfrm>
          <a:prstGeom prst="rect">
            <a:avLst/>
          </a:prstGeom>
        </p:spPr>
      </p:pic>
      <p:pic>
        <p:nvPicPr>
          <p:cNvPr id="29" name="Picture 2"/>
          <p:cNvPicPr>
            <a:picLocks noChangeAspect="1"/>
          </p:cNvPicPr>
          <p:nvPr/>
        </p:nvPicPr>
        <p:blipFill>
          <a:blip r:embed="rId3"/>
          <a:srcRect/>
          <a:stretch>
            <a:fillRect/>
          </a:stretch>
        </p:blipFill>
        <p:spPr>
          <a:xfrm>
            <a:off x="-508001" y="3570180"/>
            <a:ext cx="13032748" cy="3770421"/>
          </a:xfrm>
          <a:prstGeom prst="rect">
            <a:avLst/>
          </a:prstGeom>
        </p:spPr>
      </p:pic>
      <p:pic>
        <p:nvPicPr>
          <p:cNvPr id="30" name="Picture 3"/>
          <p:cNvPicPr>
            <a:picLocks noChangeAspect="1"/>
          </p:cNvPicPr>
          <p:nvPr/>
        </p:nvPicPr>
        <p:blipFill>
          <a:blip r:embed="rId3"/>
          <a:srcRect/>
          <a:stretch>
            <a:fillRect/>
          </a:stretch>
        </p:blipFill>
        <p:spPr>
          <a:xfrm rot="-10800000">
            <a:off x="-508000" y="-177800"/>
            <a:ext cx="13207999" cy="3769992"/>
          </a:xfrm>
          <a:prstGeom prst="rect">
            <a:avLst/>
          </a:prstGeom>
        </p:spPr>
      </p:pic>
      <p:sp>
        <p:nvSpPr>
          <p:cNvPr id="4" name="Rectangle 3"/>
          <p:cNvSpPr/>
          <p:nvPr/>
        </p:nvSpPr>
        <p:spPr>
          <a:xfrm>
            <a:off x="2918268" y="2710359"/>
            <a:ext cx="6689845" cy="1538883"/>
          </a:xfrm>
          <a:prstGeom prst="rect">
            <a:avLst/>
          </a:prstGeom>
          <a:noFill/>
        </p:spPr>
        <p:txBody>
          <a:bodyPr wrap="none" lIns="60960" tIns="30480" rIns="60960" bIns="30480">
            <a:spAutoFit/>
          </a:bodyPr>
          <a:lstStyle/>
          <a:p>
            <a:pPr algn="ctr"/>
            <a:r>
              <a:rPr lang="en-US" sz="9600" b="1" spc="33" dirty="0">
                <a:ln w="9525" cmpd="sng">
                  <a:solidFill>
                    <a:schemeClr val="accent1"/>
                  </a:solidFill>
                  <a:prstDash val="solid"/>
                </a:ln>
                <a:solidFill>
                  <a:srgbClr val="70AD47">
                    <a:tint val="1000"/>
                  </a:srgbClr>
                </a:solidFill>
                <a:effectLst>
                  <a:glow rad="38100">
                    <a:schemeClr val="accent1">
                      <a:alpha val="40000"/>
                    </a:schemeClr>
                  </a:glow>
                </a:effectLst>
              </a:rPr>
              <a:t>THANK YOU!</a:t>
            </a:r>
          </a:p>
        </p:txBody>
      </p:sp>
    </p:spTree>
    <p:extLst>
      <p:ext uri="{BB962C8B-B14F-4D97-AF65-F5344CB8AC3E}">
        <p14:creationId xmlns:p14="http://schemas.microsoft.com/office/powerpoint/2010/main" val="1598337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424</Words>
  <Application>Microsoft Office PowerPoint</Application>
  <PresentationFormat>Widescreen</PresentationFormat>
  <Paragraphs>54</Paragraphs>
  <Slides>9</Slides>
  <Notes>7</Notes>
  <HiddenSlides>0</HiddenSlides>
  <MMClips>3</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Adobe Gothic Std B</vt:lpstr>
      <vt:lpstr>Arial</vt:lpstr>
      <vt:lpstr>Calibri</vt:lpstr>
      <vt:lpstr>Calibri Light</vt:lpstr>
      <vt:lpstr>Kozuka Gothic Pro H</vt:lpstr>
      <vt:lpstr>Myriad Pro</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Administrator</cp:lastModifiedBy>
  <cp:revision>3</cp:revision>
  <dcterms:created xsi:type="dcterms:W3CDTF">2023-08-13T14:30:28Z</dcterms:created>
  <dcterms:modified xsi:type="dcterms:W3CDTF">2023-08-16T19:06:44Z</dcterms:modified>
</cp:coreProperties>
</file>