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58" r:id="rId4"/>
    <p:sldId id="265" r:id="rId5"/>
    <p:sldId id="266" r:id="rId6"/>
    <p:sldId id="259" r:id="rId7"/>
    <p:sldId id="260" r:id="rId8"/>
    <p:sldId id="261" r:id="rId9"/>
    <p:sldId id="262" r:id="rId10"/>
    <p:sldId id="263" r:id="rId11"/>
    <p:sldId id="264" r:id="rId12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4819" autoAdjust="0"/>
  </p:normalViewPr>
  <p:slideViewPr>
    <p:cSldViewPr>
      <p:cViewPr varScale="1">
        <p:scale>
          <a:sx n="16" d="100"/>
          <a:sy n="16" d="100"/>
        </p:scale>
        <p:origin x="784" y="-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97DF0-CFBF-42EF-AC05-9F16FAFAF7B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B0327-26D7-47F2-8612-3D4A9F89E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46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 talk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Talk about students’ plan for this weekend </a:t>
            </a: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are you going to do this weekend?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B0327-26D7-47F2-8612-3D4A9F89EC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75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Language focus chart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to look at the chart. Tell them that they will study how to talk about future events and future plans that they know are going to happen.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follow along as they listen to the CD.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the sentences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Scheduled future events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column. Ask students what verb tense is used, providing the answer if necessary (present simple). Explain that these events have a predetermined time in the future, and that time is at least partially outside of the control of the person doing the actions.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the sentences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Future plans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column. Ask students what type of verb is used and its form, providing the answer if necessary (present continuous,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 +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verb). Explain that these plans have been decided by the person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doing them. Emphasize that actions that we cannot control may not use the present continuous, giving one example.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raining next week.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identify the phrases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Future plans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sentences that refer to the future (tomorrow, Saturday morning, later).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brainstorm some other phrases that can be used to discuss future plans (next week, tomorrow night).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look at the second chart.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them that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Possessive pronouns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pronouns that are used to indicate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ownership (possession) of something or someone by something or someone else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1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the difference of simple present (schedules future events- fixed by timetable)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71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 progressive for future (future plans – prearranged events). Then, illustrate each example to make sure students all get it.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10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99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8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play a game in which students take turns adding sentences to make a sentence chain. Explain that the game continues until someone makes a mistake.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to students that they will get into groups and the first student will say what they are going to do this weekend.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the second student will first repeat the sentence, changing the subject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person’s name.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the second person will then add a sentence about their plans. Tell students the third student should repeat what the first two students are planning to do before adding their plans.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90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0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20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331954" y="9744460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2023"/>
            <a:ext cx="18288000" cy="117072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167" t="15926" r="24843" b="12223"/>
          <a:stretch/>
        </p:blipFill>
        <p:spPr>
          <a:xfrm>
            <a:off x="-1" y="-342900"/>
            <a:ext cx="9067802" cy="1182624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0210801" y="1409700"/>
            <a:ext cx="6710342" cy="3505200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9639301" y="1592639"/>
            <a:ext cx="78533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Language Focus</a:t>
            </a:r>
          </a:p>
          <a:p>
            <a:pPr algn="ctr"/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and </a:t>
            </a:r>
          </a:p>
          <a:p>
            <a:pPr algn="ctr"/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The Real World</a:t>
            </a:r>
          </a:p>
        </p:txBody>
      </p:sp>
    </p:spTree>
    <p:extLst>
      <p:ext uri="{BB962C8B-B14F-4D97-AF65-F5344CB8AC3E}">
        <p14:creationId xmlns:p14="http://schemas.microsoft.com/office/powerpoint/2010/main" val="1733119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639395" y="6343741"/>
            <a:ext cx="19927395" cy="4202869"/>
          </a:xfrm>
          <a:custGeom>
            <a:avLst/>
            <a:gdLst/>
            <a:ahLst/>
            <a:cxnLst/>
            <a:rect l="l" t="t" r="r" b="b"/>
            <a:pathLst>
              <a:path w="19927395" h="4202869">
                <a:moveTo>
                  <a:pt x="19927395" y="0"/>
                </a:moveTo>
                <a:lnTo>
                  <a:pt x="0" y="0"/>
                </a:lnTo>
                <a:lnTo>
                  <a:pt x="0" y="4202869"/>
                </a:lnTo>
                <a:lnTo>
                  <a:pt x="19927395" y="4202869"/>
                </a:lnTo>
                <a:lnTo>
                  <a:pt x="1992739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23554" y="3981190"/>
            <a:ext cx="12822019" cy="3484244"/>
          </a:xfrm>
          <a:custGeom>
            <a:avLst/>
            <a:gdLst/>
            <a:ahLst/>
            <a:cxnLst/>
            <a:rect l="l" t="t" r="r" b="b"/>
            <a:pathLst>
              <a:path w="12822019" h="3484244">
                <a:moveTo>
                  <a:pt x="0" y="0"/>
                </a:moveTo>
                <a:lnTo>
                  <a:pt x="12822019" y="0"/>
                </a:lnTo>
                <a:lnTo>
                  <a:pt x="12822019" y="3484244"/>
                </a:lnTo>
                <a:lnTo>
                  <a:pt x="0" y="34842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171804" y="629227"/>
            <a:ext cx="7315200" cy="2504796"/>
          </a:xfrm>
          <a:custGeom>
            <a:avLst/>
            <a:gdLst/>
            <a:ahLst/>
            <a:cxnLst/>
            <a:rect l="l" t="t" r="r" b="b"/>
            <a:pathLst>
              <a:path w="7315200" h="2504796">
                <a:moveTo>
                  <a:pt x="0" y="0"/>
                </a:moveTo>
                <a:lnTo>
                  <a:pt x="7315200" y="0"/>
                </a:lnTo>
                <a:lnTo>
                  <a:pt x="7315200" y="2504796"/>
                </a:lnTo>
                <a:lnTo>
                  <a:pt x="0" y="2504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285237" y="4516001"/>
            <a:ext cx="2808518" cy="4290792"/>
          </a:xfrm>
          <a:custGeom>
            <a:avLst/>
            <a:gdLst/>
            <a:ahLst/>
            <a:cxnLst/>
            <a:rect l="l" t="t" r="r" b="b"/>
            <a:pathLst>
              <a:path w="2808518" h="4290792">
                <a:moveTo>
                  <a:pt x="0" y="0"/>
                </a:moveTo>
                <a:lnTo>
                  <a:pt x="2808518" y="0"/>
                </a:lnTo>
                <a:lnTo>
                  <a:pt x="2808518" y="4290791"/>
                </a:lnTo>
                <a:lnTo>
                  <a:pt x="0" y="42907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4923" y="4277023"/>
            <a:ext cx="2705522" cy="4133437"/>
          </a:xfrm>
          <a:custGeom>
            <a:avLst/>
            <a:gdLst/>
            <a:ahLst/>
            <a:cxnLst/>
            <a:rect l="l" t="t" r="r" b="b"/>
            <a:pathLst>
              <a:path w="2705522" h="4133437">
                <a:moveTo>
                  <a:pt x="0" y="0"/>
                </a:moveTo>
                <a:lnTo>
                  <a:pt x="2705522" y="0"/>
                </a:lnTo>
                <a:lnTo>
                  <a:pt x="2705522" y="4133437"/>
                </a:lnTo>
                <a:lnTo>
                  <a:pt x="0" y="41334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590" y="5758128"/>
            <a:ext cx="5942549" cy="3537231"/>
          </a:xfrm>
          <a:custGeom>
            <a:avLst/>
            <a:gdLst/>
            <a:ahLst/>
            <a:cxnLst/>
            <a:rect l="l" t="t" r="r" b="b"/>
            <a:pathLst>
              <a:path w="5942549" h="3537231">
                <a:moveTo>
                  <a:pt x="0" y="0"/>
                </a:moveTo>
                <a:lnTo>
                  <a:pt x="5942548" y="0"/>
                </a:lnTo>
                <a:lnTo>
                  <a:pt x="5942548" y="3537231"/>
                </a:lnTo>
                <a:lnTo>
                  <a:pt x="0" y="35372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25296" y="9552534"/>
            <a:ext cx="7315200" cy="2463030"/>
          </a:xfrm>
          <a:custGeom>
            <a:avLst/>
            <a:gdLst/>
            <a:ahLst/>
            <a:cxnLst/>
            <a:rect l="l" t="t" r="r" b="b"/>
            <a:pathLst>
              <a:path w="7315200" h="2463030">
                <a:moveTo>
                  <a:pt x="0" y="0"/>
                </a:moveTo>
                <a:lnTo>
                  <a:pt x="7315200" y="0"/>
                </a:lnTo>
                <a:lnTo>
                  <a:pt x="7315200" y="2463030"/>
                </a:lnTo>
                <a:lnTo>
                  <a:pt x="0" y="246303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765966" y="1196790"/>
            <a:ext cx="9515176" cy="9122675"/>
          </a:xfrm>
          <a:custGeom>
            <a:avLst/>
            <a:gdLst/>
            <a:ahLst/>
            <a:cxnLst/>
            <a:rect l="l" t="t" r="r" b="b"/>
            <a:pathLst>
              <a:path w="9515176" h="9122675">
                <a:moveTo>
                  <a:pt x="0" y="0"/>
                </a:moveTo>
                <a:lnTo>
                  <a:pt x="9515175" y="0"/>
                </a:lnTo>
                <a:lnTo>
                  <a:pt x="9515175" y="9122675"/>
                </a:lnTo>
                <a:lnTo>
                  <a:pt x="0" y="91226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860038" y="7526743"/>
            <a:ext cx="5061204" cy="4114800"/>
          </a:xfrm>
          <a:custGeom>
            <a:avLst/>
            <a:gdLst/>
            <a:ahLst/>
            <a:cxnLst/>
            <a:rect l="l" t="t" r="r" b="b"/>
            <a:pathLst>
              <a:path w="5061204" h="4114800">
                <a:moveTo>
                  <a:pt x="0" y="0"/>
                </a:moveTo>
                <a:lnTo>
                  <a:pt x="5061204" y="0"/>
                </a:lnTo>
                <a:lnTo>
                  <a:pt x="50612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352761" y="2819270"/>
            <a:ext cx="2838557" cy="4336684"/>
          </a:xfrm>
          <a:custGeom>
            <a:avLst/>
            <a:gdLst/>
            <a:ahLst/>
            <a:cxnLst/>
            <a:rect l="l" t="t" r="r" b="b"/>
            <a:pathLst>
              <a:path w="2838557" h="4336684">
                <a:moveTo>
                  <a:pt x="0" y="0"/>
                </a:moveTo>
                <a:lnTo>
                  <a:pt x="2838557" y="0"/>
                </a:lnTo>
                <a:lnTo>
                  <a:pt x="2838557" y="4336685"/>
                </a:lnTo>
                <a:lnTo>
                  <a:pt x="0" y="433668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855656" y="-223698"/>
            <a:ext cx="7315200" cy="2504796"/>
          </a:xfrm>
          <a:custGeom>
            <a:avLst/>
            <a:gdLst/>
            <a:ahLst/>
            <a:cxnLst/>
            <a:rect l="l" t="t" r="r" b="b"/>
            <a:pathLst>
              <a:path w="7315200" h="2504796">
                <a:moveTo>
                  <a:pt x="0" y="0"/>
                </a:moveTo>
                <a:lnTo>
                  <a:pt x="7315200" y="0"/>
                </a:lnTo>
                <a:lnTo>
                  <a:pt x="7315200" y="2504796"/>
                </a:lnTo>
                <a:lnTo>
                  <a:pt x="0" y="2504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598380" y="2524879"/>
            <a:ext cx="9680134" cy="427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13"/>
              </a:lnSpc>
            </a:pPr>
            <a:r>
              <a:rPr lang="en-US" sz="8800" b="1" dirty="0">
                <a:solidFill>
                  <a:srgbClr val="734228"/>
                </a:solidFill>
                <a:latin typeface="Brush Script Std" panose="03060802040607070404" pitchFamily="66" charset="0"/>
              </a:rPr>
              <a:t> What are you </a:t>
            </a:r>
          </a:p>
          <a:p>
            <a:pPr algn="ctr">
              <a:lnSpc>
                <a:spcPts val="11113"/>
              </a:lnSpc>
            </a:pPr>
            <a:r>
              <a:rPr lang="en-US" sz="8800" b="1" dirty="0">
                <a:solidFill>
                  <a:srgbClr val="734228"/>
                </a:solidFill>
                <a:latin typeface="Brush Script Std" panose="03060802040607070404" pitchFamily="66" charset="0"/>
              </a:rPr>
              <a:t>going to do this </a:t>
            </a:r>
          </a:p>
          <a:p>
            <a:pPr algn="ctr">
              <a:lnSpc>
                <a:spcPts val="11113"/>
              </a:lnSpc>
            </a:pPr>
            <a:r>
              <a:rPr lang="en-US" sz="8800" b="1" dirty="0">
                <a:solidFill>
                  <a:srgbClr val="734228"/>
                </a:solidFill>
                <a:latin typeface="Brush Script Std" panose="03060802040607070404" pitchFamily="66" charset="0"/>
              </a:rPr>
              <a:t>weekend?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4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9" y="64051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600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104900"/>
            <a:ext cx="16115333" cy="8382000"/>
          </a:xfrm>
          <a:prstGeom prst="rect">
            <a:avLst/>
          </a:prstGeom>
        </p:spPr>
      </p:pic>
      <p:pic>
        <p:nvPicPr>
          <p:cNvPr id="4" name="EE_G8_1-3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8001" y="876301"/>
            <a:ext cx="1012826" cy="10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7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4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9" y="64051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600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166" t="36509" r="15000" b="21852"/>
          <a:stretch/>
        </p:blipFill>
        <p:spPr>
          <a:xfrm>
            <a:off x="1828800" y="2171700"/>
            <a:ext cx="13892149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1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4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9" y="64051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600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261" t="17871" r="32843" b="21292"/>
          <a:stretch/>
        </p:blipFill>
        <p:spPr>
          <a:xfrm>
            <a:off x="1981200" y="1257300"/>
            <a:ext cx="13405141" cy="85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81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4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9" y="64051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600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20"/>
          <a:stretch/>
        </p:blipFill>
        <p:spPr>
          <a:xfrm>
            <a:off x="304800" y="1485900"/>
            <a:ext cx="17145000" cy="7543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89531" y="3314702"/>
            <a:ext cx="13157833" cy="66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701" dirty="0">
                <a:solidFill>
                  <a:srgbClr val="FF0000"/>
                </a:solidFill>
              </a:rPr>
              <a:t>Guess what I bought for my dog? This is my name tag, and this is its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33600" y="4938981"/>
            <a:ext cx="10697480" cy="66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701" dirty="0">
                <a:solidFill>
                  <a:srgbClr val="FF0000"/>
                </a:solidFill>
              </a:rPr>
              <a:t>I’m going to tell you my plan. Then you’ll tell me yours.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33600" y="6462981"/>
            <a:ext cx="8054834" cy="66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701" dirty="0">
                <a:solidFill>
                  <a:srgbClr val="FF0000"/>
                </a:solidFill>
              </a:rPr>
              <a:t>I only see your dress here. Where’s hers?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55967" y="7910781"/>
            <a:ext cx="12930014" cy="66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701" dirty="0">
                <a:solidFill>
                  <a:srgbClr val="FF0000"/>
                </a:solidFill>
              </a:rPr>
              <a:t>We’re going to stay at this hotel. And what’s the address of theirs?</a:t>
            </a:r>
          </a:p>
        </p:txBody>
      </p:sp>
    </p:spTree>
    <p:extLst>
      <p:ext uri="{BB962C8B-B14F-4D97-AF65-F5344CB8AC3E}">
        <p14:creationId xmlns:p14="http://schemas.microsoft.com/office/powerpoint/2010/main" val="377700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4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9" y="64051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600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46" y="1333500"/>
            <a:ext cx="17539547" cy="784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92208" y="2324101"/>
            <a:ext cx="722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7202" y="2315309"/>
            <a:ext cx="1122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doing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53557" y="2993387"/>
            <a:ext cx="2085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‘m meeting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7200" y="3508439"/>
            <a:ext cx="17935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‘re seeing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2" y="3501790"/>
            <a:ext cx="1818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‘re having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2400" y="4608264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1800" y="4612145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watching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11453" y="5280305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starts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76315" y="5989040"/>
            <a:ext cx="762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86602" y="598904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going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82145" y="6658328"/>
            <a:ext cx="2265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‘m staying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77401" y="6658328"/>
            <a:ext cx="2265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is coming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6631" y="7743962"/>
            <a:ext cx="1099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does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88737" y="7754996"/>
            <a:ext cx="1099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open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65083" y="8413248"/>
            <a:ext cx="1099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64474" y="8424284"/>
            <a:ext cx="1099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going</a:t>
            </a:r>
          </a:p>
        </p:txBody>
      </p:sp>
      <p:pic>
        <p:nvPicPr>
          <p:cNvPr id="14" name="EE_G8_1-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325601" y="1598492"/>
            <a:ext cx="708026" cy="70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559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4" grpId="0"/>
      <p:bldP spid="13" grpId="0"/>
      <p:bldP spid="6" grpId="0"/>
      <p:bldP spid="15" grpId="0"/>
      <p:bldP spid="17" grpId="0"/>
      <p:bldP spid="8" grpId="0"/>
      <p:bldP spid="21" grpId="0"/>
      <p:bldP spid="24" grpId="0"/>
      <p:bldP spid="9" grpId="0"/>
      <p:bldP spid="26" grpId="0"/>
      <p:bldP spid="27" grpId="0"/>
      <p:bldP spid="28" grpId="0"/>
      <p:bldP spid="12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4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9" y="64051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600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8301"/>
            <a:ext cx="17830800" cy="59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19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4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9" y="64051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600" y="93319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THE REAL WORLD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43125" t="17580" r="25476" b="22614"/>
          <a:stretch/>
        </p:blipFill>
        <p:spPr>
          <a:xfrm>
            <a:off x="9677400" y="647318"/>
            <a:ext cx="8610600" cy="97091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44"/>
          <a:stretch/>
        </p:blipFill>
        <p:spPr>
          <a:xfrm>
            <a:off x="23449" y="1714500"/>
            <a:ext cx="9354401" cy="2514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763000" y="23241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153400" y="27813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3400" y="32385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763000" y="37719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E_G8_1-3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13689" y="1635445"/>
            <a:ext cx="620714" cy="62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5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68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4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9" y="64051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600" y="93319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69">
              <a:defRPr/>
            </a:pPr>
            <a:r>
              <a:rPr lang="en-US" sz="3000" dirty="0">
                <a:solidFill>
                  <a:prstClr val="white"/>
                </a:solidFill>
              </a:rPr>
              <a:t>THE REAL WORLD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43125" t="17580" r="25476" b="22614"/>
          <a:stretch/>
        </p:blipFill>
        <p:spPr>
          <a:xfrm>
            <a:off x="9677400" y="647318"/>
            <a:ext cx="8610600" cy="97091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5"/>
          <a:stretch/>
        </p:blipFill>
        <p:spPr>
          <a:xfrm>
            <a:off x="27837" y="1790700"/>
            <a:ext cx="9340197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8" b="47333"/>
          <a:stretch/>
        </p:blipFill>
        <p:spPr>
          <a:xfrm>
            <a:off x="27838" y="5067301"/>
            <a:ext cx="9569294" cy="176911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62000" y="27813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867400" y="35433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62000" y="43815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E_G8_1-4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14695" y="1778030"/>
            <a:ext cx="708023" cy="70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9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46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71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0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40550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618</Words>
  <Application>Microsoft Office PowerPoint</Application>
  <PresentationFormat>Custom</PresentationFormat>
  <Paragraphs>76</Paragraphs>
  <Slides>11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Arial</vt:lpstr>
      <vt:lpstr>Adobe Gothic Std B</vt:lpstr>
      <vt:lpstr>Myriad Pro</vt:lpstr>
      <vt:lpstr>Kozuka Gothic Pro H</vt:lpstr>
      <vt:lpstr>Brush Script Std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Green Creative Natural Tourism Presentation</dc:title>
  <dc:creator>ADMIN</dc:creator>
  <cp:lastModifiedBy>Administrator</cp:lastModifiedBy>
  <cp:revision>4</cp:revision>
  <dcterms:created xsi:type="dcterms:W3CDTF">2006-08-16T00:00:00Z</dcterms:created>
  <dcterms:modified xsi:type="dcterms:W3CDTF">2023-08-16T19:08:44Z</dcterms:modified>
  <dc:identifier>DAFrbjBUBMA</dc:identifier>
</cp:coreProperties>
</file>