
<file path=[Content_Types].xml><?xml version="1.0" encoding="utf-8"?>
<Types xmlns="http://schemas.openxmlformats.org/package/2006/content-types">
  <Default Extension="png" ContentType="image/png"/>
  <Default Extension="svg" ContentType="image/svg+xml"/>
  <Default Extension="mp3" ContentType="audio/mpeg"/>
  <Default Extension="jpeg" ContentType="image/jpeg"/>
  <Default Extension="rels" ContentType="application/vnd.openxmlformats-package.relationships+xml"/>
  <Default Extension="xml" ContentType="application/xml"/>
  <Default Extension="fntdata" ContentType="application/x-fontdata"/>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9"/>
  </p:notesMasterIdLst>
  <p:sldIdLst>
    <p:sldId id="261" r:id="rId2"/>
    <p:sldId id="256" r:id="rId3"/>
    <p:sldId id="258" r:id="rId4"/>
    <p:sldId id="263" r:id="rId5"/>
    <p:sldId id="259" r:id="rId6"/>
    <p:sldId id="260" r:id="rId7"/>
    <p:sldId id="262" r:id="rId8"/>
  </p:sldIdLst>
  <p:sldSz cx="18288000" cy="10287000"/>
  <p:notesSz cx="6858000" cy="9144000"/>
  <p:embeddedFontLst>
    <p:embeddedFont>
      <p:font typeface="Calibri" panose="020F0502020204030204" pitchFamily="34" charset="0"/>
      <p:regular r:id="rId10"/>
      <p:bold r:id="rId11"/>
      <p:italic r:id="rId12"/>
      <p:boldItalic r:id="rId13"/>
    </p:embeddedFont>
    <p:embeddedFont>
      <p:font typeface="Childling" panose="020B0604020202020204" charset="0"/>
      <p:regular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70843" autoAdjust="0"/>
  </p:normalViewPr>
  <p:slideViewPr>
    <p:cSldViewPr>
      <p:cViewPr varScale="1">
        <p:scale>
          <a:sx n="17" d="100"/>
          <a:sy n="17" d="100"/>
        </p:scale>
        <p:origin x="744" y="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812"/>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57EDE2-8F70-4D7E-9ECD-16DB53CD321F}" type="datetimeFigureOut">
              <a:rPr lang="en-US" smtClean="0"/>
              <a:t>8/17/2023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8AD84A-E5EF-4D25-A2AA-88E07546C333}" type="slidenum">
              <a:rPr lang="en-US" smtClean="0"/>
              <a:t>‹#›</a:t>
            </a:fld>
            <a:endParaRPr lang="en-US"/>
          </a:p>
        </p:txBody>
      </p:sp>
    </p:spTree>
    <p:extLst>
      <p:ext uri="{BB962C8B-B14F-4D97-AF65-F5344CB8AC3E}">
        <p14:creationId xmlns:p14="http://schemas.microsoft.com/office/powerpoint/2010/main" val="29682726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youtube.com/watch?v=tQAxqIqtjcU"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youtube.com/watch?v=tQAxqIqtjcU"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Let students give example via game “We can give more”</a:t>
            </a:r>
          </a:p>
          <a:p>
            <a:pPr lvl="0"/>
            <a:r>
              <a:rPr lang="en-US" sz="1200" kern="1200" dirty="0">
                <a:solidFill>
                  <a:schemeClr val="tx1"/>
                </a:solidFill>
                <a:effectLst/>
                <a:latin typeface="+mn-lt"/>
                <a:ea typeface="+mn-ea"/>
                <a:cs typeface="+mn-cs"/>
              </a:rPr>
              <a:t>Class is divided into 2 groups</a:t>
            </a:r>
          </a:p>
          <a:p>
            <a:pPr lvl="0"/>
            <a:r>
              <a:rPr lang="en-US" sz="1200" kern="1200" dirty="0">
                <a:solidFill>
                  <a:schemeClr val="tx1"/>
                </a:solidFill>
                <a:effectLst/>
                <a:latin typeface="+mn-lt"/>
                <a:ea typeface="+mn-ea"/>
                <a:cs typeface="+mn-cs"/>
              </a:rPr>
              <a:t>Each group gives each compound noun.</a:t>
            </a:r>
          </a:p>
          <a:p>
            <a:pPr lvl="0"/>
            <a:r>
              <a:rPr lang="en-US" sz="1200" kern="1200" dirty="0">
                <a:solidFill>
                  <a:schemeClr val="tx1"/>
                </a:solidFill>
                <a:effectLst/>
                <a:latin typeface="+mn-lt"/>
                <a:ea typeface="+mn-ea"/>
                <a:cs typeface="+mn-cs"/>
              </a:rPr>
              <a:t>Which group has no idea first will be loser. </a:t>
            </a:r>
          </a:p>
          <a:p>
            <a:endParaRPr lang="en-US" dirty="0"/>
          </a:p>
        </p:txBody>
      </p:sp>
      <p:sp>
        <p:nvSpPr>
          <p:cNvPr id="4" name="Slide Number Placeholder 3"/>
          <p:cNvSpPr>
            <a:spLocks noGrp="1"/>
          </p:cNvSpPr>
          <p:nvPr>
            <p:ph type="sldNum" sz="quarter" idx="10"/>
          </p:nvPr>
        </p:nvSpPr>
        <p:spPr/>
        <p:txBody>
          <a:bodyPr/>
          <a:lstStyle/>
          <a:p>
            <a:fld id="{728AD84A-E5EF-4D25-A2AA-88E07546C333}" type="slidenum">
              <a:rPr lang="en-US" smtClean="0"/>
              <a:t>2</a:t>
            </a:fld>
            <a:endParaRPr lang="en-US"/>
          </a:p>
        </p:txBody>
      </p:sp>
    </p:spTree>
    <p:extLst>
      <p:ext uri="{BB962C8B-B14F-4D97-AF65-F5344CB8AC3E}">
        <p14:creationId xmlns:p14="http://schemas.microsoft.com/office/powerpoint/2010/main" val="36329664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Explain that a compound noun is a noun that is formed by two or more</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words. Explain that because the compound noun has a single meaning, it is important to recognize them to accurately understand them.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Let them watch video about stress in </a:t>
            </a:r>
            <a:r>
              <a:rPr lang="en-US" sz="1200" kern="1200" dirty="0" err="1">
                <a:solidFill>
                  <a:schemeClr val="tx1"/>
                </a:solidFill>
                <a:effectLst/>
                <a:latin typeface="+mn-lt"/>
                <a:ea typeface="+mn-ea"/>
                <a:cs typeface="+mn-cs"/>
              </a:rPr>
              <a:t>coumpound</a:t>
            </a:r>
            <a:r>
              <a:rPr lang="en-US" sz="1200" kern="1200" dirty="0">
                <a:solidFill>
                  <a:schemeClr val="tx1"/>
                </a:solidFill>
                <a:effectLst/>
                <a:latin typeface="+mn-lt"/>
                <a:ea typeface="+mn-ea"/>
                <a:cs typeface="+mn-cs"/>
              </a:rPr>
              <a:t> noun </a:t>
            </a:r>
            <a:r>
              <a:rPr lang="en-US" sz="1200" u="sng" kern="1200" dirty="0">
                <a:solidFill>
                  <a:schemeClr val="tx1"/>
                </a:solidFill>
                <a:effectLst/>
                <a:latin typeface="+mn-lt"/>
                <a:ea typeface="+mn-ea"/>
                <a:cs typeface="+mn-cs"/>
                <a:hlinkClick r:id="rId3"/>
              </a:rPr>
              <a:t>https://www.youtube.com/watch?v=tQAxqIqtjcU</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Have students follow along in their</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books as you explain that first noun in</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compound nouns is usually stressed</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more strongly than the second one.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3A262A6-82B3-4799-8493-C4018E2405A0}" type="slidenum">
              <a:rPr lang="en-US" smtClean="0"/>
              <a:t>3</a:t>
            </a:fld>
            <a:endParaRPr lang="en-US"/>
          </a:p>
        </p:txBody>
      </p:sp>
    </p:spTree>
    <p:extLst>
      <p:ext uri="{BB962C8B-B14F-4D97-AF65-F5344CB8AC3E}">
        <p14:creationId xmlns:p14="http://schemas.microsoft.com/office/powerpoint/2010/main" val="25642830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a:solidFill>
                  <a:schemeClr val="tx1"/>
                </a:solidFill>
                <a:effectLst/>
                <a:latin typeface="+mn-lt"/>
                <a:ea typeface="+mn-ea"/>
                <a:cs typeface="+mn-cs"/>
                <a:hlinkClick r:id="rId3"/>
              </a:rPr>
              <a:t>https://www.youtube.com/watch?v=tQAxqIqtjcU</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3A262A6-82B3-4799-8493-C4018E2405A0}" type="slidenum">
              <a:rPr lang="en-US" smtClean="0"/>
              <a:t>4</a:t>
            </a:fld>
            <a:endParaRPr lang="en-US"/>
          </a:p>
        </p:txBody>
      </p:sp>
    </p:spTree>
    <p:extLst>
      <p:ext uri="{BB962C8B-B14F-4D97-AF65-F5344CB8AC3E}">
        <p14:creationId xmlns:p14="http://schemas.microsoft.com/office/powerpoint/2010/main" val="18696437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3A262A6-82B3-4799-8493-C4018E2405A0}" type="slidenum">
              <a:rPr lang="en-US" smtClean="0"/>
              <a:t>5</a:t>
            </a:fld>
            <a:endParaRPr lang="en-US"/>
          </a:p>
        </p:txBody>
      </p:sp>
    </p:spTree>
    <p:extLst>
      <p:ext uri="{BB962C8B-B14F-4D97-AF65-F5344CB8AC3E}">
        <p14:creationId xmlns:p14="http://schemas.microsoft.com/office/powerpoint/2010/main" val="14452739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Tell students they are going to make three plans with classmates and write them in their calendar.</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Point to the activities in the box and have students follow along as you read them. Show students the photo of mini golf if you brought it in. Tell students that they should choose</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three activities from this list, or they can use their own ideas.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Explain that they should get up, move around the room, and talk with classmates until they find people they can do the activities with.</a:t>
            </a:r>
            <a:br>
              <a:rPr lang="en-US" sz="1200" kern="1200" dirty="0">
                <a:solidFill>
                  <a:schemeClr val="tx1"/>
                </a:solidFill>
                <a:effectLst/>
                <a:latin typeface="+mn-lt"/>
                <a:ea typeface="+mn-ea"/>
                <a:cs typeface="+mn-cs"/>
              </a:rPr>
            </a:br>
            <a:r>
              <a:rPr lang="en-US" sz="1200" kern="1200">
                <a:solidFill>
                  <a:schemeClr val="tx1"/>
                </a:solidFill>
                <a:effectLst/>
                <a:latin typeface="+mn-lt"/>
                <a:ea typeface="+mn-ea"/>
                <a:cs typeface="+mn-cs"/>
              </a:rPr>
              <a:t>Tell them that when they make their plans, they should write the activity and the classmate’s name in their calendar next to the time they agree on.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3A262A6-82B3-4799-8493-C4018E2405A0}" type="slidenum">
              <a:rPr lang="en-US" smtClean="0"/>
              <a:t>6</a:t>
            </a:fld>
            <a:endParaRPr lang="en-US"/>
          </a:p>
        </p:txBody>
      </p:sp>
    </p:spTree>
    <p:extLst>
      <p:ext uri="{BB962C8B-B14F-4D97-AF65-F5344CB8AC3E}">
        <p14:creationId xmlns:p14="http://schemas.microsoft.com/office/powerpoint/2010/main" val="14450769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8/17/2023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18" Type="http://schemas.openxmlformats.org/officeDocument/2006/relationships/image" Target="../media/image18.sv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svg"/><Relationship Id="rId17" Type="http://schemas.openxmlformats.org/officeDocument/2006/relationships/image" Target="../media/image17.png"/><Relationship Id="rId2" Type="http://schemas.openxmlformats.org/officeDocument/2006/relationships/notesSlide" Target="../notesSlides/notesSlide1.xml"/><Relationship Id="rId16" Type="http://schemas.openxmlformats.org/officeDocument/2006/relationships/image" Target="../media/image16.svg"/><Relationship Id="rId20" Type="http://schemas.openxmlformats.org/officeDocument/2006/relationships/image" Target="../media/image20.svg"/><Relationship Id="rId1" Type="http://schemas.openxmlformats.org/officeDocument/2006/relationships/slideLayout" Target="../slideLayouts/slideLayout7.xml"/><Relationship Id="rId6" Type="http://schemas.openxmlformats.org/officeDocument/2006/relationships/image" Target="../media/image6.svg"/><Relationship Id="rId11" Type="http://schemas.openxmlformats.org/officeDocument/2006/relationships/image" Target="../media/image11.png"/><Relationship Id="rId24" Type="http://schemas.openxmlformats.org/officeDocument/2006/relationships/image" Target="../media/image24.svg"/><Relationship Id="rId5" Type="http://schemas.openxmlformats.org/officeDocument/2006/relationships/image" Target="../media/image5.png"/><Relationship Id="rId15" Type="http://schemas.openxmlformats.org/officeDocument/2006/relationships/image" Target="../media/image15.png"/><Relationship Id="rId23" Type="http://schemas.openxmlformats.org/officeDocument/2006/relationships/image" Target="../media/image23.png"/><Relationship Id="rId10" Type="http://schemas.openxmlformats.org/officeDocument/2006/relationships/image" Target="../media/image10.svg"/><Relationship Id="rId19" Type="http://schemas.openxmlformats.org/officeDocument/2006/relationships/image" Target="../media/image19.png"/><Relationship Id="rId4" Type="http://schemas.openxmlformats.org/officeDocument/2006/relationships/image" Target="../media/image4.svg"/><Relationship Id="rId9" Type="http://schemas.openxmlformats.org/officeDocument/2006/relationships/image" Target="../media/image9.png"/><Relationship Id="rId14" Type="http://schemas.openxmlformats.org/officeDocument/2006/relationships/image" Target="../media/image14.svg"/><Relationship Id="rId22" Type="http://schemas.openxmlformats.org/officeDocument/2006/relationships/image" Target="../media/image22.sv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7.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8.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6.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3331954" y="9744460"/>
            <a:ext cx="184731" cy="507831"/>
          </a:xfrm>
          <a:prstGeom prst="rect">
            <a:avLst/>
          </a:prstGeom>
          <a:noFill/>
        </p:spPr>
        <p:txBody>
          <a:bodyPr wrap="none" rtlCol="0">
            <a:spAutoFit/>
          </a:bodyPr>
          <a:lstStyle/>
          <a:p>
            <a:endParaRPr lang="en-US" sz="270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62023"/>
            <a:ext cx="18288000" cy="11707265"/>
          </a:xfrm>
          <a:prstGeom prst="rect">
            <a:avLst/>
          </a:prstGeom>
        </p:spPr>
      </p:pic>
      <p:pic>
        <p:nvPicPr>
          <p:cNvPr id="3" name="Picture 2"/>
          <p:cNvPicPr>
            <a:picLocks noChangeAspect="1"/>
          </p:cNvPicPr>
          <p:nvPr/>
        </p:nvPicPr>
        <p:blipFill rotWithShape="1">
          <a:blip r:embed="rId3"/>
          <a:srcRect l="44167" t="15926" r="24843" b="12223"/>
          <a:stretch/>
        </p:blipFill>
        <p:spPr>
          <a:xfrm>
            <a:off x="-1" y="-342900"/>
            <a:ext cx="9067802" cy="11826242"/>
          </a:xfrm>
          <a:prstGeom prst="rect">
            <a:avLst/>
          </a:prstGeom>
        </p:spPr>
      </p:pic>
      <p:sp>
        <p:nvSpPr>
          <p:cNvPr id="10" name="Rounded Rectangle 9"/>
          <p:cNvSpPr/>
          <p:nvPr/>
        </p:nvSpPr>
        <p:spPr>
          <a:xfrm>
            <a:off x="10210801" y="1409700"/>
            <a:ext cx="6710342" cy="3505200"/>
          </a:xfrm>
          <a:prstGeom prst="roundRect">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endParaRPr lang="en-US" sz="2700" dirty="0"/>
          </a:p>
        </p:txBody>
      </p:sp>
      <p:sp>
        <p:nvSpPr>
          <p:cNvPr id="11" name="Rectangle 10"/>
          <p:cNvSpPr/>
          <p:nvPr/>
        </p:nvSpPr>
        <p:spPr>
          <a:xfrm>
            <a:off x="9639301" y="1592639"/>
            <a:ext cx="7853342" cy="3139321"/>
          </a:xfrm>
          <a:prstGeom prst="rect">
            <a:avLst/>
          </a:prstGeom>
        </p:spPr>
        <p:txBody>
          <a:bodyPr wrap="square">
            <a:spAutoFit/>
          </a:bodyPr>
          <a:lstStyle/>
          <a:p>
            <a:pPr algn="ctr"/>
            <a:r>
              <a:rPr lang="en-US" sz="6600" b="1" dirty="0">
                <a:solidFill>
                  <a:schemeClr val="accent2">
                    <a:lumMod val="75000"/>
                  </a:schemeClr>
                </a:solidFill>
                <a:latin typeface="Myriad Pro" panose="020B0503030403020204" pitchFamily="34" charset="0"/>
              </a:rPr>
              <a:t>Pronunciation</a:t>
            </a:r>
          </a:p>
          <a:p>
            <a:pPr algn="ctr"/>
            <a:r>
              <a:rPr lang="en-US" sz="6600" b="1" dirty="0">
                <a:solidFill>
                  <a:schemeClr val="accent2">
                    <a:lumMod val="75000"/>
                  </a:schemeClr>
                </a:solidFill>
                <a:latin typeface="Myriad Pro" panose="020B0503030403020204" pitchFamily="34" charset="0"/>
              </a:rPr>
              <a:t>and </a:t>
            </a:r>
          </a:p>
          <a:p>
            <a:pPr algn="ctr"/>
            <a:r>
              <a:rPr lang="en-US" sz="6600" b="1" dirty="0">
                <a:solidFill>
                  <a:schemeClr val="accent2">
                    <a:lumMod val="75000"/>
                  </a:schemeClr>
                </a:solidFill>
                <a:latin typeface="Myriad Pro" panose="020B0503030403020204" pitchFamily="34" charset="0"/>
              </a:rPr>
              <a:t>Communication</a:t>
            </a:r>
          </a:p>
        </p:txBody>
      </p:sp>
    </p:spTree>
    <p:extLst>
      <p:ext uri="{BB962C8B-B14F-4D97-AF65-F5344CB8AC3E}">
        <p14:creationId xmlns:p14="http://schemas.microsoft.com/office/powerpoint/2010/main" val="37334501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7EC"/>
        </a:solidFill>
        <a:effectLst/>
      </p:bgPr>
    </p:bg>
    <p:spTree>
      <p:nvGrpSpPr>
        <p:cNvPr id="1" name=""/>
        <p:cNvGrpSpPr/>
        <p:nvPr/>
      </p:nvGrpSpPr>
      <p:grpSpPr>
        <a:xfrm>
          <a:off x="0" y="0"/>
          <a:ext cx="0" cy="0"/>
          <a:chOff x="0" y="0"/>
          <a:chExt cx="0" cy="0"/>
        </a:xfrm>
      </p:grpSpPr>
      <p:sp>
        <p:nvSpPr>
          <p:cNvPr id="2" name="Freeform 2"/>
          <p:cNvSpPr/>
          <p:nvPr/>
        </p:nvSpPr>
        <p:spPr>
          <a:xfrm>
            <a:off x="-687870" y="7680972"/>
            <a:ext cx="3409653" cy="3459980"/>
          </a:xfrm>
          <a:custGeom>
            <a:avLst/>
            <a:gdLst/>
            <a:ahLst/>
            <a:cxnLst/>
            <a:rect l="l" t="t" r="r" b="b"/>
            <a:pathLst>
              <a:path w="3409653" h="3459980">
                <a:moveTo>
                  <a:pt x="0" y="0"/>
                </a:moveTo>
                <a:lnTo>
                  <a:pt x="3409653" y="0"/>
                </a:lnTo>
                <a:lnTo>
                  <a:pt x="3409653" y="3459980"/>
                </a:lnTo>
                <a:lnTo>
                  <a:pt x="0" y="345998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rot="-1022811">
            <a:off x="2136097" y="8245984"/>
            <a:ext cx="2811003" cy="3435670"/>
          </a:xfrm>
          <a:custGeom>
            <a:avLst/>
            <a:gdLst/>
            <a:ahLst/>
            <a:cxnLst/>
            <a:rect l="l" t="t" r="r" b="b"/>
            <a:pathLst>
              <a:path w="2811003" h="3435670">
                <a:moveTo>
                  <a:pt x="0" y="0"/>
                </a:moveTo>
                <a:lnTo>
                  <a:pt x="2811002" y="0"/>
                </a:lnTo>
                <a:lnTo>
                  <a:pt x="2811002" y="3435670"/>
                </a:lnTo>
                <a:lnTo>
                  <a:pt x="0" y="343567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4" name="Freeform 4"/>
          <p:cNvSpPr/>
          <p:nvPr/>
        </p:nvSpPr>
        <p:spPr>
          <a:xfrm>
            <a:off x="-1547937" y="4708128"/>
            <a:ext cx="2907982" cy="2972844"/>
          </a:xfrm>
          <a:custGeom>
            <a:avLst/>
            <a:gdLst/>
            <a:ahLst/>
            <a:cxnLst/>
            <a:rect l="l" t="t" r="r" b="b"/>
            <a:pathLst>
              <a:path w="2907982" h="2972844">
                <a:moveTo>
                  <a:pt x="0" y="0"/>
                </a:moveTo>
                <a:lnTo>
                  <a:pt x="2907982" y="0"/>
                </a:lnTo>
                <a:lnTo>
                  <a:pt x="2907982" y="2972844"/>
                </a:lnTo>
                <a:lnTo>
                  <a:pt x="0" y="297284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5" name="Freeform 5"/>
          <p:cNvSpPr/>
          <p:nvPr/>
        </p:nvSpPr>
        <p:spPr>
          <a:xfrm>
            <a:off x="15927214" y="-1052186"/>
            <a:ext cx="3309015" cy="3351672"/>
          </a:xfrm>
          <a:custGeom>
            <a:avLst/>
            <a:gdLst/>
            <a:ahLst/>
            <a:cxnLst/>
            <a:rect l="l" t="t" r="r" b="b"/>
            <a:pathLst>
              <a:path w="3309015" h="3351672">
                <a:moveTo>
                  <a:pt x="0" y="0"/>
                </a:moveTo>
                <a:lnTo>
                  <a:pt x="3309015" y="0"/>
                </a:lnTo>
                <a:lnTo>
                  <a:pt x="3309015" y="3351672"/>
                </a:lnTo>
                <a:lnTo>
                  <a:pt x="0" y="335167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6" name="Freeform 6"/>
          <p:cNvSpPr/>
          <p:nvPr/>
        </p:nvSpPr>
        <p:spPr>
          <a:xfrm rot="2700000">
            <a:off x="17267288" y="1627323"/>
            <a:ext cx="2041425" cy="2404248"/>
          </a:xfrm>
          <a:custGeom>
            <a:avLst/>
            <a:gdLst/>
            <a:ahLst/>
            <a:cxnLst/>
            <a:rect l="l" t="t" r="r" b="b"/>
            <a:pathLst>
              <a:path w="2041425" h="2404248">
                <a:moveTo>
                  <a:pt x="0" y="0"/>
                </a:moveTo>
                <a:lnTo>
                  <a:pt x="2041424" y="0"/>
                </a:lnTo>
                <a:lnTo>
                  <a:pt x="2041424" y="2404248"/>
                </a:lnTo>
                <a:lnTo>
                  <a:pt x="0" y="2404248"/>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7" name="Freeform 7"/>
          <p:cNvSpPr/>
          <p:nvPr/>
        </p:nvSpPr>
        <p:spPr>
          <a:xfrm rot="7900339">
            <a:off x="13687543" y="-885805"/>
            <a:ext cx="2150957" cy="2029721"/>
          </a:xfrm>
          <a:custGeom>
            <a:avLst/>
            <a:gdLst/>
            <a:ahLst/>
            <a:cxnLst/>
            <a:rect l="l" t="t" r="r" b="b"/>
            <a:pathLst>
              <a:path w="2150957" h="2029721">
                <a:moveTo>
                  <a:pt x="0" y="0"/>
                </a:moveTo>
                <a:lnTo>
                  <a:pt x="2150956" y="0"/>
                </a:lnTo>
                <a:lnTo>
                  <a:pt x="2150956" y="2029721"/>
                </a:lnTo>
                <a:lnTo>
                  <a:pt x="0" y="2029721"/>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8" name="Freeform 8"/>
          <p:cNvSpPr/>
          <p:nvPr/>
        </p:nvSpPr>
        <p:spPr>
          <a:xfrm>
            <a:off x="5818746" y="6788327"/>
            <a:ext cx="6650508" cy="1263627"/>
          </a:xfrm>
          <a:custGeom>
            <a:avLst/>
            <a:gdLst/>
            <a:ahLst/>
            <a:cxnLst/>
            <a:rect l="l" t="t" r="r" b="b"/>
            <a:pathLst>
              <a:path w="5376216" h="1048362">
                <a:moveTo>
                  <a:pt x="0" y="0"/>
                </a:moveTo>
                <a:lnTo>
                  <a:pt x="5376216" y="0"/>
                </a:lnTo>
                <a:lnTo>
                  <a:pt x="5376216" y="1048362"/>
                </a:lnTo>
                <a:lnTo>
                  <a:pt x="0" y="1048362"/>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9" name="Freeform 9"/>
          <p:cNvSpPr/>
          <p:nvPr/>
        </p:nvSpPr>
        <p:spPr>
          <a:xfrm flipH="1">
            <a:off x="15175156" y="8119831"/>
            <a:ext cx="3777696" cy="3687975"/>
          </a:xfrm>
          <a:custGeom>
            <a:avLst/>
            <a:gdLst/>
            <a:ahLst/>
            <a:cxnLst/>
            <a:rect l="l" t="t" r="r" b="b"/>
            <a:pathLst>
              <a:path w="3777696" h="3687975">
                <a:moveTo>
                  <a:pt x="3777696" y="0"/>
                </a:moveTo>
                <a:lnTo>
                  <a:pt x="0" y="0"/>
                </a:lnTo>
                <a:lnTo>
                  <a:pt x="0" y="3687975"/>
                </a:lnTo>
                <a:lnTo>
                  <a:pt x="3777696" y="3687975"/>
                </a:lnTo>
                <a:lnTo>
                  <a:pt x="3777696" y="0"/>
                </a:lnTo>
                <a:close/>
              </a:path>
            </a:pathLst>
          </a:custGeom>
          <a:blipFill>
            <a:blip r:embed="rId17">
              <a:extLst>
                <a:ext uri="{96DAC541-7B7A-43D3-8B79-37D633B846F1}">
                  <asvg:svgBlip xmlns:asvg="http://schemas.microsoft.com/office/drawing/2016/SVG/main" r:embed="rId18"/>
                </a:ext>
              </a:extLst>
            </a:blip>
            <a:stretch>
              <a:fillRect/>
            </a:stretch>
          </a:blipFill>
        </p:spPr>
      </p:sp>
      <p:sp>
        <p:nvSpPr>
          <p:cNvPr id="10" name="Freeform 10"/>
          <p:cNvSpPr/>
          <p:nvPr/>
        </p:nvSpPr>
        <p:spPr>
          <a:xfrm>
            <a:off x="-480593" y="-367396"/>
            <a:ext cx="3018586" cy="2792192"/>
          </a:xfrm>
          <a:custGeom>
            <a:avLst/>
            <a:gdLst/>
            <a:ahLst/>
            <a:cxnLst/>
            <a:rect l="l" t="t" r="r" b="b"/>
            <a:pathLst>
              <a:path w="3018586" h="2792192">
                <a:moveTo>
                  <a:pt x="0" y="0"/>
                </a:moveTo>
                <a:lnTo>
                  <a:pt x="3018586" y="0"/>
                </a:lnTo>
                <a:lnTo>
                  <a:pt x="3018586" y="2792192"/>
                </a:lnTo>
                <a:lnTo>
                  <a:pt x="0" y="2792192"/>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sp>
      <p:sp>
        <p:nvSpPr>
          <p:cNvPr id="11" name="Freeform 11"/>
          <p:cNvSpPr/>
          <p:nvPr/>
        </p:nvSpPr>
        <p:spPr>
          <a:xfrm>
            <a:off x="6108474" y="1942240"/>
            <a:ext cx="1018884" cy="714492"/>
          </a:xfrm>
          <a:custGeom>
            <a:avLst/>
            <a:gdLst/>
            <a:ahLst/>
            <a:cxnLst/>
            <a:rect l="l" t="t" r="r" b="b"/>
            <a:pathLst>
              <a:path w="1018884" h="714492">
                <a:moveTo>
                  <a:pt x="0" y="0"/>
                </a:moveTo>
                <a:lnTo>
                  <a:pt x="1018884" y="0"/>
                </a:lnTo>
                <a:lnTo>
                  <a:pt x="1018884" y="714492"/>
                </a:lnTo>
                <a:lnTo>
                  <a:pt x="0" y="714492"/>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12" name="Freeform 12"/>
          <p:cNvSpPr/>
          <p:nvPr/>
        </p:nvSpPr>
        <p:spPr>
          <a:xfrm flipH="1">
            <a:off x="11161348" y="1942240"/>
            <a:ext cx="1018884" cy="714492"/>
          </a:xfrm>
          <a:custGeom>
            <a:avLst/>
            <a:gdLst/>
            <a:ahLst/>
            <a:cxnLst/>
            <a:rect l="l" t="t" r="r" b="b"/>
            <a:pathLst>
              <a:path w="1018884" h="714492">
                <a:moveTo>
                  <a:pt x="1018885" y="0"/>
                </a:moveTo>
                <a:lnTo>
                  <a:pt x="0" y="0"/>
                </a:lnTo>
                <a:lnTo>
                  <a:pt x="0" y="714492"/>
                </a:lnTo>
                <a:lnTo>
                  <a:pt x="1018885" y="714492"/>
                </a:lnTo>
                <a:lnTo>
                  <a:pt x="1018885"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13" name="Freeform 13"/>
          <p:cNvSpPr/>
          <p:nvPr/>
        </p:nvSpPr>
        <p:spPr>
          <a:xfrm flipH="1">
            <a:off x="15927214" y="5406564"/>
            <a:ext cx="2552182" cy="787986"/>
          </a:xfrm>
          <a:custGeom>
            <a:avLst/>
            <a:gdLst/>
            <a:ahLst/>
            <a:cxnLst/>
            <a:rect l="l" t="t" r="r" b="b"/>
            <a:pathLst>
              <a:path w="2552182" h="787986">
                <a:moveTo>
                  <a:pt x="2552182" y="0"/>
                </a:moveTo>
                <a:lnTo>
                  <a:pt x="0" y="0"/>
                </a:lnTo>
                <a:lnTo>
                  <a:pt x="0" y="787986"/>
                </a:lnTo>
                <a:lnTo>
                  <a:pt x="2552182" y="787986"/>
                </a:lnTo>
                <a:lnTo>
                  <a:pt x="2552182"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14" name="Freeform 14"/>
          <p:cNvSpPr/>
          <p:nvPr/>
        </p:nvSpPr>
        <p:spPr>
          <a:xfrm flipH="1">
            <a:off x="-480593" y="3081048"/>
            <a:ext cx="2552182" cy="787986"/>
          </a:xfrm>
          <a:custGeom>
            <a:avLst/>
            <a:gdLst/>
            <a:ahLst/>
            <a:cxnLst/>
            <a:rect l="l" t="t" r="r" b="b"/>
            <a:pathLst>
              <a:path w="2552182" h="787986">
                <a:moveTo>
                  <a:pt x="2552182" y="0"/>
                </a:moveTo>
                <a:lnTo>
                  <a:pt x="0" y="0"/>
                </a:lnTo>
                <a:lnTo>
                  <a:pt x="0" y="787986"/>
                </a:lnTo>
                <a:lnTo>
                  <a:pt x="2552182" y="787986"/>
                </a:lnTo>
                <a:lnTo>
                  <a:pt x="2552182"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16" name="TextBox 16"/>
          <p:cNvSpPr txBox="1"/>
          <p:nvPr/>
        </p:nvSpPr>
        <p:spPr>
          <a:xfrm>
            <a:off x="4369703" y="2305572"/>
            <a:ext cx="9548595" cy="2605510"/>
          </a:xfrm>
          <a:prstGeom prst="rect">
            <a:avLst/>
          </a:prstGeom>
        </p:spPr>
        <p:txBody>
          <a:bodyPr lIns="0" tIns="0" rIns="0" bIns="0" rtlCol="0" anchor="t">
            <a:spAutoFit/>
          </a:bodyPr>
          <a:lstStyle/>
          <a:p>
            <a:pPr algn="ctr">
              <a:lnSpc>
                <a:spcPts val="19139"/>
              </a:lnSpc>
              <a:spcBef>
                <a:spcPct val="0"/>
              </a:spcBef>
            </a:pPr>
            <a:r>
              <a:rPr lang="en-US" sz="13670" spc="997" dirty="0">
                <a:solidFill>
                  <a:srgbClr val="C4542C"/>
                </a:solidFill>
                <a:latin typeface="Childling"/>
              </a:rPr>
              <a:t>LET'S PLAY</a:t>
            </a:r>
          </a:p>
        </p:txBody>
      </p:sp>
      <p:sp>
        <p:nvSpPr>
          <p:cNvPr id="17" name="TextBox 17"/>
          <p:cNvSpPr txBox="1"/>
          <p:nvPr/>
        </p:nvSpPr>
        <p:spPr>
          <a:xfrm>
            <a:off x="-1676400" y="2885188"/>
            <a:ext cx="21945600" cy="3821559"/>
          </a:xfrm>
          <a:prstGeom prst="rect">
            <a:avLst/>
          </a:prstGeom>
        </p:spPr>
        <p:txBody>
          <a:bodyPr wrap="square" lIns="0" tIns="0" rIns="0" bIns="0" rtlCol="0" anchor="t">
            <a:spAutoFit/>
          </a:bodyPr>
          <a:lstStyle/>
          <a:p>
            <a:pPr algn="ctr">
              <a:lnSpc>
                <a:spcPts val="29771"/>
              </a:lnSpc>
              <a:spcBef>
                <a:spcPct val="0"/>
              </a:spcBef>
            </a:pPr>
            <a:r>
              <a:rPr lang="en-US" sz="10300" spc="1552" dirty="0">
                <a:solidFill>
                  <a:srgbClr val="C4542C"/>
                </a:solidFill>
                <a:latin typeface="Childling"/>
              </a:rPr>
              <a:t>“We can give more”</a:t>
            </a:r>
          </a:p>
        </p:txBody>
      </p:sp>
      <p:sp>
        <p:nvSpPr>
          <p:cNvPr id="20" name="TextBox 16"/>
          <p:cNvSpPr txBox="1"/>
          <p:nvPr/>
        </p:nvSpPr>
        <p:spPr>
          <a:xfrm>
            <a:off x="5553283" y="5800557"/>
            <a:ext cx="7181434" cy="1975541"/>
          </a:xfrm>
          <a:prstGeom prst="rect">
            <a:avLst/>
          </a:prstGeom>
        </p:spPr>
        <p:txBody>
          <a:bodyPr wrap="square" lIns="0" tIns="0" rIns="0" bIns="0" rtlCol="0" anchor="t">
            <a:spAutoFit/>
          </a:bodyPr>
          <a:lstStyle/>
          <a:p>
            <a:pPr algn="ctr">
              <a:lnSpc>
                <a:spcPts val="19139"/>
              </a:lnSpc>
              <a:spcBef>
                <a:spcPct val="0"/>
              </a:spcBef>
            </a:pPr>
            <a:r>
              <a:rPr lang="en-US" sz="5400" b="1" spc="997" dirty="0">
                <a:solidFill>
                  <a:schemeClr val="bg1"/>
                </a:solidFill>
                <a:latin typeface="Childling"/>
              </a:rPr>
              <a:t>Compound noun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20" name="TextBox 19"/>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5</a:t>
            </a:r>
          </a:p>
        </p:txBody>
      </p:sp>
      <p:sp>
        <p:nvSpPr>
          <p:cNvPr id="22" name="TextBox 21"/>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Kozuka Gothic Pro H" panose="020B0800000000000000" pitchFamily="34" charset="-128"/>
                <a:ea typeface="Kozuka Gothic Pro H" panose="020B0800000000000000" pitchFamily="34" charset="-128"/>
              </a:rPr>
              <a:t>I’M MEETING FRIENDS LATER.</a:t>
            </a:r>
          </a:p>
        </p:txBody>
      </p:sp>
      <p:sp>
        <p:nvSpPr>
          <p:cNvPr id="23" name="TextBox 22"/>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PRONUNCIATION</a:t>
            </a:r>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4800" y="1752600"/>
            <a:ext cx="14275797" cy="4648200"/>
          </a:xfrm>
          <a:prstGeom prst="rect">
            <a:avLst/>
          </a:prstGeom>
        </p:spPr>
      </p:pic>
      <p:pic>
        <p:nvPicPr>
          <p:cNvPr id="3" name="EE_G8_1-4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467600" y="2781300"/>
            <a:ext cx="710693" cy="710693"/>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042388" y="1257300"/>
            <a:ext cx="5075737" cy="8300439"/>
          </a:xfrm>
          <a:prstGeom prst="rect">
            <a:avLst/>
          </a:prstGeom>
        </p:spPr>
      </p:pic>
      <p:sp>
        <p:nvSpPr>
          <p:cNvPr id="9" name="Oval 8"/>
          <p:cNvSpPr/>
          <p:nvPr/>
        </p:nvSpPr>
        <p:spPr>
          <a:xfrm>
            <a:off x="13716000" y="8343900"/>
            <a:ext cx="3810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73089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7742" fill="hold"/>
                                        <p:tgtEl>
                                          <p:spTgt spid="3"/>
                                        </p:tgtEl>
                                      </p:cBhvr>
                                    </p:cmd>
                                  </p:childTnLst>
                                </p:cTn>
                              </p:par>
                            </p:childTnLst>
                          </p:cTn>
                        </p:par>
                      </p:childTnLst>
                    </p:cTn>
                  </p:par>
                </p:childTnLst>
              </p:cTn>
              <p:nextCondLst>
                <p:cond evt="onClick" delay="0">
                  <p:tgtEl>
                    <p:spTgt spid="3"/>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bldLst>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20" name="TextBox 19"/>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5</a:t>
            </a:r>
          </a:p>
        </p:txBody>
      </p:sp>
      <p:sp>
        <p:nvSpPr>
          <p:cNvPr id="22" name="TextBox 21"/>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Kozuka Gothic Pro H" panose="020B0800000000000000" pitchFamily="34" charset="-128"/>
                <a:ea typeface="Kozuka Gothic Pro H" panose="020B0800000000000000" pitchFamily="34" charset="-128"/>
              </a:rPr>
              <a:t>I’M MEETING FRIENDS LATER.</a:t>
            </a:r>
          </a:p>
        </p:txBody>
      </p:sp>
      <p:sp>
        <p:nvSpPr>
          <p:cNvPr id="23" name="TextBox 22"/>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PRONUNCIATION</a:t>
            </a:r>
          </a:p>
        </p:txBody>
      </p:sp>
      <p:pic>
        <p:nvPicPr>
          <p:cNvPr id="4" name="Sound like a Native Speaker_ Compound Noun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752600" y="1104900"/>
            <a:ext cx="15240000" cy="8573151"/>
          </a:xfrm>
          <a:prstGeom prst="rect">
            <a:avLst/>
          </a:prstGeom>
          <a:ln w="107950" cap="rnd">
            <a:solidFill>
              <a:srgbClr val="C8C6BD"/>
            </a:solidFill>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171450" prst="hardEdge"/>
            <a:extrusionClr>
              <a:srgbClr val="FFFFFF"/>
            </a:extrusionClr>
          </a:sp3d>
        </p:spPr>
      </p:pic>
    </p:spTree>
    <p:extLst>
      <p:ext uri="{BB962C8B-B14F-4D97-AF65-F5344CB8AC3E}">
        <p14:creationId xmlns:p14="http://schemas.microsoft.com/office/powerpoint/2010/main" val="144316028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20" name="TextBox 19"/>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5</a:t>
            </a:r>
          </a:p>
        </p:txBody>
      </p:sp>
      <p:sp>
        <p:nvSpPr>
          <p:cNvPr id="22" name="TextBox 21"/>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Kozuka Gothic Pro H" panose="020B0800000000000000" pitchFamily="34" charset="-128"/>
                <a:ea typeface="Kozuka Gothic Pro H" panose="020B0800000000000000" pitchFamily="34" charset="-128"/>
              </a:rPr>
              <a:t>I’M MEETING FRIENDS LATER.</a:t>
            </a:r>
          </a:p>
        </p:txBody>
      </p:sp>
      <p:sp>
        <p:nvSpPr>
          <p:cNvPr id="23" name="TextBox 22"/>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PRONUNCIATION</a:t>
            </a:r>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4801" y="952500"/>
            <a:ext cx="15011400" cy="6322505"/>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3400" y="7734300"/>
            <a:ext cx="14356085" cy="1600200"/>
          </a:xfrm>
          <a:prstGeom prst="rect">
            <a:avLst/>
          </a:prstGeom>
        </p:spPr>
      </p:pic>
      <p:pic>
        <p:nvPicPr>
          <p:cNvPr id="6" name="EE_G8_1-4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429231" y="1409700"/>
            <a:ext cx="762000" cy="762000"/>
          </a:xfrm>
          <a:prstGeom prst="rect">
            <a:avLst/>
          </a:prstGeom>
        </p:spPr>
      </p:pic>
      <p:cxnSp>
        <p:nvCxnSpPr>
          <p:cNvPr id="8" name="Straight Connector 7"/>
          <p:cNvCxnSpPr/>
          <p:nvPr/>
        </p:nvCxnSpPr>
        <p:spPr>
          <a:xfrm>
            <a:off x="7696200" y="3467100"/>
            <a:ext cx="9906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191000" y="4305300"/>
            <a:ext cx="12192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9220200" y="4305300"/>
            <a:ext cx="9144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038600" y="5219700"/>
            <a:ext cx="9144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7543800" y="5219700"/>
            <a:ext cx="9144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9517117" y="6134100"/>
            <a:ext cx="9144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6781800" y="7048500"/>
            <a:ext cx="12954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10668000" y="7018283"/>
            <a:ext cx="9144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5752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3" restart="whenNotActive" fill="hold" evtFilter="cancelBubble" nodeType="interactiveSeq">
                <p:stCondLst>
                  <p:cond evt="onClick" delay="0">
                    <p:tgtEl>
                      <p:spTgt spid="6"/>
                    </p:tgtEl>
                  </p:cond>
                </p:stCondLst>
                <p:endSync evt="end" delay="0">
                  <p:rtn val="all"/>
                </p:endSync>
                <p:childTnLst>
                  <p:par>
                    <p:cTn id="44" fill="hold">
                      <p:stCondLst>
                        <p:cond delay="0"/>
                      </p:stCondLst>
                      <p:childTnLst>
                        <p:par>
                          <p:cTn id="45" fill="hold">
                            <p:stCondLst>
                              <p:cond delay="0"/>
                            </p:stCondLst>
                            <p:childTnLst>
                              <p:par>
                                <p:cTn id="46" presetID="1" presetClass="mediacall" presetSubtype="0" fill="hold" nodeType="clickEffect">
                                  <p:stCondLst>
                                    <p:cond delay="0"/>
                                  </p:stCondLst>
                                  <p:childTnLst>
                                    <p:cmd type="call" cmd="playFrom(0.0)">
                                      <p:cBhvr>
                                        <p:cTn id="47" dur="38844" fill="hold"/>
                                        <p:tgtEl>
                                          <p:spTgt spid="6"/>
                                        </p:tgtEl>
                                      </p:cBhvr>
                                    </p:cmd>
                                  </p:childTnLst>
                                </p:cTn>
                              </p:par>
                            </p:childTnLst>
                          </p:cTn>
                        </p:par>
                      </p:childTnLst>
                    </p:cTn>
                  </p:par>
                </p:childTnLst>
              </p:cTn>
              <p:nextCondLst>
                <p:cond evt="onClick" delay="0">
                  <p:tgtEl>
                    <p:spTgt spid="6"/>
                  </p:tgtEl>
                </p:cond>
              </p:nextCondLst>
            </p:seq>
            <p:audio>
              <p:cMediaNode vol="80000">
                <p:cTn id="48"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20" name="TextBox 19"/>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5</a:t>
            </a:r>
          </a:p>
        </p:txBody>
      </p:sp>
      <p:sp>
        <p:nvSpPr>
          <p:cNvPr id="22" name="TextBox 21"/>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Kozuka Gothic Pro H" panose="020B0800000000000000" pitchFamily="34" charset="-128"/>
                <a:ea typeface="Kozuka Gothic Pro H" panose="020B0800000000000000" pitchFamily="34" charset="-128"/>
              </a:rPr>
              <a:t>I’M MEETING FRIENDS LATER.</a:t>
            </a:r>
          </a:p>
        </p:txBody>
      </p:sp>
      <p:sp>
        <p:nvSpPr>
          <p:cNvPr id="23" name="TextBox 22"/>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COMMUNICATION</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89530" y="647700"/>
            <a:ext cx="14395560" cy="10070549"/>
          </a:xfrm>
          <a:prstGeom prst="rect">
            <a:avLst/>
          </a:prstGeom>
        </p:spPr>
      </p:pic>
    </p:spTree>
    <p:extLst>
      <p:ext uri="{BB962C8B-B14F-4D97-AF65-F5344CB8AC3E}">
        <p14:creationId xmlns:p14="http://schemas.microsoft.com/office/powerpoint/2010/main" val="2206212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8288000" cy="10439400"/>
          </a:xfrm>
          <a:prstGeom prst="rect">
            <a:avLst/>
          </a:prstGeom>
        </p:spPr>
      </p:pic>
      <p:pic>
        <p:nvPicPr>
          <p:cNvPr id="29" name="Picture 2"/>
          <p:cNvPicPr>
            <a:picLocks noChangeAspect="1"/>
          </p:cNvPicPr>
          <p:nvPr/>
        </p:nvPicPr>
        <p:blipFill>
          <a:blip r:embed="rId3"/>
          <a:srcRect/>
          <a:stretch>
            <a:fillRect/>
          </a:stretch>
        </p:blipFill>
        <p:spPr>
          <a:xfrm>
            <a:off x="-762002" y="5355271"/>
            <a:ext cx="19549122" cy="5655632"/>
          </a:xfrm>
          <a:prstGeom prst="rect">
            <a:avLst/>
          </a:prstGeom>
        </p:spPr>
      </p:pic>
      <p:pic>
        <p:nvPicPr>
          <p:cNvPr id="30" name="Picture 3"/>
          <p:cNvPicPr>
            <a:picLocks noChangeAspect="1"/>
          </p:cNvPicPr>
          <p:nvPr/>
        </p:nvPicPr>
        <p:blipFill>
          <a:blip r:embed="rId3"/>
          <a:srcRect/>
          <a:stretch>
            <a:fillRect/>
          </a:stretch>
        </p:blipFill>
        <p:spPr>
          <a:xfrm rot="-10800000">
            <a:off x="-762000" y="-266700"/>
            <a:ext cx="19811999" cy="5654988"/>
          </a:xfrm>
          <a:prstGeom prst="rect">
            <a:avLst/>
          </a:prstGeom>
        </p:spPr>
      </p:pic>
      <p:sp>
        <p:nvSpPr>
          <p:cNvPr id="4" name="Rectangle 3"/>
          <p:cNvSpPr/>
          <p:nvPr/>
        </p:nvSpPr>
        <p:spPr>
          <a:xfrm>
            <a:off x="4376682" y="4065539"/>
            <a:ext cx="10036209" cy="2308324"/>
          </a:xfrm>
          <a:prstGeom prst="rect">
            <a:avLst/>
          </a:prstGeom>
          <a:noFill/>
        </p:spPr>
        <p:txBody>
          <a:bodyPr wrap="none" lIns="91440" tIns="45720" rIns="91440" bIns="45720">
            <a:spAutoFit/>
          </a:bodyPr>
          <a:lstStyle/>
          <a:p>
            <a:pPr algn="ctr"/>
            <a:r>
              <a:rPr lang="en-US" sz="14400" b="1" spc="50" dirty="0">
                <a:ln w="9525" cmpd="sng">
                  <a:solidFill>
                    <a:schemeClr val="accent1"/>
                  </a:solidFill>
                  <a:prstDash val="solid"/>
                </a:ln>
                <a:solidFill>
                  <a:srgbClr val="70AD47">
                    <a:tint val="1000"/>
                  </a:srgbClr>
                </a:solidFill>
                <a:effectLst>
                  <a:glow rad="38100">
                    <a:schemeClr val="accent1">
                      <a:alpha val="40000"/>
                    </a:schemeClr>
                  </a:glow>
                </a:effectLst>
              </a:rPr>
              <a:t>THANK YOU!</a:t>
            </a:r>
          </a:p>
        </p:txBody>
      </p:sp>
    </p:spTree>
    <p:extLst>
      <p:ext uri="{BB962C8B-B14F-4D97-AF65-F5344CB8AC3E}">
        <p14:creationId xmlns:p14="http://schemas.microsoft.com/office/powerpoint/2010/main" val="2527233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TotalTime>
  <Words>322</Words>
  <Application>Microsoft Office PowerPoint</Application>
  <PresentationFormat>Custom</PresentationFormat>
  <Paragraphs>36</Paragraphs>
  <Slides>7</Slides>
  <Notes>5</Notes>
  <HiddenSlides>0</HiddenSlides>
  <MMClips>3</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Calibri</vt:lpstr>
      <vt:lpstr>Arial</vt:lpstr>
      <vt:lpstr>Childling</vt:lpstr>
      <vt:lpstr>Adobe Gothic Std B</vt:lpstr>
      <vt:lpstr>Myriad Pro</vt:lpstr>
      <vt:lpstr>Kozuka Gothic Pro H</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Cream And Green Creative Natural Tourism Presentation</dc:title>
  <dc:creator>ADMIN</dc:creator>
  <cp:lastModifiedBy>Administrator</cp:lastModifiedBy>
  <cp:revision>5</cp:revision>
  <dcterms:created xsi:type="dcterms:W3CDTF">2006-08-16T00:00:00Z</dcterms:created>
  <dcterms:modified xsi:type="dcterms:W3CDTF">2023-08-16T19:10:15Z</dcterms:modified>
  <dc:identifier>DAFrbjBUBMA</dc:identifier>
</cp:coreProperties>
</file>