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7" r:id="rId2"/>
    <p:sldId id="258" r:id="rId3"/>
    <p:sldId id="266" r:id="rId4"/>
    <p:sldId id="256" r:id="rId5"/>
    <p:sldId id="259" r:id="rId6"/>
    <p:sldId id="260" r:id="rId7"/>
    <p:sldId id="261" r:id="rId8"/>
    <p:sldId id="262" r:id="rId9"/>
    <p:sldId id="263" r:id="rId10"/>
    <p:sldId id="265" r:id="rId11"/>
  </p:sldIdLst>
  <p:sldSz cx="18288000" cy="10287000"/>
  <p:notesSz cx="6858000" cy="9144000"/>
  <p:embeddedFontLst>
    <p:embeddedFont>
      <p:font typeface=".VnBahamasBH" panose="020BE200000000000000" pitchFamily="34" charset="0"/>
      <p:bold r:id="rId13"/>
    </p:embeddedFont>
    <p:embeddedFont>
      <p:font typeface="Calibri" panose="020F0502020204030204" pitchFamily="34" charset="0"/>
      <p:regular r:id="rId14"/>
      <p:bold r:id="rId15"/>
      <p:italic r:id="rId16"/>
      <p:boldItalic r:id="rId17"/>
    </p:embeddedFont>
    <p:embeddedFont>
      <p:font typeface="Garet Bold"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7349" autoAdjust="0"/>
  </p:normalViewPr>
  <p:slideViewPr>
    <p:cSldViewPr>
      <p:cViewPr varScale="1">
        <p:scale>
          <a:sx n="19" d="100"/>
          <a:sy n="19" d="100"/>
        </p:scale>
        <p:origin x="624"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D87934-B966-427C-9F70-C0D1E1113E6C}"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C4E364-BE0F-4551-87E6-6EF9B96F774C}" type="slidenum">
              <a:rPr lang="en-US" smtClean="0"/>
              <a:t>‹#›</a:t>
            </a:fld>
            <a:endParaRPr lang="en-US"/>
          </a:p>
        </p:txBody>
      </p:sp>
    </p:spTree>
    <p:extLst>
      <p:ext uri="{BB962C8B-B14F-4D97-AF65-F5344CB8AC3E}">
        <p14:creationId xmlns:p14="http://schemas.microsoft.com/office/powerpoint/2010/main" val="2939105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Ask students to look at the photo and read the caption. Then, as students follow along in their books, read the title and ask students to predict what the article is about.</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Ask a few students to share their guesses.</a:t>
            </a:r>
            <a:endParaRPr lang="en-US" dirty="0"/>
          </a:p>
        </p:txBody>
      </p:sp>
      <p:sp>
        <p:nvSpPr>
          <p:cNvPr id="4" name="Slide Number Placeholder 3"/>
          <p:cNvSpPr>
            <a:spLocks noGrp="1"/>
          </p:cNvSpPr>
          <p:nvPr>
            <p:ph type="sldNum" sz="quarter" idx="5"/>
          </p:nvPr>
        </p:nvSpPr>
        <p:spPr/>
        <p:txBody>
          <a:bodyPr/>
          <a:lstStyle/>
          <a:p>
            <a:fld id="{CAC4E364-BE0F-4551-87E6-6EF9B96F774C}" type="slidenum">
              <a:rPr lang="en-US" smtClean="0"/>
              <a:t>1</a:t>
            </a:fld>
            <a:endParaRPr lang="en-US"/>
          </a:p>
        </p:txBody>
      </p:sp>
    </p:spTree>
    <p:extLst>
      <p:ext uri="{BB962C8B-B14F-4D97-AF65-F5344CB8AC3E}">
        <p14:creationId xmlns:p14="http://schemas.microsoft.com/office/powerpoint/2010/main" val="49492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2</a:t>
            </a:fld>
            <a:endParaRPr lang="en-US"/>
          </a:p>
        </p:txBody>
      </p:sp>
    </p:spTree>
    <p:extLst>
      <p:ext uri="{BB962C8B-B14F-4D97-AF65-F5344CB8AC3E}">
        <p14:creationId xmlns:p14="http://schemas.microsoft.com/office/powerpoint/2010/main" val="186013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5</a:t>
            </a:fld>
            <a:endParaRPr lang="en-US"/>
          </a:p>
        </p:txBody>
      </p:sp>
    </p:spTree>
    <p:extLst>
      <p:ext uri="{BB962C8B-B14F-4D97-AF65-F5344CB8AC3E}">
        <p14:creationId xmlns:p14="http://schemas.microsoft.com/office/powerpoint/2010/main" val="3181340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6</a:t>
            </a:fld>
            <a:endParaRPr lang="en-US"/>
          </a:p>
        </p:txBody>
      </p:sp>
    </p:spTree>
    <p:extLst>
      <p:ext uri="{BB962C8B-B14F-4D97-AF65-F5344CB8AC3E}">
        <p14:creationId xmlns:p14="http://schemas.microsoft.com/office/powerpoint/2010/main" val="2392766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7</a:t>
            </a:fld>
            <a:endParaRPr lang="en-US"/>
          </a:p>
        </p:txBody>
      </p:sp>
    </p:spTree>
    <p:extLst>
      <p:ext uri="{BB962C8B-B14F-4D97-AF65-F5344CB8AC3E}">
        <p14:creationId xmlns:p14="http://schemas.microsoft.com/office/powerpoint/2010/main" val="2249289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8</a:t>
            </a:fld>
            <a:endParaRPr lang="en-US"/>
          </a:p>
        </p:txBody>
      </p:sp>
    </p:spTree>
    <p:extLst>
      <p:ext uri="{BB962C8B-B14F-4D97-AF65-F5344CB8AC3E}">
        <p14:creationId xmlns:p14="http://schemas.microsoft.com/office/powerpoint/2010/main" val="3840921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explain that </a:t>
            </a:r>
            <a:r>
              <a:rPr lang="en-US" sz="1200" i="1" kern="1200" dirty="0">
                <a:solidFill>
                  <a:schemeClr val="tx1"/>
                </a:solidFill>
                <a:effectLst/>
                <a:latin typeface="+mn-lt"/>
                <a:ea typeface="+mn-ea"/>
                <a:cs typeface="+mn-cs"/>
              </a:rPr>
              <a:t>on track </a:t>
            </a:r>
            <a:r>
              <a:rPr lang="en-US" sz="1200" kern="1200" dirty="0">
                <a:solidFill>
                  <a:schemeClr val="tx1"/>
                </a:solidFill>
                <a:effectLst/>
                <a:latin typeface="+mn-lt"/>
                <a:ea typeface="+mn-ea"/>
                <a:cs typeface="+mn-cs"/>
              </a:rPr>
              <a:t>has a positive meaning and is often when discussing long-term goals or projects, as in the following examples: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9</a:t>
            </a:fld>
            <a:endParaRPr lang="en-US"/>
          </a:p>
        </p:txBody>
      </p:sp>
    </p:spTree>
    <p:extLst>
      <p:ext uri="{BB962C8B-B14F-4D97-AF65-F5344CB8AC3E}">
        <p14:creationId xmlns:p14="http://schemas.microsoft.com/office/powerpoint/2010/main" val="3287661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3331953" y="9744458"/>
            <a:ext cx="184731" cy="507831"/>
          </a:xfrm>
          <a:prstGeom prst="rect">
            <a:avLst/>
          </a:prstGeom>
          <a:noFill/>
        </p:spPr>
        <p:txBody>
          <a:bodyPr wrap="none" rtlCol="0">
            <a:spAutoFit/>
          </a:bodyPr>
          <a:lstStyle/>
          <a:p>
            <a:endParaRPr lang="en-US" sz="270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2024"/>
            <a:ext cx="18288000" cy="11707265"/>
          </a:xfrm>
          <a:prstGeom prst="rect">
            <a:avLst/>
          </a:prstGeom>
        </p:spPr>
      </p:pic>
      <p:pic>
        <p:nvPicPr>
          <p:cNvPr id="3" name="Picture 2"/>
          <p:cNvPicPr>
            <a:picLocks noChangeAspect="1"/>
          </p:cNvPicPr>
          <p:nvPr/>
        </p:nvPicPr>
        <p:blipFill rotWithShape="1">
          <a:blip r:embed="rId4"/>
          <a:srcRect l="44167" t="15926" r="24843" b="12223"/>
          <a:stretch/>
        </p:blipFill>
        <p:spPr>
          <a:xfrm>
            <a:off x="-1" y="-342900"/>
            <a:ext cx="9067801" cy="11826241"/>
          </a:xfrm>
          <a:prstGeom prst="rect">
            <a:avLst/>
          </a:prstGeom>
        </p:spPr>
      </p:pic>
      <p:sp>
        <p:nvSpPr>
          <p:cNvPr id="10" name="Rounded Rectangle 9"/>
          <p:cNvSpPr/>
          <p:nvPr/>
        </p:nvSpPr>
        <p:spPr>
          <a:xfrm>
            <a:off x="10210800" y="1409700"/>
            <a:ext cx="6710341" cy="3505200"/>
          </a:xfrm>
          <a:prstGeom prst="round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160" tIns="68580" rIns="137160" bIns="68580" numCol="1" spcCol="0" rtlCol="0" fromWordArt="0" anchor="ctr" anchorCtr="0" forceAA="0" compatLnSpc="1">
            <a:prstTxWarp prst="textNoShape">
              <a:avLst/>
            </a:prstTxWarp>
            <a:noAutofit/>
          </a:bodyPr>
          <a:lstStyle/>
          <a:p>
            <a:pPr algn="ctr"/>
            <a:endParaRPr lang="en-US" sz="2700" dirty="0"/>
          </a:p>
        </p:txBody>
      </p:sp>
      <p:sp>
        <p:nvSpPr>
          <p:cNvPr id="11" name="Rectangle 10"/>
          <p:cNvSpPr/>
          <p:nvPr/>
        </p:nvSpPr>
        <p:spPr>
          <a:xfrm>
            <a:off x="9774089" y="2100471"/>
            <a:ext cx="7853341" cy="2123658"/>
          </a:xfrm>
          <a:prstGeom prst="rect">
            <a:avLst/>
          </a:prstGeom>
        </p:spPr>
        <p:txBody>
          <a:bodyPr wrap="square">
            <a:spAutoFit/>
          </a:bodyPr>
          <a:lstStyle/>
          <a:p>
            <a:pPr algn="ctr"/>
            <a:r>
              <a:rPr lang="en-US" sz="6600" b="1" dirty="0">
                <a:solidFill>
                  <a:schemeClr val="accent2">
                    <a:lumMod val="75000"/>
                  </a:schemeClr>
                </a:solidFill>
                <a:latin typeface="Myriad Pro" panose="020B0503030403020204" pitchFamily="34" charset="0"/>
              </a:rPr>
              <a:t>Preview and Language Focus</a:t>
            </a:r>
          </a:p>
        </p:txBody>
      </p:sp>
    </p:spTree>
    <p:extLst>
      <p:ext uri="{BB962C8B-B14F-4D97-AF65-F5344CB8AC3E}">
        <p14:creationId xmlns:p14="http://schemas.microsoft.com/office/powerpoint/2010/main" val="2154644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5</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READING</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18908"/>
          <a:stretch/>
        </p:blipFill>
        <p:spPr>
          <a:xfrm>
            <a:off x="-101186" y="626285"/>
            <a:ext cx="18541586" cy="9665842"/>
          </a:xfrm>
          <a:prstGeom prst="rect">
            <a:avLst/>
          </a:prstGeom>
        </p:spPr>
      </p:pic>
    </p:spTree>
    <p:extLst>
      <p:ext uri="{BB962C8B-B14F-4D97-AF65-F5344CB8AC3E}">
        <p14:creationId xmlns:p14="http://schemas.microsoft.com/office/powerpoint/2010/main" val="1855211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6613" b="-56613"/>
            </a:stretch>
          </a:blipFill>
        </p:spPr>
      </p:sp>
      <p:sp>
        <p:nvSpPr>
          <p:cNvPr id="3" name="Freeform 3"/>
          <p:cNvSpPr/>
          <p:nvPr/>
        </p:nvSpPr>
        <p:spPr>
          <a:xfrm>
            <a:off x="1028700" y="732903"/>
            <a:ext cx="11902823" cy="8525397"/>
          </a:xfrm>
          <a:custGeom>
            <a:avLst/>
            <a:gdLst/>
            <a:ahLst/>
            <a:cxnLst/>
            <a:rect l="l" t="t" r="r" b="b"/>
            <a:pathLst>
              <a:path w="11902823" h="8525397">
                <a:moveTo>
                  <a:pt x="0" y="0"/>
                </a:moveTo>
                <a:lnTo>
                  <a:pt x="11902823" y="0"/>
                </a:lnTo>
                <a:lnTo>
                  <a:pt x="11902823" y="8525397"/>
                </a:lnTo>
                <a:lnTo>
                  <a:pt x="0" y="85253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1684712" y="1639608"/>
            <a:ext cx="10964488" cy="1661993"/>
          </a:xfrm>
          <a:prstGeom prst="rect">
            <a:avLst/>
          </a:prstGeom>
        </p:spPr>
        <p:txBody>
          <a:bodyPr wrap="square" lIns="0" tIns="0" rIns="0" bIns="0" rtlCol="0" anchor="t">
            <a:spAutoFit/>
          </a:bodyPr>
          <a:lstStyle/>
          <a:p>
            <a:pPr algn="ctr"/>
            <a:r>
              <a:rPr lang="en-US" sz="5400" dirty="0">
                <a:latin typeface=".VnBahamasBH" panose="020BE200000000000000" pitchFamily="34" charset="0"/>
              </a:rPr>
              <a:t>How to improve </a:t>
            </a:r>
          </a:p>
          <a:p>
            <a:pPr algn="ctr"/>
            <a:r>
              <a:rPr lang="en-US" sz="5400" dirty="0">
                <a:latin typeface=".VnBahamasBH" panose="020BE200000000000000" pitchFamily="34" charset="0"/>
              </a:rPr>
              <a:t>reading fluency and speed?</a:t>
            </a:r>
          </a:p>
        </p:txBody>
      </p:sp>
      <p:sp>
        <p:nvSpPr>
          <p:cNvPr id="5" name="Freeform 5"/>
          <p:cNvSpPr/>
          <p:nvPr/>
        </p:nvSpPr>
        <p:spPr>
          <a:xfrm>
            <a:off x="13229125" y="2208995"/>
            <a:ext cx="4030175" cy="7101630"/>
          </a:xfrm>
          <a:custGeom>
            <a:avLst/>
            <a:gdLst/>
            <a:ahLst/>
            <a:cxnLst/>
            <a:rect l="l" t="t" r="r" b="b"/>
            <a:pathLst>
              <a:path w="4030175" h="7101630">
                <a:moveTo>
                  <a:pt x="0" y="0"/>
                </a:moveTo>
                <a:lnTo>
                  <a:pt x="4030175" y="0"/>
                </a:lnTo>
                <a:lnTo>
                  <a:pt x="4030175" y="7101630"/>
                </a:lnTo>
                <a:lnTo>
                  <a:pt x="0" y="710163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TextBox 6"/>
          <p:cNvSpPr txBox="1"/>
          <p:nvPr/>
        </p:nvSpPr>
        <p:spPr>
          <a:xfrm>
            <a:off x="1235938" y="2933700"/>
            <a:ext cx="10964487" cy="7016280"/>
          </a:xfrm>
          <a:prstGeom prst="rect">
            <a:avLst/>
          </a:prstGeom>
        </p:spPr>
        <p:txBody>
          <a:bodyPr wrap="square" lIns="0" tIns="0" rIns="0" bIns="0" rtlCol="0" anchor="t">
            <a:spAutoFit/>
          </a:bodyPr>
          <a:lstStyle/>
          <a:p>
            <a:pPr marL="571500" lvl="0" indent="-571500">
              <a:lnSpc>
                <a:spcPct val="150000"/>
              </a:lnSpc>
              <a:spcBef>
                <a:spcPct val="0"/>
              </a:spcBef>
              <a:buFont typeface="Wingdings" panose="05000000000000000000" pitchFamily="2" charset="2"/>
              <a:buChar char="ü"/>
            </a:pPr>
            <a:br>
              <a:rPr lang="en-US" dirty="0"/>
            </a:br>
            <a:endParaRPr lang="en-US" sz="4000" dirty="0">
              <a:solidFill>
                <a:srgbClr val="000000"/>
              </a:solidFill>
              <a:latin typeface="Times New Roman" panose="02020603050405020304" pitchFamily="18" charset="0"/>
              <a:cs typeface="Times New Roman" panose="02020603050405020304" pitchFamily="18" charset="0"/>
            </a:endParaRPr>
          </a:p>
          <a:p>
            <a:pPr marL="285750" lvl="0" indent="-285750">
              <a:buFont typeface="Wingdings" panose="05000000000000000000" pitchFamily="2" charset="2"/>
              <a:buChar char="ü"/>
            </a:pPr>
            <a:r>
              <a:rPr lang="en-US" sz="4000" dirty="0">
                <a:latin typeface="Times New Roman" panose="02020603050405020304" pitchFamily="18" charset="0"/>
                <a:cs typeface="Times New Roman" panose="02020603050405020304" pitchFamily="18" charset="0"/>
              </a:rPr>
              <a:t>Do not need to stop</a:t>
            </a:r>
            <a:r>
              <a:rPr lang="en-US" sz="4000" b="1"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and look up unfamiliar words the first time</a:t>
            </a:r>
            <a:r>
              <a:rPr lang="en-US" sz="4000" b="1"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they read a text.</a:t>
            </a:r>
          </a:p>
          <a:p>
            <a:pPr marL="285750" lvl="0" indent="-285750">
              <a:buFont typeface="Wingdings" panose="05000000000000000000" pitchFamily="2" charset="2"/>
              <a:buChar char="ü"/>
            </a:pPr>
            <a:r>
              <a:rPr lang="en-US" sz="4000" dirty="0">
                <a:latin typeface="Times New Roman" panose="02020603050405020304" pitchFamily="18" charset="0"/>
                <a:cs typeface="Times New Roman" panose="02020603050405020304" pitchFamily="18" charset="0"/>
              </a:rPr>
              <a:t>Think</a:t>
            </a:r>
            <a:r>
              <a:rPr lang="en-US" sz="4000" b="1"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about the content and guess what the</a:t>
            </a:r>
            <a:r>
              <a:rPr lang="en-US" sz="4000" b="1"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meanings are, and then, if necessary, use a</a:t>
            </a:r>
            <a:r>
              <a:rPr lang="en-US" sz="4000" b="1"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dictionary to check the meanings after they</a:t>
            </a:r>
            <a:r>
              <a:rPr lang="en-US" sz="4000" b="1"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have finished reading the text.</a:t>
            </a:r>
          </a:p>
          <a:p>
            <a:endParaRPr lang="en-US" dirty="0"/>
          </a:p>
          <a:p>
            <a:pPr marL="571500" lvl="0" indent="-571500">
              <a:lnSpc>
                <a:spcPct val="150000"/>
              </a:lnSpc>
              <a:spcBef>
                <a:spcPct val="0"/>
              </a:spcBef>
              <a:buFont typeface="Arial" panose="020B0604020202020204" pitchFamily="34" charset="0"/>
              <a:buChar char="•"/>
            </a:pPr>
            <a:endParaRPr lang="en-US" sz="3899" dirty="0">
              <a:solidFill>
                <a:srgbClr val="000000"/>
              </a:solidFill>
            </a:endParaRPr>
          </a:p>
          <a:p>
            <a:pPr marL="571500" lvl="0" indent="-571500" algn="ctr">
              <a:lnSpc>
                <a:spcPct val="150000"/>
              </a:lnSpc>
              <a:spcBef>
                <a:spcPct val="0"/>
              </a:spcBef>
              <a:buFont typeface="Arial" panose="020B0604020202020204" pitchFamily="34" charset="0"/>
              <a:buChar char="•"/>
            </a:pPr>
            <a:endParaRPr lang="en-US" sz="3899" dirty="0">
              <a:solidFill>
                <a:srgbClr val="000000"/>
              </a:solidFill>
            </a:endParaRPr>
          </a:p>
        </p:txBody>
      </p:sp>
      <p:sp>
        <p:nvSpPr>
          <p:cNvPr id="7" name="Rectangle 6"/>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8" name="TextBox 7"/>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5</a:t>
            </a:r>
          </a:p>
        </p:txBody>
      </p:sp>
      <p:sp>
        <p:nvSpPr>
          <p:cNvPr id="9" name="TextBox 8"/>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10" name="TextBox 9"/>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READING</a:t>
            </a:r>
          </a:p>
        </p:txBody>
      </p:sp>
    </p:spTree>
    <p:extLst>
      <p:ext uri="{BB962C8B-B14F-4D97-AF65-F5344CB8AC3E}">
        <p14:creationId xmlns:p14="http://schemas.microsoft.com/office/powerpoint/2010/main" val="116697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6613" b="-56613"/>
            </a:stretch>
          </a:blipFill>
        </p:spPr>
      </p:sp>
      <p:sp>
        <p:nvSpPr>
          <p:cNvPr id="3" name="Freeform 3"/>
          <p:cNvSpPr/>
          <p:nvPr/>
        </p:nvSpPr>
        <p:spPr>
          <a:xfrm>
            <a:off x="1028700" y="732903"/>
            <a:ext cx="11902823" cy="8525397"/>
          </a:xfrm>
          <a:custGeom>
            <a:avLst/>
            <a:gdLst/>
            <a:ahLst/>
            <a:cxnLst/>
            <a:rect l="l" t="t" r="r" b="b"/>
            <a:pathLst>
              <a:path w="11902823" h="8525397">
                <a:moveTo>
                  <a:pt x="0" y="0"/>
                </a:moveTo>
                <a:lnTo>
                  <a:pt x="11902823" y="0"/>
                </a:lnTo>
                <a:lnTo>
                  <a:pt x="11902823" y="8525397"/>
                </a:lnTo>
                <a:lnTo>
                  <a:pt x="0" y="85253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2925180" y="1639608"/>
            <a:ext cx="8473905" cy="1138773"/>
          </a:xfrm>
          <a:prstGeom prst="rect">
            <a:avLst/>
          </a:prstGeom>
        </p:spPr>
        <p:txBody>
          <a:bodyPr lIns="0" tIns="0" rIns="0" bIns="0" rtlCol="0" anchor="t">
            <a:spAutoFit/>
          </a:bodyPr>
          <a:lstStyle/>
          <a:p>
            <a:pPr marL="0" lvl="0" indent="0" algn="ctr">
              <a:lnSpc>
                <a:spcPts val="8816"/>
              </a:lnSpc>
            </a:pPr>
            <a:r>
              <a:rPr lang="en-US" sz="7600" dirty="0">
                <a:solidFill>
                  <a:srgbClr val="000000"/>
                </a:solidFill>
                <a:latin typeface="Garet Bold"/>
              </a:rPr>
              <a:t>New words</a:t>
            </a:r>
          </a:p>
        </p:txBody>
      </p:sp>
      <p:sp>
        <p:nvSpPr>
          <p:cNvPr id="5" name="Freeform 5"/>
          <p:cNvSpPr/>
          <p:nvPr/>
        </p:nvSpPr>
        <p:spPr>
          <a:xfrm>
            <a:off x="13229125" y="2208995"/>
            <a:ext cx="4030175" cy="7101630"/>
          </a:xfrm>
          <a:custGeom>
            <a:avLst/>
            <a:gdLst/>
            <a:ahLst/>
            <a:cxnLst/>
            <a:rect l="l" t="t" r="r" b="b"/>
            <a:pathLst>
              <a:path w="4030175" h="7101630">
                <a:moveTo>
                  <a:pt x="0" y="0"/>
                </a:moveTo>
                <a:lnTo>
                  <a:pt x="4030175" y="0"/>
                </a:lnTo>
                <a:lnTo>
                  <a:pt x="4030175" y="7101630"/>
                </a:lnTo>
                <a:lnTo>
                  <a:pt x="0" y="710163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TextBox 6"/>
          <p:cNvSpPr txBox="1"/>
          <p:nvPr/>
        </p:nvSpPr>
        <p:spPr>
          <a:xfrm>
            <a:off x="2415810" y="2933700"/>
            <a:ext cx="9784615" cy="7686143"/>
          </a:xfrm>
          <a:prstGeom prst="rect">
            <a:avLst/>
          </a:prstGeom>
        </p:spPr>
        <p:txBody>
          <a:bodyPr wrap="square" lIns="0" tIns="0" rIns="0" bIns="0" rtlCol="0" anchor="t">
            <a:spAutoFit/>
          </a:bodyPr>
          <a:lstStyle/>
          <a:p>
            <a:pPr marL="571500" lvl="0" indent="-571500">
              <a:lnSpc>
                <a:spcPct val="150000"/>
              </a:lnSpc>
              <a:spcBef>
                <a:spcPct val="0"/>
              </a:spcBef>
              <a:buFont typeface="Arial" panose="020B0604020202020204" pitchFamily="34" charset="0"/>
              <a:buChar char="•"/>
            </a:pPr>
            <a:r>
              <a:rPr lang="en-US" sz="3600" dirty="0">
                <a:solidFill>
                  <a:srgbClr val="000000"/>
                </a:solidFill>
              </a:rPr>
              <a:t>Innovator: </a:t>
            </a:r>
            <a:r>
              <a:rPr lang="en-US" sz="3600" dirty="0" err="1">
                <a:solidFill>
                  <a:srgbClr val="000000"/>
                </a:solidFill>
              </a:rPr>
              <a:t>nhà</a:t>
            </a:r>
            <a:r>
              <a:rPr lang="en-US" sz="3600" dirty="0">
                <a:solidFill>
                  <a:srgbClr val="000000"/>
                </a:solidFill>
              </a:rPr>
              <a:t> </a:t>
            </a:r>
            <a:r>
              <a:rPr lang="en-US" sz="3600" dirty="0" err="1">
                <a:solidFill>
                  <a:srgbClr val="000000"/>
                </a:solidFill>
              </a:rPr>
              <a:t>cải</a:t>
            </a:r>
            <a:r>
              <a:rPr lang="en-US" sz="3600" dirty="0">
                <a:solidFill>
                  <a:srgbClr val="000000"/>
                </a:solidFill>
              </a:rPr>
              <a:t> </a:t>
            </a:r>
            <a:r>
              <a:rPr lang="en-US" sz="3600" dirty="0" err="1">
                <a:solidFill>
                  <a:srgbClr val="000000"/>
                </a:solidFill>
              </a:rPr>
              <a:t>cách</a:t>
            </a:r>
            <a:endParaRPr lang="en-US" sz="3600" dirty="0">
              <a:solidFill>
                <a:srgbClr val="000000"/>
              </a:solidFill>
            </a:endParaRPr>
          </a:p>
          <a:p>
            <a:pPr marL="571500" lvl="0" indent="-571500">
              <a:lnSpc>
                <a:spcPct val="150000"/>
              </a:lnSpc>
              <a:buFont typeface="Arial" panose="020B0604020202020204" pitchFamily="34" charset="0"/>
              <a:buChar char="•"/>
            </a:pPr>
            <a:r>
              <a:rPr lang="en-US" sz="3600" dirty="0"/>
              <a:t>Non-profit organization: </a:t>
            </a:r>
            <a:r>
              <a:rPr lang="en-US" sz="3600" dirty="0" err="1"/>
              <a:t>tổ</a:t>
            </a:r>
            <a:r>
              <a:rPr lang="en-US" sz="3600" dirty="0"/>
              <a:t> </a:t>
            </a:r>
            <a:r>
              <a:rPr lang="en-US" sz="3600" dirty="0" err="1"/>
              <a:t>chức</a:t>
            </a:r>
            <a:r>
              <a:rPr lang="en-US" sz="3600" dirty="0"/>
              <a:t> phi </a:t>
            </a:r>
            <a:r>
              <a:rPr lang="en-US" sz="3600" dirty="0" err="1"/>
              <a:t>lợi</a:t>
            </a:r>
            <a:r>
              <a:rPr lang="en-US" sz="3600" dirty="0"/>
              <a:t> </a:t>
            </a:r>
            <a:r>
              <a:rPr lang="en-US" sz="3600" dirty="0" err="1"/>
              <a:t>nhuận</a:t>
            </a:r>
            <a:endParaRPr lang="en-US" sz="3600" dirty="0"/>
          </a:p>
          <a:p>
            <a:pPr marL="571500" lvl="0" indent="-571500">
              <a:lnSpc>
                <a:spcPct val="150000"/>
              </a:lnSpc>
              <a:buFont typeface="Arial" panose="020B0604020202020204" pitchFamily="34" charset="0"/>
              <a:buChar char="•"/>
            </a:pPr>
            <a:r>
              <a:rPr lang="en-US" sz="3600" dirty="0"/>
              <a:t>Plan to V: </a:t>
            </a:r>
            <a:r>
              <a:rPr lang="en-US" sz="3600" dirty="0" err="1"/>
              <a:t>lên</a:t>
            </a:r>
            <a:r>
              <a:rPr lang="en-US" sz="3600" dirty="0"/>
              <a:t> </a:t>
            </a:r>
            <a:r>
              <a:rPr lang="en-US" sz="3600" dirty="0" err="1"/>
              <a:t>kế</a:t>
            </a:r>
            <a:r>
              <a:rPr lang="en-US" sz="3600" dirty="0"/>
              <a:t> </a:t>
            </a:r>
            <a:r>
              <a:rPr lang="en-US" sz="3600" dirty="0" err="1"/>
              <a:t>hoạch</a:t>
            </a:r>
            <a:r>
              <a:rPr lang="en-US" sz="3600" dirty="0"/>
              <a:t> …</a:t>
            </a:r>
          </a:p>
          <a:p>
            <a:pPr marL="571500" lvl="0" indent="-571500">
              <a:lnSpc>
                <a:spcPct val="150000"/>
              </a:lnSpc>
              <a:buFont typeface="Arial" panose="020B0604020202020204" pitchFamily="34" charset="0"/>
              <a:buChar char="•"/>
            </a:pPr>
            <a:r>
              <a:rPr lang="en-US" sz="3600" dirty="0"/>
              <a:t>Make a difference to </a:t>
            </a:r>
            <a:r>
              <a:rPr lang="en-US" sz="3600" dirty="0" err="1"/>
              <a:t>st</a:t>
            </a:r>
            <a:r>
              <a:rPr lang="en-US" sz="3600" dirty="0"/>
              <a:t>: </a:t>
            </a:r>
            <a:r>
              <a:rPr lang="en-US" sz="3600" dirty="0" err="1"/>
              <a:t>tạo</a:t>
            </a:r>
            <a:r>
              <a:rPr lang="en-US" sz="3600" dirty="0"/>
              <a:t> </a:t>
            </a:r>
            <a:r>
              <a:rPr lang="en-US" sz="3600" dirty="0" err="1"/>
              <a:t>ra</a:t>
            </a:r>
            <a:r>
              <a:rPr lang="en-US" sz="3600" dirty="0"/>
              <a:t> </a:t>
            </a:r>
            <a:r>
              <a:rPr lang="en-US" sz="3600" dirty="0" err="1"/>
              <a:t>sự</a:t>
            </a:r>
            <a:r>
              <a:rPr lang="en-US" sz="3600" dirty="0"/>
              <a:t> </a:t>
            </a:r>
            <a:r>
              <a:rPr lang="en-US" sz="3600" dirty="0" err="1"/>
              <a:t>khác</a:t>
            </a:r>
            <a:r>
              <a:rPr lang="en-US" sz="3600" dirty="0"/>
              <a:t> </a:t>
            </a:r>
            <a:r>
              <a:rPr lang="en-US" sz="3600" dirty="0" err="1"/>
              <a:t>biệt</a:t>
            </a:r>
            <a:endParaRPr lang="en-US" sz="3600" dirty="0"/>
          </a:p>
          <a:p>
            <a:pPr marL="571500" lvl="0" indent="-571500">
              <a:lnSpc>
                <a:spcPct val="150000"/>
              </a:lnSpc>
              <a:buFont typeface="Arial" panose="020B0604020202020204" pitchFamily="34" charset="0"/>
              <a:buChar char="•"/>
            </a:pPr>
            <a:r>
              <a:rPr lang="en-US" sz="3600" dirty="0"/>
              <a:t>Natural disaster: </a:t>
            </a:r>
            <a:r>
              <a:rPr lang="en-US" sz="3600" dirty="0" err="1"/>
              <a:t>thảm</a:t>
            </a:r>
            <a:r>
              <a:rPr lang="en-US" sz="3600" dirty="0"/>
              <a:t> </a:t>
            </a:r>
            <a:r>
              <a:rPr lang="en-US" sz="3600" dirty="0" err="1"/>
              <a:t>hoạ</a:t>
            </a:r>
            <a:r>
              <a:rPr lang="en-US" sz="3600" dirty="0"/>
              <a:t> </a:t>
            </a:r>
            <a:r>
              <a:rPr lang="en-US" sz="3600" dirty="0" err="1"/>
              <a:t>thiên</a:t>
            </a:r>
            <a:r>
              <a:rPr lang="en-US" sz="3600" dirty="0"/>
              <a:t> </a:t>
            </a:r>
            <a:r>
              <a:rPr lang="en-US" sz="3600" dirty="0" err="1"/>
              <a:t>nhiên</a:t>
            </a:r>
            <a:endParaRPr lang="en-US" sz="3600" dirty="0"/>
          </a:p>
          <a:p>
            <a:pPr marL="571500" indent="-571500">
              <a:lnSpc>
                <a:spcPct val="150000"/>
              </a:lnSpc>
              <a:buFont typeface="Arial" panose="020B0604020202020204" pitchFamily="34" charset="0"/>
              <a:buChar char="•"/>
            </a:pPr>
            <a:r>
              <a:rPr lang="en-US" sz="3600" dirty="0"/>
              <a:t>Address (+challenge): </a:t>
            </a:r>
            <a:r>
              <a:rPr lang="en-US" sz="3600" dirty="0" err="1"/>
              <a:t>giải</a:t>
            </a:r>
            <a:r>
              <a:rPr lang="en-US" sz="3600" dirty="0"/>
              <a:t> </a:t>
            </a:r>
            <a:r>
              <a:rPr lang="en-US" sz="3600" dirty="0" err="1"/>
              <a:t>quyết</a:t>
            </a:r>
            <a:r>
              <a:rPr lang="en-US" sz="3600" dirty="0"/>
              <a:t> </a:t>
            </a:r>
            <a:r>
              <a:rPr lang="en-US" sz="3600" dirty="0" err="1"/>
              <a:t>thách</a:t>
            </a:r>
            <a:r>
              <a:rPr lang="en-US" sz="3600" dirty="0"/>
              <a:t> </a:t>
            </a:r>
            <a:r>
              <a:rPr lang="en-US" sz="3600" dirty="0" err="1"/>
              <a:t>thức</a:t>
            </a:r>
            <a:br>
              <a:rPr lang="en-US" dirty="0"/>
            </a:br>
            <a:endParaRPr lang="en-US" sz="3899" dirty="0">
              <a:solidFill>
                <a:srgbClr val="000000"/>
              </a:solidFill>
            </a:endParaRPr>
          </a:p>
          <a:p>
            <a:pPr marL="571500" lvl="0" indent="-571500">
              <a:lnSpc>
                <a:spcPct val="150000"/>
              </a:lnSpc>
              <a:spcBef>
                <a:spcPct val="0"/>
              </a:spcBef>
              <a:buFont typeface="Arial" panose="020B0604020202020204" pitchFamily="34" charset="0"/>
              <a:buChar char="•"/>
            </a:pPr>
            <a:endParaRPr lang="en-US" sz="3899" dirty="0">
              <a:solidFill>
                <a:srgbClr val="000000"/>
              </a:solidFill>
            </a:endParaRPr>
          </a:p>
          <a:p>
            <a:pPr marL="571500" lvl="0" indent="-571500" algn="ctr">
              <a:lnSpc>
                <a:spcPct val="150000"/>
              </a:lnSpc>
              <a:spcBef>
                <a:spcPct val="0"/>
              </a:spcBef>
              <a:buFont typeface="Arial" panose="020B0604020202020204" pitchFamily="34" charset="0"/>
              <a:buChar char="•"/>
            </a:pPr>
            <a:endParaRPr lang="en-US" sz="3899" dirty="0">
              <a:solidFill>
                <a:srgbClr val="000000"/>
              </a:solidFill>
            </a:endParaRPr>
          </a:p>
        </p:txBody>
      </p:sp>
      <p:sp>
        <p:nvSpPr>
          <p:cNvPr id="7" name="Rectangle 6"/>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8" name="TextBox 7"/>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5</a:t>
            </a:r>
          </a:p>
        </p:txBody>
      </p:sp>
      <p:sp>
        <p:nvSpPr>
          <p:cNvPr id="9" name="TextBox 8"/>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10" name="TextBox 9"/>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READING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5</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READING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87787"/>
            <a:ext cx="9629221" cy="948188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6013" y="626284"/>
            <a:ext cx="8901987" cy="9660715"/>
          </a:xfrm>
          <a:prstGeom prst="rect">
            <a:avLst/>
          </a:prstGeom>
        </p:spPr>
      </p:pic>
    </p:spTree>
    <p:extLst>
      <p:ext uri="{BB962C8B-B14F-4D97-AF65-F5344CB8AC3E}">
        <p14:creationId xmlns:p14="http://schemas.microsoft.com/office/powerpoint/2010/main" val="4002848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5</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READING</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6905" y="621792"/>
            <a:ext cx="10824037" cy="9660715"/>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4765" y="864049"/>
            <a:ext cx="5829584" cy="9176199"/>
          </a:xfrm>
          <a:prstGeom prst="rect">
            <a:avLst/>
          </a:prstGeom>
        </p:spPr>
      </p:pic>
      <p:cxnSp>
        <p:nvCxnSpPr>
          <p:cNvPr id="8" name="Straight Arrow Connector 7"/>
          <p:cNvCxnSpPr/>
          <p:nvPr/>
        </p:nvCxnSpPr>
        <p:spPr>
          <a:xfrm>
            <a:off x="3429000" y="1562100"/>
            <a:ext cx="304800" cy="60960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cxnSp>
        <p:nvCxnSpPr>
          <p:cNvPr id="16" name="Straight Arrow Connector 15"/>
          <p:cNvCxnSpPr/>
          <p:nvPr/>
        </p:nvCxnSpPr>
        <p:spPr>
          <a:xfrm>
            <a:off x="3429000" y="1866900"/>
            <a:ext cx="381000" cy="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cxnSp>
        <p:nvCxnSpPr>
          <p:cNvPr id="21" name="Straight Arrow Connector 20"/>
          <p:cNvCxnSpPr/>
          <p:nvPr/>
        </p:nvCxnSpPr>
        <p:spPr>
          <a:xfrm flipV="1">
            <a:off x="3429000" y="1562100"/>
            <a:ext cx="304800" cy="685800"/>
          </a:xfrm>
          <a:prstGeom prst="straightConnector1">
            <a:avLst/>
          </a:prstGeom>
          <a:ln w="1905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00964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5</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COMPREHENSION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777343"/>
            <a:ext cx="14783038" cy="9105494"/>
          </a:xfrm>
          <a:prstGeom prst="rect">
            <a:avLst/>
          </a:prstGeom>
        </p:spPr>
      </p:pic>
      <p:sp>
        <p:nvSpPr>
          <p:cNvPr id="5" name="Oval 4"/>
          <p:cNvSpPr/>
          <p:nvPr/>
        </p:nvSpPr>
        <p:spPr>
          <a:xfrm>
            <a:off x="2165730" y="2933700"/>
            <a:ext cx="50127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2133600" y="6057900"/>
            <a:ext cx="50127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8991600" y="5524500"/>
            <a:ext cx="50127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133600" y="8267700"/>
            <a:ext cx="50127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991600" y="8724900"/>
            <a:ext cx="50127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4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2"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5</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COMPREHENSION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714500"/>
            <a:ext cx="17583152" cy="5410200"/>
          </a:xfrm>
          <a:prstGeom prst="rect">
            <a:avLst/>
          </a:prstGeom>
        </p:spPr>
      </p:pic>
      <p:sp>
        <p:nvSpPr>
          <p:cNvPr id="4" name="TextBox 3"/>
          <p:cNvSpPr txBox="1"/>
          <p:nvPr/>
        </p:nvSpPr>
        <p:spPr>
          <a:xfrm>
            <a:off x="2438400" y="4229100"/>
            <a:ext cx="1981200" cy="646331"/>
          </a:xfrm>
          <a:prstGeom prst="rect">
            <a:avLst/>
          </a:prstGeom>
          <a:noFill/>
        </p:spPr>
        <p:txBody>
          <a:bodyPr wrap="square" rtlCol="0">
            <a:spAutoFit/>
          </a:bodyPr>
          <a:lstStyle/>
          <a:p>
            <a:r>
              <a:rPr lang="en-US" sz="3500" dirty="0">
                <a:solidFill>
                  <a:srgbClr val="FF0000"/>
                </a:solidFill>
              </a:rPr>
              <a:t>libraries</a:t>
            </a:r>
          </a:p>
        </p:txBody>
      </p:sp>
      <p:sp>
        <p:nvSpPr>
          <p:cNvPr id="14" name="TextBox 13"/>
          <p:cNvSpPr txBox="1"/>
          <p:nvPr/>
        </p:nvSpPr>
        <p:spPr>
          <a:xfrm>
            <a:off x="3429000" y="4751987"/>
            <a:ext cx="2590800" cy="630942"/>
          </a:xfrm>
          <a:prstGeom prst="rect">
            <a:avLst/>
          </a:prstGeom>
          <a:noFill/>
        </p:spPr>
        <p:txBody>
          <a:bodyPr wrap="square" rtlCol="0">
            <a:spAutoFit/>
          </a:bodyPr>
          <a:lstStyle/>
          <a:p>
            <a:r>
              <a:rPr lang="en-US" sz="3500" dirty="0">
                <a:solidFill>
                  <a:srgbClr val="FF0000"/>
                </a:solidFill>
              </a:rPr>
              <a:t>technology</a:t>
            </a:r>
          </a:p>
        </p:txBody>
      </p:sp>
      <p:sp>
        <p:nvSpPr>
          <p:cNvPr id="15" name="TextBox 14"/>
          <p:cNvSpPr txBox="1"/>
          <p:nvPr/>
        </p:nvSpPr>
        <p:spPr>
          <a:xfrm>
            <a:off x="8305800" y="3598158"/>
            <a:ext cx="2590800" cy="630942"/>
          </a:xfrm>
          <a:prstGeom prst="rect">
            <a:avLst/>
          </a:prstGeom>
          <a:noFill/>
        </p:spPr>
        <p:txBody>
          <a:bodyPr wrap="square" rtlCol="0">
            <a:spAutoFit/>
          </a:bodyPr>
          <a:lstStyle/>
          <a:p>
            <a:r>
              <a:rPr lang="en-US" sz="3500" dirty="0">
                <a:solidFill>
                  <a:srgbClr val="FF0000"/>
                </a:solidFill>
              </a:rPr>
              <a:t>seven</a:t>
            </a:r>
          </a:p>
        </p:txBody>
      </p:sp>
      <p:sp>
        <p:nvSpPr>
          <p:cNvPr id="16" name="TextBox 15"/>
          <p:cNvSpPr txBox="1"/>
          <p:nvPr/>
        </p:nvSpPr>
        <p:spPr>
          <a:xfrm>
            <a:off x="7638234" y="5292059"/>
            <a:ext cx="2590800" cy="630942"/>
          </a:xfrm>
          <a:prstGeom prst="rect">
            <a:avLst/>
          </a:prstGeom>
          <a:noFill/>
        </p:spPr>
        <p:txBody>
          <a:bodyPr wrap="square" rtlCol="0">
            <a:spAutoFit/>
          </a:bodyPr>
          <a:lstStyle/>
          <a:p>
            <a:r>
              <a:rPr lang="en-US" sz="3500" dirty="0">
                <a:solidFill>
                  <a:srgbClr val="FF0000"/>
                </a:solidFill>
              </a:rPr>
              <a:t>challenges</a:t>
            </a:r>
          </a:p>
        </p:txBody>
      </p:sp>
      <p:sp>
        <p:nvSpPr>
          <p:cNvPr id="17" name="TextBox 16"/>
          <p:cNvSpPr txBox="1"/>
          <p:nvPr/>
        </p:nvSpPr>
        <p:spPr>
          <a:xfrm>
            <a:off x="12496800" y="4236794"/>
            <a:ext cx="2590800" cy="630942"/>
          </a:xfrm>
          <a:prstGeom prst="rect">
            <a:avLst/>
          </a:prstGeom>
          <a:noFill/>
        </p:spPr>
        <p:txBody>
          <a:bodyPr wrap="square" rtlCol="0">
            <a:spAutoFit/>
          </a:bodyPr>
          <a:lstStyle/>
          <a:p>
            <a:r>
              <a:rPr lang="en-US" sz="3500" dirty="0">
                <a:solidFill>
                  <a:srgbClr val="FF0000"/>
                </a:solidFill>
              </a:rPr>
              <a:t>emergency</a:t>
            </a:r>
          </a:p>
        </p:txBody>
      </p:sp>
      <p:sp>
        <p:nvSpPr>
          <p:cNvPr id="18" name="TextBox 17"/>
          <p:cNvSpPr txBox="1"/>
          <p:nvPr/>
        </p:nvSpPr>
        <p:spPr>
          <a:xfrm>
            <a:off x="12706705" y="5350758"/>
            <a:ext cx="2590800" cy="630942"/>
          </a:xfrm>
          <a:prstGeom prst="rect">
            <a:avLst/>
          </a:prstGeom>
          <a:noFill/>
        </p:spPr>
        <p:txBody>
          <a:bodyPr wrap="square" rtlCol="0">
            <a:spAutoFit/>
          </a:bodyPr>
          <a:lstStyle/>
          <a:p>
            <a:r>
              <a:rPr lang="en-US" sz="3500" dirty="0">
                <a:solidFill>
                  <a:srgbClr val="FF0000"/>
                </a:solidFill>
              </a:rPr>
              <a:t>game</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559" y="7575646"/>
            <a:ext cx="16440199" cy="1386989"/>
          </a:xfrm>
          <a:prstGeom prst="rect">
            <a:avLst/>
          </a:prstGeom>
        </p:spPr>
      </p:pic>
    </p:spTree>
    <p:extLst>
      <p:ext uri="{BB962C8B-B14F-4D97-AF65-F5344CB8AC3E}">
        <p14:creationId xmlns:p14="http://schemas.microsoft.com/office/powerpoint/2010/main" val="2472808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P spid="15" grpId="0"/>
      <p:bldP spid="16" grpId="0"/>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0" name="TextBox 1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5</a:t>
            </a:r>
          </a:p>
        </p:txBody>
      </p:sp>
      <p:sp>
        <p:nvSpPr>
          <p:cNvPr id="22" name="TextBox 21"/>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IDIOM</a:t>
            </a:r>
          </a:p>
        </p:txBody>
      </p:sp>
      <p:pic>
        <p:nvPicPr>
          <p:cNvPr id="1026" name="Picture 2" descr="on track | CanChild">
            <a:extLst>
              <a:ext uri="{FF2B5EF4-FFF2-40B4-BE49-F238E27FC236}">
                <a16:creationId xmlns:a16="http://schemas.microsoft.com/office/drawing/2014/main" id="{6D8EE737-315A-4044-9CEC-C11DBCD0C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031" y="2857500"/>
            <a:ext cx="8428603" cy="653216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C92ED3A-3B52-499A-B537-5B911B0ED418}"/>
              </a:ext>
            </a:extLst>
          </p:cNvPr>
          <p:cNvSpPr/>
          <p:nvPr/>
        </p:nvSpPr>
        <p:spPr>
          <a:xfrm>
            <a:off x="8686800" y="2547796"/>
            <a:ext cx="9829800" cy="6001643"/>
          </a:xfrm>
          <a:prstGeom prst="rect">
            <a:avLst/>
          </a:prstGeom>
        </p:spPr>
        <p:txBody>
          <a:bodyPr wrap="square">
            <a:spAutoFit/>
          </a:bodyPr>
          <a:lstStyle/>
          <a:p>
            <a:pPr>
              <a:lnSpc>
                <a:spcPct val="120000"/>
              </a:lnSpc>
              <a:spcAft>
                <a:spcPts val="0"/>
              </a:spcAft>
            </a:pPr>
            <a:r>
              <a:rPr lang="en-US" sz="6000"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He’s on track to win the gold at the next Olympics.</a:t>
            </a:r>
            <a:endParaRPr lang="en-US" sz="60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endParaRPr>
          </a:p>
          <a:p>
            <a:br>
              <a:rPr lang="en-US" sz="6000"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br>
            <a:r>
              <a:rPr lang="en-US" sz="6000" i="1" dirty="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The Millennial Train Project is on track to meet their goal of four trips in four years.</a:t>
            </a:r>
            <a:endParaRPr lang="en-US" sz="60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9218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9"/>
            <a:ext cx="19549122" cy="5655632"/>
          </a:xfrm>
          <a:prstGeom prst="rect">
            <a:avLst/>
          </a:prstGeom>
        </p:spPr>
      </p:pic>
      <p:pic>
        <p:nvPicPr>
          <p:cNvPr id="30" name="Picture 3"/>
          <p:cNvPicPr>
            <a:picLocks noChangeAspect="1"/>
          </p:cNvPicPr>
          <p:nvPr/>
        </p:nvPicPr>
        <p:blipFill>
          <a:blip r:embed="rId3"/>
          <a:srcRect/>
          <a:stretch>
            <a:fillRect/>
          </a:stretch>
        </p:blipFill>
        <p:spPr>
          <a:xfrm rot="-10800000">
            <a:off x="-762001" y="-266700"/>
            <a:ext cx="19811999" cy="5654988"/>
          </a:xfrm>
          <a:prstGeom prst="rect">
            <a:avLst/>
          </a:prstGeom>
        </p:spPr>
      </p:pic>
      <p:sp>
        <p:nvSpPr>
          <p:cNvPr id="4" name="Rectangle 3"/>
          <p:cNvSpPr/>
          <p:nvPr/>
        </p:nvSpPr>
        <p:spPr>
          <a:xfrm>
            <a:off x="4376682" y="4065539"/>
            <a:ext cx="10036209"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224027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287</Words>
  <Application>Microsoft Office PowerPoint</Application>
  <PresentationFormat>Custom</PresentationFormat>
  <Paragraphs>57</Paragraphs>
  <Slides>10</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Calibri</vt:lpstr>
      <vt:lpstr>Arial</vt:lpstr>
      <vt:lpstr>Times New Roman</vt:lpstr>
      <vt:lpstr>.VnBahamasBH</vt:lpstr>
      <vt:lpstr>Adobe Gothic Std B</vt:lpstr>
      <vt:lpstr>Garet Bold</vt:lpstr>
      <vt:lpstr>Wingdings</vt:lpstr>
      <vt:lpstr>Myriad Pro</vt:lpstr>
      <vt:lpstr>Kozuka Gothic Pro 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Cream And Green Creative Natural Tourism Presentation</dc:title>
  <dc:creator>ADMIN</dc:creator>
  <cp:lastModifiedBy>Administrator</cp:lastModifiedBy>
  <cp:revision>5</cp:revision>
  <dcterms:created xsi:type="dcterms:W3CDTF">2006-08-16T00:00:00Z</dcterms:created>
  <dcterms:modified xsi:type="dcterms:W3CDTF">2023-08-16T19:16:38Z</dcterms:modified>
  <dc:identifier>DAFrbjBUBMA</dc:identifier>
</cp:coreProperties>
</file>