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0"/>
  </p:notesMasterIdLst>
  <p:sldIdLst>
    <p:sldId id="258" r:id="rId2"/>
    <p:sldId id="263" r:id="rId3"/>
    <p:sldId id="265" r:id="rId4"/>
    <p:sldId id="256" r:id="rId5"/>
    <p:sldId id="259" r:id="rId6"/>
    <p:sldId id="260" r:id="rId7"/>
    <p:sldId id="261" r:id="rId8"/>
    <p:sldId id="262" r:id="rId9"/>
  </p:sldIdLst>
  <p:sldSz cx="18288000" cy="10287000"/>
  <p:notesSz cx="6858000" cy="9144000"/>
  <p:embeddedFontLst>
    <p:embeddedFont>
      <p:font typeface="Calibri" panose="020F0502020204030204" pitchFamily="34" charset="0"/>
      <p:regular r:id="rId11"/>
      <p:bold r:id="rId12"/>
      <p:italic r:id="rId13"/>
      <p:boldItalic r:id="rId14"/>
    </p:embeddedFont>
    <p:embeddedFont>
      <p:font typeface="Chewy" panose="020B0604020202020204" charset="0"/>
      <p:regular r:id="rId15"/>
    </p:embeddedFont>
    <p:embeddedFont>
      <p:font typeface="Gill Sans Ultra Bold Condensed" panose="020B0A06020104020203" pitchFamily="34" charset="0"/>
      <p:regular r:id="rId16"/>
    </p:embeddedFont>
    <p:embeddedFont>
      <p:font typeface="Kollektif" panose="020B0604020202020204" charset="0"/>
      <p:regular r:id="rId1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78554" autoAdjust="0"/>
  </p:normalViewPr>
  <p:slideViewPr>
    <p:cSldViewPr>
      <p:cViewPr varScale="1">
        <p:scale>
          <a:sx n="19" d="100"/>
          <a:sy n="19" d="100"/>
        </p:scale>
        <p:origin x="624" y="4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-62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font" Target="fonts/font7.fntdata"/><Relationship Id="rId2" Type="http://schemas.openxmlformats.org/officeDocument/2006/relationships/slide" Target="slides/slide1.xml"/><Relationship Id="rId16" Type="http://schemas.openxmlformats.org/officeDocument/2006/relationships/font" Target="fonts/font6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font" Target="fonts/font5.fntdata"/><Relationship Id="rId10" Type="http://schemas.openxmlformats.org/officeDocument/2006/relationships/notesMaster" Target="notesMasters/notesMaster1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D60DC7A-583E-4399-ABD4-7428A5C2CBA4}" type="datetimeFigureOut">
              <a:rPr lang="en-US" smtClean="0"/>
              <a:t>8/17/2023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88934B-DB19-4FB8-9A4C-537F125207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96228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A262A6-82B3-4799-8493-C4018E2405A0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36398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A262A6-82B3-4799-8493-C4018E2405A0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40761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A262A6-82B3-4799-8493-C4018E2405A0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437161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Tell students they are going to write an email to a friend to talk about your plan for the coming Saturday.</a:t>
            </a:r>
          </a:p>
          <a:p>
            <a:b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Tell students that their email should follow this pattern in Activity 2.</a:t>
            </a:r>
          </a:p>
          <a:p>
            <a:b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Give students about 10 minutes to write their email, and set the number of words they must write (80-100 words).</a:t>
            </a:r>
          </a:p>
          <a:p>
            <a:br>
              <a:rPr 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Have them do the task.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A262A6-82B3-4799-8493-C4018E2405A0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03748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8/17/2023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8/17/2023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8/17/2023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3331953" y="9744458"/>
            <a:ext cx="184731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70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2" y="-223924"/>
            <a:ext cx="18288000" cy="1170726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44167" t="15926" r="24843" b="12223"/>
          <a:stretch/>
        </p:blipFill>
        <p:spPr>
          <a:xfrm>
            <a:off x="-1" y="-342900"/>
            <a:ext cx="9067801" cy="11826241"/>
          </a:xfrm>
          <a:prstGeom prst="rect">
            <a:avLst/>
          </a:prstGeom>
        </p:spPr>
      </p:pic>
      <p:sp>
        <p:nvSpPr>
          <p:cNvPr id="10" name="Rounded Rectangle 9"/>
          <p:cNvSpPr/>
          <p:nvPr/>
        </p:nvSpPr>
        <p:spPr>
          <a:xfrm>
            <a:off x="9982200" y="1409700"/>
            <a:ext cx="7696200" cy="3200400"/>
          </a:xfrm>
          <a:prstGeom prst="roundRect">
            <a:avLst/>
          </a:prstGeom>
          <a:solidFill>
            <a:schemeClr val="bg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37160" tIns="68580" rIns="137160" bIns="6858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700" dirty="0"/>
          </a:p>
        </p:txBody>
      </p:sp>
      <p:sp>
        <p:nvSpPr>
          <p:cNvPr id="11" name="Rectangle 10"/>
          <p:cNvSpPr/>
          <p:nvPr/>
        </p:nvSpPr>
        <p:spPr>
          <a:xfrm>
            <a:off x="9954429" y="1790700"/>
            <a:ext cx="7698571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6000" b="1" dirty="0">
                <a:solidFill>
                  <a:schemeClr val="accent2">
                    <a:lumMod val="75000"/>
                  </a:schemeClr>
                </a:solidFill>
                <a:latin typeface="Myriad Pro" panose="020B0503030403020204" pitchFamily="34" charset="0"/>
              </a:rPr>
              <a:t>Writing and</a:t>
            </a:r>
          </a:p>
          <a:p>
            <a:pPr algn="ctr"/>
            <a:r>
              <a:rPr lang="en-US" sz="6000" b="1" dirty="0">
                <a:solidFill>
                  <a:schemeClr val="accent2">
                    <a:lumMod val="75000"/>
                  </a:schemeClr>
                </a:solidFill>
                <a:latin typeface="Myriad Pro" panose="020B0503030403020204" pitchFamily="34" charset="0"/>
              </a:rPr>
              <a:t> Writing Worksheet</a:t>
            </a:r>
          </a:p>
        </p:txBody>
      </p:sp>
    </p:spTree>
    <p:extLst>
      <p:ext uri="{BB962C8B-B14F-4D97-AF65-F5344CB8AC3E}">
        <p14:creationId xmlns:p14="http://schemas.microsoft.com/office/powerpoint/2010/main" val="12201414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-1054683" y="2"/>
            <a:ext cx="19342685" cy="651539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>
              <a:defRPr/>
            </a:pPr>
            <a:endParaRPr lang="en-US" sz="27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" y="72287"/>
            <a:ext cx="208952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b="1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defRPr>
            </a:lvl1pPr>
          </a:lstStyle>
          <a:p>
            <a:pPr defTabSz="1371600">
              <a:defRPr/>
            </a:pPr>
            <a:r>
              <a:rPr lang="en-US" sz="3000" dirty="0">
                <a:solidFill>
                  <a:prstClr val="white"/>
                </a:solidFill>
              </a:rPr>
              <a:t>UNIT 5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057038" y="64049"/>
            <a:ext cx="7753193" cy="600164"/>
          </a:xfrm>
          <a:prstGeom prst="rect">
            <a:avLst/>
          </a:prstGeom>
          <a:noFill/>
        </p:spPr>
        <p:txBody>
          <a:bodyPr wrap="square" lIns="137160" tIns="68580" rIns="137160" bIns="68580" rtlCol="0" anchor="t">
            <a:spAutoFit/>
          </a:bodyPr>
          <a:lstStyle/>
          <a:p>
            <a:pPr algn="ctr">
              <a:defRPr/>
            </a:pPr>
            <a:r>
              <a:rPr lang="en-US" sz="3000" b="1" dirty="0">
                <a:solidFill>
                  <a:schemeClr val="bg1"/>
                </a:solidFill>
                <a:latin typeface="Kozuka Gothic Pro H" panose="020B0800000000000000" pitchFamily="34" charset="-128"/>
                <a:ea typeface="Kozuka Gothic Pro H" panose="020B0800000000000000" pitchFamily="34" charset="-128"/>
              </a:rPr>
              <a:t>I’M MEETING FRIENDS LATER.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3150598" y="93320"/>
            <a:ext cx="4983293" cy="55399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algn="ctr">
              <a:defRPr b="1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defRPr>
            </a:lvl1pPr>
          </a:lstStyle>
          <a:p>
            <a:pPr algn="r" defTabSz="1371600">
              <a:defRPr/>
            </a:pPr>
            <a:r>
              <a:rPr lang="en-US" sz="3000" dirty="0">
                <a:solidFill>
                  <a:prstClr val="white"/>
                </a:solidFill>
              </a:rPr>
              <a:t>WRITING</a:t>
            </a:r>
          </a:p>
        </p:txBody>
      </p:sp>
      <p:pic>
        <p:nvPicPr>
          <p:cNvPr id="3" name="A ram sam sam zurli cantecepentrucopii (NHẠC HOẠT NÁO)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600200" y="1780610"/>
            <a:ext cx="15024508" cy="823969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648104" y="905372"/>
            <a:ext cx="470923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>
                <a:solidFill>
                  <a:schemeClr val="accent4">
                    <a:lumMod val="75000"/>
                  </a:schemeClr>
                </a:solidFill>
                <a:latin typeface="Gill Sans Ultra Bold Condensed" panose="020B0A06020104020203" pitchFamily="34" charset="0"/>
              </a:rPr>
              <a:t>SING AND DANCE</a:t>
            </a:r>
          </a:p>
        </p:txBody>
      </p:sp>
    </p:spTree>
    <p:extLst>
      <p:ext uri="{BB962C8B-B14F-4D97-AF65-F5344CB8AC3E}">
        <p14:creationId xmlns:p14="http://schemas.microsoft.com/office/powerpoint/2010/main" val="13424046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Group 26"/>
          <p:cNvGrpSpPr/>
          <p:nvPr/>
        </p:nvGrpSpPr>
        <p:grpSpPr>
          <a:xfrm>
            <a:off x="0" y="562127"/>
            <a:ext cx="18288000" cy="1609573"/>
            <a:chOff x="0" y="0"/>
            <a:chExt cx="5055508" cy="454024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5055508" cy="454024"/>
            </a:xfrm>
            <a:custGeom>
              <a:avLst/>
              <a:gdLst/>
              <a:ahLst/>
              <a:cxnLst/>
              <a:rect l="l" t="t" r="r" b="b"/>
              <a:pathLst>
                <a:path w="5055508" h="454024">
                  <a:moveTo>
                    <a:pt x="0" y="0"/>
                  </a:moveTo>
                  <a:lnTo>
                    <a:pt x="5055508" y="0"/>
                  </a:lnTo>
                  <a:lnTo>
                    <a:pt x="5055508" y="454024"/>
                  </a:lnTo>
                  <a:lnTo>
                    <a:pt x="0" y="454024"/>
                  </a:lnTo>
                  <a:close/>
                </a:path>
              </a:pathLst>
            </a:custGeom>
            <a:solidFill>
              <a:srgbClr val="1F5776"/>
            </a:solidFill>
          </p:spPr>
        </p:sp>
        <p:sp>
          <p:nvSpPr>
            <p:cNvPr id="28" name="TextBox 28"/>
            <p:cNvSpPr txBox="1"/>
            <p:nvPr/>
          </p:nvSpPr>
          <p:spPr>
            <a:xfrm>
              <a:off x="0" y="0"/>
              <a:ext cx="812800" cy="8128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99"/>
                </a:lnSpc>
              </a:pPr>
              <a:endParaRPr/>
            </a:p>
          </p:txBody>
        </p:sp>
      </p:grpSp>
      <p:sp>
        <p:nvSpPr>
          <p:cNvPr id="29" name="TextBox 29"/>
          <p:cNvSpPr txBox="1"/>
          <p:nvPr/>
        </p:nvSpPr>
        <p:spPr>
          <a:xfrm>
            <a:off x="1436914" y="827314"/>
            <a:ext cx="15438870" cy="118487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9600"/>
              </a:lnSpc>
              <a:spcBef>
                <a:spcPct val="0"/>
              </a:spcBef>
            </a:pPr>
            <a:r>
              <a:rPr lang="en-US" sz="6600" spc="416" dirty="0">
                <a:solidFill>
                  <a:srgbClr val="FFFFFF"/>
                </a:solidFill>
                <a:latin typeface="Chewy"/>
              </a:rPr>
              <a:t>Structure of an email</a:t>
            </a:r>
          </a:p>
        </p:txBody>
      </p:sp>
      <p:pic>
        <p:nvPicPr>
          <p:cNvPr id="3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2534" y="2545967"/>
            <a:ext cx="13182600" cy="74157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639367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171203" y="2628901"/>
            <a:ext cx="5054149" cy="1028582"/>
            <a:chOff x="0" y="0"/>
            <a:chExt cx="8071065" cy="222906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071065" cy="2229061"/>
            </a:xfrm>
            <a:custGeom>
              <a:avLst/>
              <a:gdLst/>
              <a:ahLst/>
              <a:cxnLst/>
              <a:rect l="l" t="t" r="r" b="b"/>
              <a:pathLst>
                <a:path w="8071065" h="2229061">
                  <a:moveTo>
                    <a:pt x="7946605" y="2229060"/>
                  </a:moveTo>
                  <a:lnTo>
                    <a:pt x="124460" y="2229060"/>
                  </a:lnTo>
                  <a:cubicBezTo>
                    <a:pt x="55880" y="2229060"/>
                    <a:pt x="0" y="2173181"/>
                    <a:pt x="0" y="2104601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7946605" y="0"/>
                  </a:lnTo>
                  <a:cubicBezTo>
                    <a:pt x="8015185" y="0"/>
                    <a:pt x="8071065" y="55880"/>
                    <a:pt x="8071065" y="124460"/>
                  </a:cubicBezTo>
                  <a:lnTo>
                    <a:pt x="8071065" y="2104601"/>
                  </a:lnTo>
                  <a:cubicBezTo>
                    <a:pt x="8071065" y="2173181"/>
                    <a:pt x="8015185" y="2229061"/>
                    <a:pt x="7946605" y="2229061"/>
                  </a:cubicBezTo>
                  <a:close/>
                </a:path>
              </a:pathLst>
            </a:custGeom>
            <a:solidFill>
              <a:srgbClr val="8FD8C2"/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2171203" y="4023539"/>
            <a:ext cx="5054149" cy="1050079"/>
            <a:chOff x="0" y="0"/>
            <a:chExt cx="8071065" cy="2229061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071065" cy="2229061"/>
            </a:xfrm>
            <a:custGeom>
              <a:avLst/>
              <a:gdLst/>
              <a:ahLst/>
              <a:cxnLst/>
              <a:rect l="l" t="t" r="r" b="b"/>
              <a:pathLst>
                <a:path w="8071065" h="2229061">
                  <a:moveTo>
                    <a:pt x="7946605" y="2229060"/>
                  </a:moveTo>
                  <a:lnTo>
                    <a:pt x="124460" y="2229060"/>
                  </a:lnTo>
                  <a:cubicBezTo>
                    <a:pt x="55880" y="2229060"/>
                    <a:pt x="0" y="2173181"/>
                    <a:pt x="0" y="2104601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7946605" y="0"/>
                  </a:lnTo>
                  <a:cubicBezTo>
                    <a:pt x="8015185" y="0"/>
                    <a:pt x="8071065" y="55880"/>
                    <a:pt x="8071065" y="124460"/>
                  </a:cubicBezTo>
                  <a:lnTo>
                    <a:pt x="8071065" y="2104601"/>
                  </a:lnTo>
                  <a:cubicBezTo>
                    <a:pt x="8071065" y="2173181"/>
                    <a:pt x="8015185" y="2229061"/>
                    <a:pt x="7946605" y="2229061"/>
                  </a:cubicBezTo>
                  <a:close/>
                </a:path>
              </a:pathLst>
            </a:custGeom>
            <a:solidFill>
              <a:srgbClr val="86C1E1"/>
            </a:solidFill>
          </p:spPr>
        </p:sp>
      </p:grpSp>
      <p:sp>
        <p:nvSpPr>
          <p:cNvPr id="6" name="TextBox 6"/>
          <p:cNvSpPr txBox="1"/>
          <p:nvPr/>
        </p:nvSpPr>
        <p:spPr>
          <a:xfrm>
            <a:off x="2626324" y="2895600"/>
            <a:ext cx="4143906" cy="466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603"/>
              </a:lnSpc>
              <a:spcBef>
                <a:spcPct val="0"/>
              </a:spcBef>
            </a:pPr>
            <a:r>
              <a:rPr lang="en-US" sz="3002" spc="156" dirty="0">
                <a:solidFill>
                  <a:srgbClr val="3D3D3D"/>
                </a:solidFill>
                <a:latin typeface="Chewy"/>
              </a:rPr>
              <a:t>To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2626324" y="4343400"/>
            <a:ext cx="4143906" cy="466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603"/>
              </a:lnSpc>
              <a:spcBef>
                <a:spcPct val="0"/>
              </a:spcBef>
            </a:pPr>
            <a:r>
              <a:rPr lang="en-US" sz="3002" spc="156" dirty="0">
                <a:solidFill>
                  <a:srgbClr val="3D3D3D"/>
                </a:solidFill>
                <a:latin typeface="Chewy"/>
              </a:rPr>
              <a:t>Subject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2171203" y="5424902"/>
            <a:ext cx="5054149" cy="1202479"/>
            <a:chOff x="0" y="0"/>
            <a:chExt cx="8071065" cy="2229061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071065" cy="2229061"/>
            </a:xfrm>
            <a:custGeom>
              <a:avLst/>
              <a:gdLst/>
              <a:ahLst/>
              <a:cxnLst/>
              <a:rect l="l" t="t" r="r" b="b"/>
              <a:pathLst>
                <a:path w="8071065" h="2229061">
                  <a:moveTo>
                    <a:pt x="7946605" y="2229060"/>
                  </a:moveTo>
                  <a:lnTo>
                    <a:pt x="124460" y="2229060"/>
                  </a:lnTo>
                  <a:cubicBezTo>
                    <a:pt x="55880" y="2229060"/>
                    <a:pt x="0" y="2173181"/>
                    <a:pt x="0" y="2104601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7946605" y="0"/>
                  </a:lnTo>
                  <a:cubicBezTo>
                    <a:pt x="8015185" y="0"/>
                    <a:pt x="8071065" y="55880"/>
                    <a:pt x="8071065" y="124460"/>
                  </a:cubicBezTo>
                  <a:lnTo>
                    <a:pt x="8071065" y="2104601"/>
                  </a:lnTo>
                  <a:cubicBezTo>
                    <a:pt x="8071065" y="2173181"/>
                    <a:pt x="8015185" y="2229061"/>
                    <a:pt x="7946605" y="2229061"/>
                  </a:cubicBezTo>
                  <a:close/>
                </a:path>
              </a:pathLst>
            </a:custGeom>
            <a:solidFill>
              <a:srgbClr val="FDA5A5"/>
            </a:solidFill>
          </p:spPr>
        </p:sp>
      </p:grpSp>
      <p:grpSp>
        <p:nvGrpSpPr>
          <p:cNvPr id="10" name="Group 10"/>
          <p:cNvGrpSpPr/>
          <p:nvPr/>
        </p:nvGrpSpPr>
        <p:grpSpPr>
          <a:xfrm>
            <a:off x="2171203" y="6956252"/>
            <a:ext cx="5054149" cy="1395851"/>
            <a:chOff x="0" y="0"/>
            <a:chExt cx="8071065" cy="2229061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8071065" cy="2229061"/>
            </a:xfrm>
            <a:custGeom>
              <a:avLst/>
              <a:gdLst/>
              <a:ahLst/>
              <a:cxnLst/>
              <a:rect l="l" t="t" r="r" b="b"/>
              <a:pathLst>
                <a:path w="8071065" h="2229061">
                  <a:moveTo>
                    <a:pt x="7946605" y="2229060"/>
                  </a:moveTo>
                  <a:lnTo>
                    <a:pt x="124460" y="2229060"/>
                  </a:lnTo>
                  <a:cubicBezTo>
                    <a:pt x="55880" y="2229060"/>
                    <a:pt x="0" y="2173181"/>
                    <a:pt x="0" y="2104601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7946605" y="0"/>
                  </a:lnTo>
                  <a:cubicBezTo>
                    <a:pt x="8015185" y="0"/>
                    <a:pt x="8071065" y="55880"/>
                    <a:pt x="8071065" y="124460"/>
                  </a:cubicBezTo>
                  <a:lnTo>
                    <a:pt x="8071065" y="2104601"/>
                  </a:lnTo>
                  <a:cubicBezTo>
                    <a:pt x="8071065" y="2173181"/>
                    <a:pt x="8015185" y="2229061"/>
                    <a:pt x="7946605" y="2229061"/>
                  </a:cubicBezTo>
                  <a:close/>
                </a:path>
              </a:pathLst>
            </a:custGeom>
            <a:solidFill>
              <a:srgbClr val="FAB885"/>
            </a:solidFill>
          </p:spPr>
        </p:sp>
      </p:grpSp>
      <p:sp>
        <p:nvSpPr>
          <p:cNvPr id="12" name="TextBox 12"/>
          <p:cNvSpPr txBox="1"/>
          <p:nvPr/>
        </p:nvSpPr>
        <p:spPr>
          <a:xfrm>
            <a:off x="2626324" y="5884702"/>
            <a:ext cx="4143906" cy="466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603"/>
              </a:lnSpc>
              <a:spcBef>
                <a:spcPct val="0"/>
              </a:spcBef>
            </a:pPr>
            <a:r>
              <a:rPr lang="en-US" sz="3002" spc="156" dirty="0">
                <a:solidFill>
                  <a:srgbClr val="3D3D3D"/>
                </a:solidFill>
                <a:latin typeface="Chewy"/>
              </a:rPr>
              <a:t>Opening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626324" y="7416052"/>
            <a:ext cx="4143906" cy="466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603"/>
              </a:lnSpc>
              <a:spcBef>
                <a:spcPct val="0"/>
              </a:spcBef>
            </a:pPr>
            <a:r>
              <a:rPr lang="en-US" sz="3002" spc="156" dirty="0">
                <a:solidFill>
                  <a:srgbClr val="3D3D3D"/>
                </a:solidFill>
                <a:latin typeface="Chewy"/>
              </a:rPr>
              <a:t>Body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7759429" y="2628900"/>
            <a:ext cx="8534741" cy="1028583"/>
            <a:chOff x="0" y="0"/>
            <a:chExt cx="15739404" cy="2229061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15739404" cy="2229061"/>
            </a:xfrm>
            <a:custGeom>
              <a:avLst/>
              <a:gdLst/>
              <a:ahLst/>
              <a:cxnLst/>
              <a:rect l="l" t="t" r="r" b="b"/>
              <a:pathLst>
                <a:path w="15739404" h="2229061">
                  <a:moveTo>
                    <a:pt x="15614945" y="2229060"/>
                  </a:moveTo>
                  <a:lnTo>
                    <a:pt x="124460" y="2229060"/>
                  </a:lnTo>
                  <a:cubicBezTo>
                    <a:pt x="55880" y="2229060"/>
                    <a:pt x="0" y="2173181"/>
                    <a:pt x="0" y="2104601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15614945" y="0"/>
                  </a:lnTo>
                  <a:cubicBezTo>
                    <a:pt x="15683525" y="0"/>
                    <a:pt x="15739404" y="55880"/>
                    <a:pt x="15739404" y="124460"/>
                  </a:cubicBezTo>
                  <a:lnTo>
                    <a:pt x="15739404" y="2104601"/>
                  </a:lnTo>
                  <a:cubicBezTo>
                    <a:pt x="15739404" y="2173181"/>
                    <a:pt x="15683525" y="2229061"/>
                    <a:pt x="15614945" y="2229061"/>
                  </a:cubicBezTo>
                  <a:close/>
                </a:path>
              </a:pathLst>
            </a:custGeom>
            <a:solidFill>
              <a:srgbClr val="BEEBDD"/>
            </a:solidFill>
          </p:spPr>
        </p:sp>
      </p:grpSp>
      <p:grpSp>
        <p:nvGrpSpPr>
          <p:cNvPr id="16" name="Group 16"/>
          <p:cNvGrpSpPr/>
          <p:nvPr/>
        </p:nvGrpSpPr>
        <p:grpSpPr>
          <a:xfrm>
            <a:off x="7759429" y="4016189"/>
            <a:ext cx="8534741" cy="1057429"/>
            <a:chOff x="0" y="0"/>
            <a:chExt cx="15739404" cy="2229061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15739404" cy="2229061"/>
            </a:xfrm>
            <a:custGeom>
              <a:avLst/>
              <a:gdLst/>
              <a:ahLst/>
              <a:cxnLst/>
              <a:rect l="l" t="t" r="r" b="b"/>
              <a:pathLst>
                <a:path w="15739404" h="2229061">
                  <a:moveTo>
                    <a:pt x="15614945" y="2229060"/>
                  </a:moveTo>
                  <a:lnTo>
                    <a:pt x="124460" y="2229060"/>
                  </a:lnTo>
                  <a:cubicBezTo>
                    <a:pt x="55880" y="2229060"/>
                    <a:pt x="0" y="2173181"/>
                    <a:pt x="0" y="2104601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15614945" y="0"/>
                  </a:lnTo>
                  <a:cubicBezTo>
                    <a:pt x="15683525" y="0"/>
                    <a:pt x="15739404" y="55880"/>
                    <a:pt x="15739404" y="124460"/>
                  </a:cubicBezTo>
                  <a:lnTo>
                    <a:pt x="15739404" y="2104601"/>
                  </a:lnTo>
                  <a:cubicBezTo>
                    <a:pt x="15739404" y="2173181"/>
                    <a:pt x="15683525" y="2229061"/>
                    <a:pt x="15614945" y="2229061"/>
                  </a:cubicBezTo>
                  <a:close/>
                </a:path>
              </a:pathLst>
            </a:custGeom>
            <a:solidFill>
              <a:srgbClr val="BBE1F6"/>
            </a:solidFill>
          </p:spPr>
        </p:sp>
      </p:grpSp>
      <p:grpSp>
        <p:nvGrpSpPr>
          <p:cNvPr id="18" name="Group 18"/>
          <p:cNvGrpSpPr/>
          <p:nvPr/>
        </p:nvGrpSpPr>
        <p:grpSpPr>
          <a:xfrm>
            <a:off x="7759429" y="6934200"/>
            <a:ext cx="8534741" cy="1395851"/>
            <a:chOff x="0" y="0"/>
            <a:chExt cx="15739404" cy="2229061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15739404" cy="2229061"/>
            </a:xfrm>
            <a:custGeom>
              <a:avLst/>
              <a:gdLst/>
              <a:ahLst/>
              <a:cxnLst/>
              <a:rect l="l" t="t" r="r" b="b"/>
              <a:pathLst>
                <a:path w="15739404" h="2229061">
                  <a:moveTo>
                    <a:pt x="15614945" y="2229060"/>
                  </a:moveTo>
                  <a:lnTo>
                    <a:pt x="124460" y="2229060"/>
                  </a:lnTo>
                  <a:cubicBezTo>
                    <a:pt x="55880" y="2229060"/>
                    <a:pt x="0" y="2173181"/>
                    <a:pt x="0" y="2104601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15614945" y="0"/>
                  </a:lnTo>
                  <a:cubicBezTo>
                    <a:pt x="15683525" y="0"/>
                    <a:pt x="15739404" y="55880"/>
                    <a:pt x="15739404" y="124460"/>
                  </a:cubicBezTo>
                  <a:lnTo>
                    <a:pt x="15739404" y="2104601"/>
                  </a:lnTo>
                  <a:cubicBezTo>
                    <a:pt x="15739404" y="2173181"/>
                    <a:pt x="15683525" y="2229061"/>
                    <a:pt x="15614945" y="2229061"/>
                  </a:cubicBezTo>
                  <a:close/>
                </a:path>
              </a:pathLst>
            </a:custGeom>
            <a:solidFill>
              <a:srgbClr val="F8D4B7"/>
            </a:solidFill>
          </p:spPr>
        </p:sp>
      </p:grpSp>
      <p:grpSp>
        <p:nvGrpSpPr>
          <p:cNvPr id="20" name="Group 20"/>
          <p:cNvGrpSpPr/>
          <p:nvPr/>
        </p:nvGrpSpPr>
        <p:grpSpPr>
          <a:xfrm>
            <a:off x="7759429" y="5410200"/>
            <a:ext cx="8534741" cy="1217181"/>
            <a:chOff x="0" y="0"/>
            <a:chExt cx="15739404" cy="2229061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15739404" cy="2229061"/>
            </a:xfrm>
            <a:custGeom>
              <a:avLst/>
              <a:gdLst/>
              <a:ahLst/>
              <a:cxnLst/>
              <a:rect l="l" t="t" r="r" b="b"/>
              <a:pathLst>
                <a:path w="15739404" h="2229061">
                  <a:moveTo>
                    <a:pt x="15614945" y="2229060"/>
                  </a:moveTo>
                  <a:lnTo>
                    <a:pt x="124460" y="2229060"/>
                  </a:lnTo>
                  <a:cubicBezTo>
                    <a:pt x="55880" y="2229060"/>
                    <a:pt x="0" y="2173181"/>
                    <a:pt x="0" y="2104601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15614945" y="0"/>
                  </a:lnTo>
                  <a:cubicBezTo>
                    <a:pt x="15683525" y="0"/>
                    <a:pt x="15739404" y="55880"/>
                    <a:pt x="15739404" y="124460"/>
                  </a:cubicBezTo>
                  <a:lnTo>
                    <a:pt x="15739404" y="2104601"/>
                  </a:lnTo>
                  <a:cubicBezTo>
                    <a:pt x="15739404" y="2173181"/>
                    <a:pt x="15683525" y="2229061"/>
                    <a:pt x="15614945" y="2229061"/>
                  </a:cubicBezTo>
                  <a:close/>
                </a:path>
              </a:pathLst>
            </a:custGeom>
            <a:solidFill>
              <a:srgbClr val="FDD8D8"/>
            </a:solidFill>
          </p:spPr>
        </p:sp>
      </p:grpSp>
      <p:sp>
        <p:nvSpPr>
          <p:cNvPr id="22" name="TextBox 22"/>
          <p:cNvSpPr txBox="1"/>
          <p:nvPr/>
        </p:nvSpPr>
        <p:spPr>
          <a:xfrm>
            <a:off x="8214550" y="2971800"/>
            <a:ext cx="9006650" cy="3369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>
              <a:lnSpc>
                <a:spcPts val="2763"/>
              </a:lnSpc>
              <a:spcBef>
                <a:spcPct val="0"/>
              </a:spcBef>
            </a:pPr>
            <a:r>
              <a:rPr lang="en-US" sz="2302" spc="119" dirty="0">
                <a:solidFill>
                  <a:srgbClr val="3D3D3D"/>
                </a:solidFill>
                <a:latin typeface="Kollektif"/>
              </a:rPr>
              <a:t>The receiver’s email address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214550" y="4349348"/>
            <a:ext cx="9006650" cy="3369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>
              <a:lnSpc>
                <a:spcPts val="2763"/>
              </a:lnSpc>
              <a:spcBef>
                <a:spcPct val="0"/>
              </a:spcBef>
            </a:pPr>
            <a:r>
              <a:rPr lang="en-US" sz="2302" spc="119" dirty="0">
                <a:solidFill>
                  <a:srgbClr val="3D3D3D"/>
                </a:solidFill>
                <a:latin typeface="Kollektif"/>
              </a:rPr>
              <a:t>The topic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8214550" y="5751197"/>
            <a:ext cx="9006650" cy="7181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>
              <a:lnSpc>
                <a:spcPts val="2763"/>
              </a:lnSpc>
              <a:spcBef>
                <a:spcPct val="0"/>
              </a:spcBef>
            </a:pPr>
            <a:r>
              <a:rPr lang="en-US" sz="2302" spc="119" dirty="0">
                <a:solidFill>
                  <a:srgbClr val="3D3D3D"/>
                </a:solidFill>
                <a:latin typeface="Kollektif"/>
              </a:rPr>
              <a:t>Hi…/Dear…</a:t>
            </a:r>
          </a:p>
          <a:p>
            <a:pPr marL="0" lvl="0" indent="0">
              <a:lnSpc>
                <a:spcPts val="2763"/>
              </a:lnSpc>
              <a:spcBef>
                <a:spcPct val="0"/>
              </a:spcBef>
            </a:pPr>
            <a:r>
              <a:rPr lang="en-US" sz="2302" spc="119" dirty="0">
                <a:solidFill>
                  <a:srgbClr val="3D3D3D"/>
                </a:solidFill>
                <a:latin typeface="Kollektif"/>
              </a:rPr>
              <a:t>Thank for…/Sorry…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8214550" y="7244755"/>
            <a:ext cx="9006650" cy="7181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>
              <a:lnSpc>
                <a:spcPts val="2763"/>
              </a:lnSpc>
              <a:spcBef>
                <a:spcPct val="0"/>
              </a:spcBef>
            </a:pPr>
            <a:r>
              <a:rPr lang="en-US" sz="2302" spc="119" dirty="0">
                <a:solidFill>
                  <a:srgbClr val="3D3D3D"/>
                </a:solidFill>
                <a:latin typeface="Kollektif"/>
              </a:rPr>
              <a:t>Talk about the author’s plans for the meeting </a:t>
            </a:r>
          </a:p>
          <a:p>
            <a:pPr marL="0" lvl="0" indent="0">
              <a:lnSpc>
                <a:spcPts val="2763"/>
              </a:lnSpc>
              <a:spcBef>
                <a:spcPct val="0"/>
              </a:spcBef>
            </a:pPr>
            <a:r>
              <a:rPr lang="en-US" sz="2302" spc="119" dirty="0">
                <a:solidFill>
                  <a:srgbClr val="3D3D3D"/>
                </a:solidFill>
                <a:latin typeface="Kollektif"/>
              </a:rPr>
              <a:t>(use present continuous to give plans). </a:t>
            </a:r>
          </a:p>
        </p:txBody>
      </p:sp>
      <p:grpSp>
        <p:nvGrpSpPr>
          <p:cNvPr id="30" name="Group 2"/>
          <p:cNvGrpSpPr/>
          <p:nvPr/>
        </p:nvGrpSpPr>
        <p:grpSpPr>
          <a:xfrm>
            <a:off x="2171203" y="8661832"/>
            <a:ext cx="5054149" cy="1358467"/>
            <a:chOff x="0" y="0"/>
            <a:chExt cx="8071065" cy="2229061"/>
          </a:xfrm>
        </p:grpSpPr>
        <p:sp>
          <p:nvSpPr>
            <p:cNvPr id="31" name="Freeform 3"/>
            <p:cNvSpPr/>
            <p:nvPr/>
          </p:nvSpPr>
          <p:spPr>
            <a:xfrm>
              <a:off x="0" y="0"/>
              <a:ext cx="8071065" cy="2229061"/>
            </a:xfrm>
            <a:custGeom>
              <a:avLst/>
              <a:gdLst/>
              <a:ahLst/>
              <a:cxnLst/>
              <a:rect l="l" t="t" r="r" b="b"/>
              <a:pathLst>
                <a:path w="8071065" h="2229061">
                  <a:moveTo>
                    <a:pt x="7946605" y="2229060"/>
                  </a:moveTo>
                  <a:lnTo>
                    <a:pt x="124460" y="2229060"/>
                  </a:lnTo>
                  <a:cubicBezTo>
                    <a:pt x="55880" y="2229060"/>
                    <a:pt x="0" y="2173181"/>
                    <a:pt x="0" y="2104601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7946605" y="0"/>
                  </a:lnTo>
                  <a:cubicBezTo>
                    <a:pt x="8015185" y="0"/>
                    <a:pt x="8071065" y="55880"/>
                    <a:pt x="8071065" y="124460"/>
                  </a:cubicBezTo>
                  <a:lnTo>
                    <a:pt x="8071065" y="2104601"/>
                  </a:lnTo>
                  <a:cubicBezTo>
                    <a:pt x="8071065" y="2173181"/>
                    <a:pt x="8015185" y="2229061"/>
                    <a:pt x="7946605" y="2229061"/>
                  </a:cubicBezTo>
                  <a:close/>
                </a:path>
              </a:pathLst>
            </a:custGeom>
            <a:solidFill>
              <a:srgbClr val="8FD8C2"/>
            </a:solidFill>
          </p:spPr>
        </p:sp>
      </p:grpSp>
      <p:sp>
        <p:nvSpPr>
          <p:cNvPr id="32" name="TextBox 6"/>
          <p:cNvSpPr txBox="1"/>
          <p:nvPr/>
        </p:nvSpPr>
        <p:spPr>
          <a:xfrm>
            <a:off x="2626324" y="9107702"/>
            <a:ext cx="4143906" cy="466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603"/>
              </a:lnSpc>
              <a:spcBef>
                <a:spcPct val="0"/>
              </a:spcBef>
            </a:pPr>
            <a:r>
              <a:rPr lang="en-US" sz="3002" spc="156" dirty="0">
                <a:solidFill>
                  <a:srgbClr val="3D3D3D"/>
                </a:solidFill>
                <a:latin typeface="Chewy"/>
              </a:rPr>
              <a:t>Conclusion</a:t>
            </a:r>
          </a:p>
        </p:txBody>
      </p:sp>
      <p:grpSp>
        <p:nvGrpSpPr>
          <p:cNvPr id="33" name="Group 14"/>
          <p:cNvGrpSpPr/>
          <p:nvPr/>
        </p:nvGrpSpPr>
        <p:grpSpPr>
          <a:xfrm>
            <a:off x="7759429" y="8661832"/>
            <a:ext cx="8534741" cy="1358468"/>
            <a:chOff x="0" y="0"/>
            <a:chExt cx="15739404" cy="2229061"/>
          </a:xfrm>
        </p:grpSpPr>
        <p:sp>
          <p:nvSpPr>
            <p:cNvPr id="34" name="Freeform 15"/>
            <p:cNvSpPr/>
            <p:nvPr/>
          </p:nvSpPr>
          <p:spPr>
            <a:xfrm>
              <a:off x="0" y="0"/>
              <a:ext cx="15739404" cy="2229061"/>
            </a:xfrm>
            <a:custGeom>
              <a:avLst/>
              <a:gdLst/>
              <a:ahLst/>
              <a:cxnLst/>
              <a:rect l="l" t="t" r="r" b="b"/>
              <a:pathLst>
                <a:path w="15739404" h="2229061">
                  <a:moveTo>
                    <a:pt x="15614945" y="2229060"/>
                  </a:moveTo>
                  <a:lnTo>
                    <a:pt x="124460" y="2229060"/>
                  </a:lnTo>
                  <a:cubicBezTo>
                    <a:pt x="55880" y="2229060"/>
                    <a:pt x="0" y="2173181"/>
                    <a:pt x="0" y="2104601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15614945" y="0"/>
                  </a:lnTo>
                  <a:cubicBezTo>
                    <a:pt x="15683525" y="0"/>
                    <a:pt x="15739404" y="55880"/>
                    <a:pt x="15739404" y="124460"/>
                  </a:cubicBezTo>
                  <a:lnTo>
                    <a:pt x="15739404" y="2104601"/>
                  </a:lnTo>
                  <a:cubicBezTo>
                    <a:pt x="15739404" y="2173181"/>
                    <a:pt x="15683525" y="2229061"/>
                    <a:pt x="15614945" y="2229061"/>
                  </a:cubicBezTo>
                  <a:close/>
                </a:path>
              </a:pathLst>
            </a:custGeom>
            <a:solidFill>
              <a:srgbClr val="BEEBDD"/>
            </a:solidFill>
          </p:spPr>
        </p:sp>
      </p:grpSp>
      <p:sp>
        <p:nvSpPr>
          <p:cNvPr id="35" name="TextBox 22"/>
          <p:cNvSpPr txBox="1"/>
          <p:nvPr/>
        </p:nvSpPr>
        <p:spPr>
          <a:xfrm>
            <a:off x="8181893" y="8856648"/>
            <a:ext cx="9006650" cy="10772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>
              <a:lnSpc>
                <a:spcPts val="2763"/>
              </a:lnSpc>
              <a:spcBef>
                <a:spcPct val="0"/>
              </a:spcBef>
            </a:pPr>
            <a:r>
              <a:rPr lang="en-US" sz="2302" spc="119" dirty="0">
                <a:solidFill>
                  <a:srgbClr val="3D3D3D"/>
                </a:solidFill>
                <a:latin typeface="Kollektif"/>
              </a:rPr>
              <a:t>Let me know soon / Please write back soon</a:t>
            </a:r>
          </a:p>
          <a:p>
            <a:pPr marL="0" lvl="0" indent="0">
              <a:lnSpc>
                <a:spcPts val="2763"/>
              </a:lnSpc>
              <a:spcBef>
                <a:spcPct val="0"/>
              </a:spcBef>
            </a:pPr>
            <a:r>
              <a:rPr lang="en-US" sz="2302" spc="119" dirty="0">
                <a:solidFill>
                  <a:srgbClr val="3D3D3D"/>
                </a:solidFill>
                <a:latin typeface="Kollektif"/>
              </a:rPr>
              <a:t>A friendly sign - off (Thanks / Best regard,…)</a:t>
            </a:r>
          </a:p>
          <a:p>
            <a:pPr marL="0" lvl="0" indent="0">
              <a:lnSpc>
                <a:spcPts val="2763"/>
              </a:lnSpc>
              <a:spcBef>
                <a:spcPct val="0"/>
              </a:spcBef>
            </a:pPr>
            <a:r>
              <a:rPr lang="en-US" sz="2302" spc="119" dirty="0">
                <a:solidFill>
                  <a:srgbClr val="3D3D3D"/>
                </a:solidFill>
                <a:latin typeface="Kollektif"/>
              </a:rPr>
              <a:t>Your name</a:t>
            </a:r>
          </a:p>
        </p:txBody>
      </p:sp>
      <p:grpSp>
        <p:nvGrpSpPr>
          <p:cNvPr id="36" name="Group 26"/>
          <p:cNvGrpSpPr/>
          <p:nvPr/>
        </p:nvGrpSpPr>
        <p:grpSpPr>
          <a:xfrm>
            <a:off x="0" y="562127"/>
            <a:ext cx="18288000" cy="1609573"/>
            <a:chOff x="0" y="0"/>
            <a:chExt cx="5055508" cy="454024"/>
          </a:xfrm>
        </p:grpSpPr>
        <p:sp>
          <p:nvSpPr>
            <p:cNvPr id="37" name="Freeform 27"/>
            <p:cNvSpPr/>
            <p:nvPr/>
          </p:nvSpPr>
          <p:spPr>
            <a:xfrm>
              <a:off x="0" y="0"/>
              <a:ext cx="5055508" cy="454024"/>
            </a:xfrm>
            <a:custGeom>
              <a:avLst/>
              <a:gdLst/>
              <a:ahLst/>
              <a:cxnLst/>
              <a:rect l="l" t="t" r="r" b="b"/>
              <a:pathLst>
                <a:path w="5055508" h="454024">
                  <a:moveTo>
                    <a:pt x="0" y="0"/>
                  </a:moveTo>
                  <a:lnTo>
                    <a:pt x="5055508" y="0"/>
                  </a:lnTo>
                  <a:lnTo>
                    <a:pt x="5055508" y="454024"/>
                  </a:lnTo>
                  <a:lnTo>
                    <a:pt x="0" y="454024"/>
                  </a:lnTo>
                  <a:close/>
                </a:path>
              </a:pathLst>
            </a:custGeom>
            <a:solidFill>
              <a:srgbClr val="1F5776"/>
            </a:solidFill>
          </p:spPr>
        </p:sp>
        <p:sp>
          <p:nvSpPr>
            <p:cNvPr id="38" name="TextBox 28"/>
            <p:cNvSpPr txBox="1"/>
            <p:nvPr/>
          </p:nvSpPr>
          <p:spPr>
            <a:xfrm>
              <a:off x="0" y="0"/>
              <a:ext cx="812800" cy="8128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99"/>
                </a:lnSpc>
              </a:pPr>
              <a:endParaRPr/>
            </a:p>
          </p:txBody>
        </p:sp>
      </p:grpSp>
      <p:sp>
        <p:nvSpPr>
          <p:cNvPr id="39" name="TextBox 29"/>
          <p:cNvSpPr txBox="1"/>
          <p:nvPr/>
        </p:nvSpPr>
        <p:spPr>
          <a:xfrm>
            <a:off x="1436914" y="827314"/>
            <a:ext cx="15438870" cy="118487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9600"/>
              </a:lnSpc>
              <a:spcBef>
                <a:spcPct val="0"/>
              </a:spcBef>
            </a:pPr>
            <a:r>
              <a:rPr lang="en-US" sz="6600" spc="416" dirty="0">
                <a:solidFill>
                  <a:srgbClr val="FFFFFF"/>
                </a:solidFill>
                <a:latin typeface="Chewy"/>
              </a:rPr>
              <a:t>Structure of an email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-1054683" y="2"/>
            <a:ext cx="19342685" cy="651539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>
              <a:defRPr/>
            </a:pPr>
            <a:endParaRPr lang="en-US" sz="27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" y="72287"/>
            <a:ext cx="208952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b="1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defRPr>
            </a:lvl1pPr>
          </a:lstStyle>
          <a:p>
            <a:pPr defTabSz="1371600">
              <a:defRPr/>
            </a:pPr>
            <a:r>
              <a:rPr lang="en-US" sz="3000" dirty="0">
                <a:solidFill>
                  <a:prstClr val="white"/>
                </a:solidFill>
              </a:rPr>
              <a:t>UNIT 5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057038" y="64049"/>
            <a:ext cx="7753193" cy="600164"/>
          </a:xfrm>
          <a:prstGeom prst="rect">
            <a:avLst/>
          </a:prstGeom>
          <a:noFill/>
        </p:spPr>
        <p:txBody>
          <a:bodyPr wrap="square" lIns="137160" tIns="68580" rIns="137160" bIns="68580" rtlCol="0" anchor="t">
            <a:spAutoFit/>
          </a:bodyPr>
          <a:lstStyle/>
          <a:p>
            <a:pPr algn="ctr">
              <a:defRPr/>
            </a:pPr>
            <a:r>
              <a:rPr lang="en-US" sz="3000" b="1" dirty="0">
                <a:solidFill>
                  <a:schemeClr val="bg1"/>
                </a:solidFill>
                <a:latin typeface="Kozuka Gothic Pro H" panose="020B0800000000000000" pitchFamily="34" charset="-128"/>
                <a:ea typeface="Kozuka Gothic Pro H" panose="020B0800000000000000" pitchFamily="34" charset="-128"/>
              </a:rPr>
              <a:t>I’M MEETING FRIENDS LATER.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3150598" y="93320"/>
            <a:ext cx="4983293" cy="55399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algn="ctr">
              <a:defRPr b="1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defRPr>
            </a:lvl1pPr>
          </a:lstStyle>
          <a:p>
            <a:pPr algn="r" defTabSz="1371600">
              <a:defRPr/>
            </a:pPr>
            <a:r>
              <a:rPr lang="en-US" sz="3000" dirty="0">
                <a:solidFill>
                  <a:prstClr val="white"/>
                </a:solidFill>
              </a:rPr>
              <a:t>WRITING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26" y="1866900"/>
            <a:ext cx="18088565" cy="5867400"/>
          </a:xfrm>
          <a:prstGeom prst="rect">
            <a:avLst/>
          </a:prstGeom>
        </p:spPr>
      </p:pic>
      <p:cxnSp>
        <p:nvCxnSpPr>
          <p:cNvPr id="6" name="Straight Connector 5"/>
          <p:cNvCxnSpPr/>
          <p:nvPr/>
        </p:nvCxnSpPr>
        <p:spPr>
          <a:xfrm>
            <a:off x="2971800" y="3619500"/>
            <a:ext cx="76200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>
            <a:off x="11734800" y="3619500"/>
            <a:ext cx="914400" cy="0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12725400" y="3238500"/>
            <a:ext cx="135966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</a:rPr>
              <a:t>picking</a:t>
            </a:r>
          </a:p>
        </p:txBody>
      </p:sp>
      <p:cxnSp>
        <p:nvCxnSpPr>
          <p:cNvPr id="21" name="Straight Connector 20"/>
          <p:cNvCxnSpPr/>
          <p:nvPr/>
        </p:nvCxnSpPr>
        <p:spPr>
          <a:xfrm>
            <a:off x="2089530" y="4457700"/>
            <a:ext cx="27267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>
            <a:off x="8915400" y="4457700"/>
            <a:ext cx="914400" cy="0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9906000" y="4076700"/>
            <a:ext cx="168565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</a:rPr>
              <a:t>I am/ I’m</a:t>
            </a:r>
          </a:p>
        </p:txBody>
      </p:sp>
      <p:cxnSp>
        <p:nvCxnSpPr>
          <p:cNvPr id="32" name="Straight Connector 31"/>
          <p:cNvCxnSpPr/>
          <p:nvPr/>
        </p:nvCxnSpPr>
        <p:spPr>
          <a:xfrm>
            <a:off x="2133600" y="5372100"/>
            <a:ext cx="68580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/>
          <p:nvPr/>
        </p:nvCxnSpPr>
        <p:spPr>
          <a:xfrm>
            <a:off x="9901373" y="5372100"/>
            <a:ext cx="914400" cy="0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10891973" y="4991100"/>
            <a:ext cx="44916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</a:rPr>
              <a:t>Is</a:t>
            </a:r>
          </a:p>
        </p:txBody>
      </p:sp>
      <p:cxnSp>
        <p:nvCxnSpPr>
          <p:cNvPr id="35" name="Straight Connector 34"/>
          <p:cNvCxnSpPr/>
          <p:nvPr/>
        </p:nvCxnSpPr>
        <p:spPr>
          <a:xfrm>
            <a:off x="3733800" y="6286500"/>
            <a:ext cx="83820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/>
          <p:nvPr/>
        </p:nvCxnSpPr>
        <p:spPr>
          <a:xfrm>
            <a:off x="6019800" y="6286500"/>
            <a:ext cx="914400" cy="0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7010400" y="5905500"/>
            <a:ext cx="111120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</a:rPr>
              <a:t>starts</a:t>
            </a:r>
          </a:p>
        </p:txBody>
      </p:sp>
      <p:cxnSp>
        <p:nvCxnSpPr>
          <p:cNvPr id="38" name="Straight Connector 37"/>
          <p:cNvCxnSpPr/>
          <p:nvPr/>
        </p:nvCxnSpPr>
        <p:spPr>
          <a:xfrm>
            <a:off x="3124200" y="7200900"/>
            <a:ext cx="60960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/>
          <p:cNvCxnSpPr/>
          <p:nvPr/>
        </p:nvCxnSpPr>
        <p:spPr>
          <a:xfrm>
            <a:off x="8358449" y="7137113"/>
            <a:ext cx="914400" cy="0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Box 40"/>
          <p:cNvSpPr txBox="1"/>
          <p:nvPr/>
        </p:nvSpPr>
        <p:spPr>
          <a:xfrm>
            <a:off x="9349049" y="6756113"/>
            <a:ext cx="72269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</a:rPr>
              <a:t>are</a:t>
            </a:r>
          </a:p>
        </p:txBody>
      </p:sp>
    </p:spTree>
    <p:extLst>
      <p:ext uri="{BB962C8B-B14F-4D97-AF65-F5344CB8AC3E}">
        <p14:creationId xmlns:p14="http://schemas.microsoft.com/office/powerpoint/2010/main" val="19393865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31" grpId="0"/>
      <p:bldP spid="34" grpId="0"/>
      <p:bldP spid="37" grpId="0"/>
      <p:bldP spid="4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-1054683" y="2"/>
            <a:ext cx="19342685" cy="651539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>
              <a:defRPr/>
            </a:pPr>
            <a:endParaRPr lang="en-US" sz="27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" y="72287"/>
            <a:ext cx="208952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b="1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defRPr>
            </a:lvl1pPr>
          </a:lstStyle>
          <a:p>
            <a:pPr defTabSz="1371600">
              <a:defRPr/>
            </a:pPr>
            <a:r>
              <a:rPr lang="en-US" sz="3000" dirty="0">
                <a:solidFill>
                  <a:prstClr val="white"/>
                </a:solidFill>
              </a:rPr>
              <a:t>UNIT 5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057038" y="64049"/>
            <a:ext cx="7753193" cy="600164"/>
          </a:xfrm>
          <a:prstGeom prst="rect">
            <a:avLst/>
          </a:prstGeom>
          <a:noFill/>
        </p:spPr>
        <p:txBody>
          <a:bodyPr wrap="square" lIns="137160" tIns="68580" rIns="137160" bIns="68580" rtlCol="0" anchor="t">
            <a:spAutoFit/>
          </a:bodyPr>
          <a:lstStyle/>
          <a:p>
            <a:pPr algn="ctr">
              <a:defRPr/>
            </a:pPr>
            <a:r>
              <a:rPr lang="en-US" sz="3000" b="1" dirty="0">
                <a:solidFill>
                  <a:schemeClr val="bg1"/>
                </a:solidFill>
                <a:latin typeface="Kozuka Gothic Pro H" panose="020B0800000000000000" pitchFamily="34" charset="-128"/>
                <a:ea typeface="Kozuka Gothic Pro H" panose="020B0800000000000000" pitchFamily="34" charset="-128"/>
              </a:rPr>
              <a:t>I’M MEETING FRIENDS LATER.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3150598" y="93320"/>
            <a:ext cx="4983293" cy="55399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algn="ctr">
              <a:defRPr b="1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defRPr>
            </a:lvl1pPr>
          </a:lstStyle>
          <a:p>
            <a:pPr algn="r" defTabSz="1371600">
              <a:defRPr/>
            </a:pPr>
            <a:r>
              <a:rPr lang="en-US" sz="3000" dirty="0">
                <a:solidFill>
                  <a:prstClr val="white"/>
                </a:solidFill>
              </a:rPr>
              <a:t>WRITING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4634" y="626285"/>
            <a:ext cx="14725796" cy="9660715"/>
          </a:xfrm>
          <a:prstGeom prst="rect">
            <a:avLst/>
          </a:prstGeom>
        </p:spPr>
      </p:pic>
      <p:sp>
        <p:nvSpPr>
          <p:cNvPr id="4" name="Oval 3"/>
          <p:cNvSpPr/>
          <p:nvPr/>
        </p:nvSpPr>
        <p:spPr>
          <a:xfrm>
            <a:off x="11049000" y="4305300"/>
            <a:ext cx="990600" cy="5334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l 23"/>
          <p:cNvSpPr/>
          <p:nvPr/>
        </p:nvSpPr>
        <p:spPr>
          <a:xfrm>
            <a:off x="12192000" y="4762500"/>
            <a:ext cx="1752600" cy="5334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Oval 24"/>
          <p:cNvSpPr/>
          <p:nvPr/>
        </p:nvSpPr>
        <p:spPr>
          <a:xfrm>
            <a:off x="10287000" y="5288257"/>
            <a:ext cx="990600" cy="46484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/>
          <p:cNvSpPr/>
          <p:nvPr/>
        </p:nvSpPr>
        <p:spPr>
          <a:xfrm>
            <a:off x="7930858" y="6210300"/>
            <a:ext cx="2584741" cy="5334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8562232" y="6743701"/>
            <a:ext cx="1724768" cy="4572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19763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4" grpId="0" animBg="1"/>
      <p:bldP spid="25" grpId="0" animBg="1"/>
      <p:bldP spid="26" grpId="0" animBg="1"/>
      <p:bldP spid="2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-1054683" y="2"/>
            <a:ext cx="19342685" cy="651539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>
              <a:defRPr/>
            </a:pPr>
            <a:endParaRPr lang="en-US" sz="27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" y="72287"/>
            <a:ext cx="208952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b="1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defRPr>
            </a:lvl1pPr>
          </a:lstStyle>
          <a:p>
            <a:pPr defTabSz="1371600">
              <a:defRPr/>
            </a:pPr>
            <a:r>
              <a:rPr lang="en-US" sz="3000" dirty="0">
                <a:solidFill>
                  <a:prstClr val="white"/>
                </a:solidFill>
              </a:rPr>
              <a:t>UNIT 5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057038" y="64049"/>
            <a:ext cx="7753193" cy="600164"/>
          </a:xfrm>
          <a:prstGeom prst="rect">
            <a:avLst/>
          </a:prstGeom>
          <a:noFill/>
        </p:spPr>
        <p:txBody>
          <a:bodyPr wrap="square" lIns="137160" tIns="68580" rIns="137160" bIns="68580" rtlCol="0" anchor="t">
            <a:spAutoFit/>
          </a:bodyPr>
          <a:lstStyle/>
          <a:p>
            <a:pPr algn="ctr">
              <a:defRPr/>
            </a:pPr>
            <a:r>
              <a:rPr lang="en-US" sz="3000" b="1" dirty="0">
                <a:solidFill>
                  <a:schemeClr val="bg1"/>
                </a:solidFill>
                <a:latin typeface="Kozuka Gothic Pro H" panose="020B0800000000000000" pitchFamily="34" charset="-128"/>
                <a:ea typeface="Kozuka Gothic Pro H" panose="020B0800000000000000" pitchFamily="34" charset="-128"/>
              </a:rPr>
              <a:t>I’M MEETING FRIENDS LATER.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3150598" y="93320"/>
            <a:ext cx="4983293" cy="55399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algn="ctr">
              <a:defRPr b="1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defRPr>
            </a:lvl1pPr>
          </a:lstStyle>
          <a:p>
            <a:pPr algn="r" defTabSz="1371600">
              <a:defRPr/>
            </a:pPr>
            <a:r>
              <a:rPr lang="en-US" sz="3000" dirty="0">
                <a:solidFill>
                  <a:prstClr val="white"/>
                </a:solidFill>
              </a:rPr>
              <a:t>WRITING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562100"/>
            <a:ext cx="15392400" cy="1547986"/>
          </a:xfrm>
          <a:prstGeom prst="rect">
            <a:avLst/>
          </a:prstGeom>
        </p:spPr>
      </p:pic>
      <p:sp>
        <p:nvSpPr>
          <p:cNvPr id="7" name="Freeform 5"/>
          <p:cNvSpPr/>
          <p:nvPr/>
        </p:nvSpPr>
        <p:spPr>
          <a:xfrm>
            <a:off x="7239000" y="3390900"/>
            <a:ext cx="10122934" cy="6769712"/>
          </a:xfrm>
          <a:custGeom>
            <a:avLst/>
            <a:gdLst/>
            <a:ahLst/>
            <a:cxnLst/>
            <a:rect l="l" t="t" r="r" b="b"/>
            <a:pathLst>
              <a:path w="10122934" h="6769712">
                <a:moveTo>
                  <a:pt x="0" y="0"/>
                </a:moveTo>
                <a:lnTo>
                  <a:pt x="10122934" y="0"/>
                </a:lnTo>
                <a:lnTo>
                  <a:pt x="10122934" y="6769712"/>
                </a:lnTo>
                <a:lnTo>
                  <a:pt x="0" y="676971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</p:spTree>
    <p:extLst>
      <p:ext uri="{BB962C8B-B14F-4D97-AF65-F5344CB8AC3E}">
        <p14:creationId xmlns:p14="http://schemas.microsoft.com/office/powerpoint/2010/main" val="6326508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288000" cy="10439400"/>
          </a:xfrm>
          <a:prstGeom prst="rect">
            <a:avLst/>
          </a:prstGeom>
        </p:spPr>
      </p:pic>
      <p:pic>
        <p:nvPicPr>
          <p:cNvPr id="29" name="Picture 2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-762002" y="5355269"/>
            <a:ext cx="19549122" cy="5655632"/>
          </a:xfrm>
          <a:prstGeom prst="rect">
            <a:avLst/>
          </a:prstGeom>
        </p:spPr>
      </p:pic>
      <p:pic>
        <p:nvPicPr>
          <p:cNvPr id="30" name="Picture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-10800000">
            <a:off x="-762001" y="-266700"/>
            <a:ext cx="19811999" cy="5654988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4376682" y="4065539"/>
            <a:ext cx="10036209" cy="230832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44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THANK YOU!</a:t>
            </a:r>
          </a:p>
        </p:txBody>
      </p:sp>
    </p:spTree>
    <p:extLst>
      <p:ext uri="{BB962C8B-B14F-4D97-AF65-F5344CB8AC3E}">
        <p14:creationId xmlns:p14="http://schemas.microsoft.com/office/powerpoint/2010/main" val="13316493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</TotalTime>
  <Words>188</Words>
  <Application>Microsoft Office PowerPoint</Application>
  <PresentationFormat>Custom</PresentationFormat>
  <Paragraphs>45</Paragraphs>
  <Slides>8</Slides>
  <Notes>4</Notes>
  <HiddenSlides>0</HiddenSlides>
  <MMClips>1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7" baseType="lpstr">
      <vt:lpstr>Calibri</vt:lpstr>
      <vt:lpstr>Arial</vt:lpstr>
      <vt:lpstr>Gill Sans Ultra Bold Condensed</vt:lpstr>
      <vt:lpstr>Adobe Gothic Std B</vt:lpstr>
      <vt:lpstr>Myriad Pro</vt:lpstr>
      <vt:lpstr>Kollektif</vt:lpstr>
      <vt:lpstr>Kozuka Gothic Pro H</vt:lpstr>
      <vt:lpstr>Chewy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Cream And Green Creative Natural Tourism Presentation</dc:title>
  <dc:creator>ADMIN</dc:creator>
  <cp:lastModifiedBy>Administrator</cp:lastModifiedBy>
  <cp:revision>4</cp:revision>
  <dcterms:created xsi:type="dcterms:W3CDTF">2006-08-16T00:00:00Z</dcterms:created>
  <dcterms:modified xsi:type="dcterms:W3CDTF">2023-08-16T19:18:00Z</dcterms:modified>
  <dc:identifier>DAFrbjBUBMA</dc:identifier>
</cp:coreProperties>
</file>