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8" r:id="rId2"/>
    <p:sldId id="259" r:id="rId3"/>
    <p:sldId id="256" r:id="rId4"/>
    <p:sldId id="262" r:id="rId5"/>
    <p:sldId id="260" r:id="rId6"/>
  </p:sldIdLst>
  <p:sldSz cx="18288000" cy="10287000"/>
  <p:notesSz cx="6858000" cy="9144000"/>
  <p:embeddedFontLst>
    <p:embeddedFont>
      <p:font typeface=".VnExoticH" panose="020B7200000000000000" pitchFamily="34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relia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7229" autoAdjust="0"/>
  </p:normalViewPr>
  <p:slideViewPr>
    <p:cSldViewPr>
      <p:cViewPr varScale="1">
        <p:scale>
          <a:sx n="30" d="100"/>
          <a:sy n="30" d="100"/>
        </p:scale>
        <p:origin x="14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FBAEF-2859-429D-A741-A33C6EB93F52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9FE4B-811F-4ED4-9378-E4EEBC5F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talk.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some questions to get students involved in the topic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like travelling?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do you like travelling? ( your purpose when travelling)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watch a video called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 Traveler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As students follow along in their books, read the sentence about the video aloud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C894E-F70C-4EC3-9D86-DD6C48E480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85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 students they will get into small groups and think of a project that will make their community or the world a better place.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Remind students that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Slavner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took photos and made a book to show people. Explain that their project proposal has to be more than just 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a trip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project should produce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something others can learn from: photos, 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book, a movie, audio recordings (e.g.,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podcasts), art, etc.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their proposal should include: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 project title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 few sentences about what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 is and why it is important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Why they chose the problem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The goal of their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9FE4B-811F-4ED4-9378-E4EEBC5F8A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34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groups, brainstorm ideas, and make their proposals. 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work in small groups to make a proposal for a crowdfunding project. 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after they make their proposal,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will present it to the other students and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class will vote on the best three. Tell students that they need to convince the other 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tudents that their project is important enough to be chosen. Emphasize that they are only making a proposal. They don’t have to actually do the project for the class assignment.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9FE4B-811F-4ED4-9378-E4EEBC5F8A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8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9FE4B-811F-4ED4-9378-E4EEBC5F8A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5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331953" y="9744458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2024"/>
            <a:ext cx="18288000" cy="11707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167" t="15926" r="24843" b="12223"/>
          <a:stretch/>
        </p:blipFill>
        <p:spPr>
          <a:xfrm>
            <a:off x="-1" y="-342900"/>
            <a:ext cx="9067801" cy="1182624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982200" y="1409700"/>
            <a:ext cx="7696200" cy="3200400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954429" y="1790700"/>
            <a:ext cx="76985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End of </a:t>
            </a:r>
          </a:p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Unit Project</a:t>
            </a:r>
          </a:p>
        </p:txBody>
      </p:sp>
    </p:spTree>
    <p:extLst>
      <p:ext uri="{BB962C8B-B14F-4D97-AF65-F5344CB8AC3E}">
        <p14:creationId xmlns:p14="http://schemas.microsoft.com/office/powerpoint/2010/main" val="70594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0000"/>
            </a:blip>
            <a:stretch>
              <a:fillRect t="-70731" b="-7073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834484"/>
            <a:ext cx="12731126" cy="8452516"/>
            <a:chOff x="0" y="0"/>
            <a:chExt cx="3353054" cy="22261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3054" cy="2226177"/>
            </a:xfrm>
            <a:custGeom>
              <a:avLst/>
              <a:gdLst/>
              <a:ahLst/>
              <a:cxnLst/>
              <a:rect l="l" t="t" r="r" b="b"/>
              <a:pathLst>
                <a:path w="3353054" h="2226177">
                  <a:moveTo>
                    <a:pt x="0" y="0"/>
                  </a:moveTo>
                  <a:lnTo>
                    <a:pt x="3353054" y="0"/>
                  </a:lnTo>
                  <a:lnTo>
                    <a:pt x="3353054" y="2226177"/>
                  </a:lnTo>
                  <a:lnTo>
                    <a:pt x="0" y="222617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23" name="Rectangle 2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UNIT</a:t>
            </a:r>
          </a:p>
        </p:txBody>
      </p:sp>
      <p:pic>
        <p:nvPicPr>
          <p:cNvPr id="27" name="Your Guide to Understanding Crowdfund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62200" y="1817589"/>
            <a:ext cx="13994125" cy="7872293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772400" y="881204"/>
            <a:ext cx="41689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Crowdfunding</a:t>
            </a:r>
            <a:endParaRPr lang="en-US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7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D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44313" y="1876881"/>
            <a:ext cx="23929159" cy="6867958"/>
            <a:chOff x="0" y="0"/>
            <a:chExt cx="6302330" cy="18088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2330" cy="1808845"/>
            </a:xfrm>
            <a:custGeom>
              <a:avLst/>
              <a:gdLst/>
              <a:ahLst/>
              <a:cxnLst/>
              <a:rect l="l" t="t" r="r" b="b"/>
              <a:pathLst>
                <a:path w="6302330" h="1808845">
                  <a:moveTo>
                    <a:pt x="16500" y="0"/>
                  </a:moveTo>
                  <a:lnTo>
                    <a:pt x="6285830" y="0"/>
                  </a:lnTo>
                  <a:cubicBezTo>
                    <a:pt x="6294943" y="0"/>
                    <a:pt x="6302330" y="7387"/>
                    <a:pt x="6302330" y="16500"/>
                  </a:cubicBezTo>
                  <a:lnTo>
                    <a:pt x="6302330" y="1792344"/>
                  </a:lnTo>
                  <a:cubicBezTo>
                    <a:pt x="6302330" y="1801457"/>
                    <a:pt x="6294943" y="1808845"/>
                    <a:pt x="6285830" y="1808845"/>
                  </a:cubicBezTo>
                  <a:lnTo>
                    <a:pt x="16500" y="1808845"/>
                  </a:lnTo>
                  <a:cubicBezTo>
                    <a:pt x="7387" y="1808845"/>
                    <a:pt x="0" y="1801457"/>
                    <a:pt x="0" y="1792344"/>
                  </a:cubicBezTo>
                  <a:lnTo>
                    <a:pt x="0" y="16500"/>
                  </a:lnTo>
                  <a:cubicBezTo>
                    <a:pt x="0" y="7387"/>
                    <a:pt x="7387" y="0"/>
                    <a:pt x="16500" y="0"/>
                  </a:cubicBezTo>
                  <a:close/>
                </a:path>
              </a:pathLst>
            </a:custGeom>
            <a:solidFill>
              <a:srgbClr val="FAF1E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3"/>
          <p:cNvSpPr/>
          <p:nvPr/>
        </p:nvSpPr>
        <p:spPr>
          <a:xfrm>
            <a:off x="5060205" y="3086100"/>
            <a:ext cx="3093195" cy="3962400"/>
          </a:xfrm>
          <a:custGeom>
            <a:avLst/>
            <a:gdLst/>
            <a:ahLst/>
            <a:cxnLst/>
            <a:rect l="l" t="t" r="r" b="b"/>
            <a:pathLst>
              <a:path w="4568927" h="4927274">
                <a:moveTo>
                  <a:pt x="0" y="0"/>
                </a:moveTo>
                <a:lnTo>
                  <a:pt x="4568928" y="0"/>
                </a:lnTo>
                <a:lnTo>
                  <a:pt x="4568928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40185" y="3920493"/>
            <a:ext cx="5217628" cy="6388841"/>
          </a:xfrm>
          <a:custGeom>
            <a:avLst/>
            <a:gdLst/>
            <a:ahLst/>
            <a:cxnLst/>
            <a:rect l="l" t="t" r="r" b="b"/>
            <a:pathLst>
              <a:path w="7172630" h="8328162">
                <a:moveTo>
                  <a:pt x="0" y="0"/>
                </a:moveTo>
                <a:lnTo>
                  <a:pt x="7172630" y="0"/>
                </a:lnTo>
                <a:lnTo>
                  <a:pt x="7172630" y="8328162"/>
                </a:lnTo>
                <a:lnTo>
                  <a:pt x="0" y="83281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/>
          <p:cNvSpPr/>
          <p:nvPr/>
        </p:nvSpPr>
        <p:spPr>
          <a:xfrm>
            <a:off x="5787202" y="4149457"/>
            <a:ext cx="1733425" cy="569042"/>
          </a:xfrm>
          <a:custGeom>
            <a:avLst/>
            <a:gdLst/>
            <a:ahLst/>
            <a:cxnLst/>
            <a:rect l="l" t="t" r="r" b="b"/>
            <a:pathLst>
              <a:path w="2560425" h="707608">
                <a:moveTo>
                  <a:pt x="0" y="0"/>
                </a:moveTo>
                <a:lnTo>
                  <a:pt x="2560425" y="0"/>
                </a:lnTo>
                <a:lnTo>
                  <a:pt x="2560425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5"/>
          <p:cNvSpPr/>
          <p:nvPr/>
        </p:nvSpPr>
        <p:spPr>
          <a:xfrm>
            <a:off x="8458200" y="3086100"/>
            <a:ext cx="3093195" cy="3962400"/>
          </a:xfrm>
          <a:custGeom>
            <a:avLst/>
            <a:gdLst/>
            <a:ahLst/>
            <a:cxnLst/>
            <a:rect l="l" t="t" r="r" b="b"/>
            <a:pathLst>
              <a:path w="4568927" h="4927274">
                <a:moveTo>
                  <a:pt x="0" y="0"/>
                </a:moveTo>
                <a:lnTo>
                  <a:pt x="4568927" y="0"/>
                </a:lnTo>
                <a:lnTo>
                  <a:pt x="4568927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6"/>
          <p:cNvSpPr/>
          <p:nvPr/>
        </p:nvSpPr>
        <p:spPr>
          <a:xfrm>
            <a:off x="9225500" y="4117258"/>
            <a:ext cx="1733425" cy="569042"/>
          </a:xfrm>
          <a:custGeom>
            <a:avLst/>
            <a:gdLst/>
            <a:ahLst/>
            <a:cxnLst/>
            <a:rect l="l" t="t" r="r" b="b"/>
            <a:pathLst>
              <a:path w="2560425" h="707608">
                <a:moveTo>
                  <a:pt x="0" y="0"/>
                </a:moveTo>
                <a:lnTo>
                  <a:pt x="2560424" y="0"/>
                </a:lnTo>
                <a:lnTo>
                  <a:pt x="2560424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7"/>
          <p:cNvSpPr/>
          <p:nvPr/>
        </p:nvSpPr>
        <p:spPr>
          <a:xfrm>
            <a:off x="11887200" y="3086100"/>
            <a:ext cx="3093195" cy="3962400"/>
          </a:xfrm>
          <a:custGeom>
            <a:avLst/>
            <a:gdLst/>
            <a:ahLst/>
            <a:cxnLst/>
            <a:rect l="l" t="t" r="r" b="b"/>
            <a:pathLst>
              <a:path w="4568927" h="4927274">
                <a:moveTo>
                  <a:pt x="0" y="0"/>
                </a:moveTo>
                <a:lnTo>
                  <a:pt x="4568928" y="0"/>
                </a:lnTo>
                <a:lnTo>
                  <a:pt x="4568928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8"/>
          <p:cNvSpPr/>
          <p:nvPr/>
        </p:nvSpPr>
        <p:spPr>
          <a:xfrm>
            <a:off x="12692755" y="4128571"/>
            <a:ext cx="1733425" cy="569042"/>
          </a:xfrm>
          <a:custGeom>
            <a:avLst/>
            <a:gdLst/>
            <a:ahLst/>
            <a:cxnLst/>
            <a:rect l="l" t="t" r="r" b="b"/>
            <a:pathLst>
              <a:path w="2560425" h="707608">
                <a:moveTo>
                  <a:pt x="0" y="0"/>
                </a:moveTo>
                <a:lnTo>
                  <a:pt x="2560424" y="0"/>
                </a:lnTo>
                <a:lnTo>
                  <a:pt x="2560424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3"/>
          <p:cNvSpPr txBox="1"/>
          <p:nvPr/>
        </p:nvSpPr>
        <p:spPr>
          <a:xfrm>
            <a:off x="5413464" y="4056435"/>
            <a:ext cx="2610865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15"/>
              </a:lnSpc>
              <a:spcBef>
                <a:spcPct val="0"/>
              </a:spcBef>
            </a:pPr>
            <a:r>
              <a:rPr lang="en-US" sz="4367" dirty="0">
                <a:solidFill>
                  <a:srgbClr val="01070A"/>
                </a:solidFill>
                <a:latin typeface="Carelia"/>
              </a:rPr>
              <a:t>Title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8360761" y="4073489"/>
            <a:ext cx="3538071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15"/>
              </a:lnSpc>
              <a:spcBef>
                <a:spcPct val="0"/>
              </a:spcBef>
            </a:pPr>
            <a:r>
              <a:rPr lang="en-US" sz="4367" dirty="0">
                <a:solidFill>
                  <a:srgbClr val="01070A"/>
                </a:solidFill>
                <a:latin typeface="Carelia"/>
              </a:rPr>
              <a:t>Problem</a:t>
            </a:r>
          </a:p>
        </p:txBody>
      </p:sp>
      <p:sp>
        <p:nvSpPr>
          <p:cNvPr id="18" name="TextBox 16"/>
          <p:cNvSpPr txBox="1"/>
          <p:nvPr/>
        </p:nvSpPr>
        <p:spPr>
          <a:xfrm>
            <a:off x="12318695" y="4073489"/>
            <a:ext cx="2339513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15"/>
              </a:lnSpc>
              <a:spcBef>
                <a:spcPct val="0"/>
              </a:spcBef>
            </a:pPr>
            <a:r>
              <a:rPr lang="en-US" sz="4367" dirty="0">
                <a:solidFill>
                  <a:srgbClr val="01070A"/>
                </a:solidFill>
                <a:latin typeface="Carelia"/>
              </a:rPr>
              <a:t>Reason </a:t>
            </a:r>
          </a:p>
        </p:txBody>
      </p:sp>
      <p:sp>
        <p:nvSpPr>
          <p:cNvPr id="19" name="Freeform 7"/>
          <p:cNvSpPr/>
          <p:nvPr/>
        </p:nvSpPr>
        <p:spPr>
          <a:xfrm>
            <a:off x="15194805" y="3086100"/>
            <a:ext cx="3093195" cy="3962400"/>
          </a:xfrm>
          <a:custGeom>
            <a:avLst/>
            <a:gdLst/>
            <a:ahLst/>
            <a:cxnLst/>
            <a:rect l="l" t="t" r="r" b="b"/>
            <a:pathLst>
              <a:path w="4568927" h="4927274">
                <a:moveTo>
                  <a:pt x="0" y="0"/>
                </a:moveTo>
                <a:lnTo>
                  <a:pt x="4568928" y="0"/>
                </a:lnTo>
                <a:lnTo>
                  <a:pt x="4568928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8"/>
          <p:cNvSpPr/>
          <p:nvPr/>
        </p:nvSpPr>
        <p:spPr>
          <a:xfrm>
            <a:off x="15868775" y="4128571"/>
            <a:ext cx="1733425" cy="569042"/>
          </a:xfrm>
          <a:custGeom>
            <a:avLst/>
            <a:gdLst/>
            <a:ahLst/>
            <a:cxnLst/>
            <a:rect l="l" t="t" r="r" b="b"/>
            <a:pathLst>
              <a:path w="2560425" h="707608">
                <a:moveTo>
                  <a:pt x="0" y="0"/>
                </a:moveTo>
                <a:lnTo>
                  <a:pt x="2560424" y="0"/>
                </a:lnTo>
                <a:lnTo>
                  <a:pt x="2560424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16"/>
          <p:cNvSpPr txBox="1"/>
          <p:nvPr/>
        </p:nvSpPr>
        <p:spPr>
          <a:xfrm>
            <a:off x="15468600" y="4117258"/>
            <a:ext cx="2511793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15"/>
              </a:lnSpc>
              <a:spcBef>
                <a:spcPct val="0"/>
              </a:spcBef>
            </a:pPr>
            <a:r>
              <a:rPr lang="en-US" sz="4367" dirty="0">
                <a:solidFill>
                  <a:srgbClr val="01070A"/>
                </a:solidFill>
                <a:latin typeface="Carelia"/>
              </a:rPr>
              <a:t>Goal </a:t>
            </a:r>
          </a:p>
        </p:txBody>
      </p:sp>
      <p:sp>
        <p:nvSpPr>
          <p:cNvPr id="27" name="TextBox 13"/>
          <p:cNvSpPr txBox="1"/>
          <p:nvPr/>
        </p:nvSpPr>
        <p:spPr>
          <a:xfrm>
            <a:off x="5901687" y="946635"/>
            <a:ext cx="7641598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15"/>
              </a:lnSpc>
              <a:spcBef>
                <a:spcPct val="0"/>
              </a:spcBef>
            </a:pPr>
            <a:r>
              <a:rPr lang="en-US" sz="4367" dirty="0">
                <a:solidFill>
                  <a:srgbClr val="01070A"/>
                </a:solidFill>
                <a:latin typeface="Carelia"/>
              </a:rPr>
              <a:t>PROJECT FOR COMMUNITY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538517FD-0414-4DE6-899A-08DDA802FD7A}"/>
              </a:ext>
            </a:extLst>
          </p:cNvPr>
          <p:cNvSpPr/>
          <p:nvPr/>
        </p:nvSpPr>
        <p:spPr>
          <a:xfrm>
            <a:off x="2286000" y="1104900"/>
            <a:ext cx="10668000" cy="7010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00B0F0"/>
                </a:solidFill>
                <a:latin typeface=".VnExoticH" panose="020B7200000000000000" pitchFamily="34" charset="0"/>
              </a:rPr>
              <a:t>Ready for a proposal?</a:t>
            </a:r>
          </a:p>
        </p:txBody>
      </p:sp>
      <p:pic>
        <p:nvPicPr>
          <p:cNvPr id="1026" name="Picture 2" descr="Top 5 Reasons To Say Yes — Next Levels Coaching">
            <a:extLst>
              <a:ext uri="{FF2B5EF4-FFF2-40B4-BE49-F238E27FC236}">
                <a16:creationId xmlns:a16="http://schemas.microsoft.com/office/drawing/2014/main" id="{D61D90A3-870E-453C-A032-0BB49A89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4800" y="6068051"/>
            <a:ext cx="5762625" cy="409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94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9368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321</Words>
  <Application>Microsoft Office PowerPoint</Application>
  <PresentationFormat>Custom</PresentationFormat>
  <Paragraphs>31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Calibri</vt:lpstr>
      <vt:lpstr>Arial</vt:lpstr>
      <vt:lpstr>Times New Roman</vt:lpstr>
      <vt:lpstr>Adobe Gothic Std B</vt:lpstr>
      <vt:lpstr>Myriad Pro</vt:lpstr>
      <vt:lpstr>Carelia</vt:lpstr>
      <vt:lpstr>Kozuka Gothic Pro H</vt:lpstr>
      <vt:lpstr>.VnExoticH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Travel-Themed English Presentation</dc:title>
  <dc:creator>ADMIN</dc:creator>
  <cp:lastModifiedBy>Administrator</cp:lastModifiedBy>
  <cp:revision>5</cp:revision>
  <dcterms:created xsi:type="dcterms:W3CDTF">2006-08-16T00:00:00Z</dcterms:created>
  <dcterms:modified xsi:type="dcterms:W3CDTF">2023-08-16T19:25:34Z</dcterms:modified>
  <dc:identifier>DAFreTy_lqE</dc:identifier>
</cp:coreProperties>
</file>