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257" r:id="rId2"/>
    <p:sldId id="256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59" r:id="rId14"/>
  </p:sldIdLst>
  <p:sldSz cx="18288000" cy="10287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Kagitingan" panose="020B0604020202020204" charset="0"/>
      <p:regular r:id="rId20"/>
    </p:embeddedFont>
    <p:embeddedFont>
      <p:font typeface="Kollektif" panose="020B0604020202020204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99" autoAdjust="0"/>
    <p:restoredTop sz="94622" autoAdjust="0"/>
  </p:normalViewPr>
  <p:slideViewPr>
    <p:cSldViewPr>
      <p:cViewPr varScale="1">
        <p:scale>
          <a:sx n="22" d="100"/>
          <a:sy n="22" d="100"/>
        </p:scale>
        <p:origin x="476" y="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A0C20F-757A-41B6-B383-3321DAEF834F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C82548-F3D3-4CAD-8B49-39C42F54F5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017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Motivating and Focusing: Free talk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will the future be like?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 students discuss the above question.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Teacher may suggest some factors like temperature, the number of people, developments….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82548-F3D3-4CAD-8B49-39C42F54F50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5240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Point out that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will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 repeated in the answer.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Tell students we use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will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talk about the future and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hen we want to show intention for future acts. (For example,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will try to be earlier next time.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6620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Tell them that they will study how to use articles with quantifiers, count nouns, and non-count nouns. 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Point out that we use no article (zero article)</a:t>
            </a:r>
            <a:b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quantifiers (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few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</a:t>
            </a:r>
            <a:b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use the definite article (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for any count</a:t>
            </a:r>
            <a:b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nouns which refer to something or someone</a:t>
            </a:r>
            <a:b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unique.</a:t>
            </a:r>
            <a:b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use definite article (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for any non-count</a:t>
            </a:r>
            <a:b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nouns which are known by the reader.</a:t>
            </a:r>
            <a:b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must always use an indefinite article (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</a:t>
            </a:r>
            <a:b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for a singular count noun.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5747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Emphasize that Future with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will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used to give predictions and its forms.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1105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More: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uses for both plural and uncountable nouns.</a:t>
            </a:r>
          </a:p>
          <a:p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Fewer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use for only plural nouns</a:t>
            </a:r>
          </a:p>
          <a:p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use for uncountable nouns.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3043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7017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9228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Tell students they are going to take a survey to see if they are an optimist (someone who is usually positive and looks on the good side of things) or a pessimist (someone who is usually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negative and expects things to turn out poorly). Have students turn to page 133 and do the survey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1232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Ask students to look at the picture. As students follow along, read the title and the short introduction aloud.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OPTIONAL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Ask students to describe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Lynas’s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physical appearance and speculate on his personality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7976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Tell students they should get together with a partner and predict what some scientists believe will happen when the Earth’s temperatures rise. Read the sentences aloud as students follow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along. Have students do the task.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Tell students they are going to hear an interview with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Lynas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they should check their answers.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3242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Tell students they will listen to the rest of the interview and they should check the things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Lynas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says we can do to stop or adapt to global warming.</a:t>
            </a: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Play the CD. Play it again, if necessary.</a:t>
            </a: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Check answers.</a:t>
            </a: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CHALLENGE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 students get into pairs and discuss whether they agree with his suggestions, giving reasons for their opinions.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Key: 1, 3, 4</a:t>
            </a:r>
          </a:p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Discussion</a:t>
            </a:r>
            <a:b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students follow along, read the statement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questions aloud. Having students personalize the content will make it more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meaningful. Have students get into small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groups and talk about their ideas.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829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7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7.png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047"/>
            <a:ext cx="18279979" cy="118033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3750" t="21111" r="21251" b="9999"/>
          <a:stretch/>
        </p:blipFill>
        <p:spPr>
          <a:xfrm>
            <a:off x="1" y="9166"/>
            <a:ext cx="8839200" cy="97063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ounded Rectangle 5"/>
          <p:cNvSpPr/>
          <p:nvPr/>
        </p:nvSpPr>
        <p:spPr>
          <a:xfrm>
            <a:off x="10439400" y="3086100"/>
            <a:ext cx="7010400" cy="39624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7" name="Rectangle 6"/>
          <p:cNvSpPr/>
          <p:nvPr/>
        </p:nvSpPr>
        <p:spPr>
          <a:xfrm>
            <a:off x="9842729" y="3497639"/>
            <a:ext cx="820374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latin typeface="Myriad Pro" panose="020B0503030403020204" pitchFamily="34" charset="0"/>
              </a:rPr>
              <a:t>Language Focus</a:t>
            </a:r>
          </a:p>
          <a:p>
            <a:pPr algn="ctr"/>
            <a:r>
              <a:rPr lang="en-US" sz="6600" b="1" dirty="0">
                <a:latin typeface="Myriad Pro" panose="020B0503030403020204" pitchFamily="34" charset="0"/>
              </a:rPr>
              <a:t>and</a:t>
            </a:r>
          </a:p>
          <a:p>
            <a:pPr algn="ctr"/>
            <a:r>
              <a:rPr lang="en-US" sz="6600" b="1" dirty="0">
                <a:latin typeface="Myriad Pro" panose="020B0503030403020204" pitchFamily="34" charset="0"/>
              </a:rPr>
              <a:t>The Real World</a:t>
            </a:r>
          </a:p>
        </p:txBody>
      </p:sp>
    </p:spTree>
    <p:extLst>
      <p:ext uri="{BB962C8B-B14F-4D97-AF65-F5344CB8AC3E}">
        <p14:creationId xmlns:p14="http://schemas.microsoft.com/office/powerpoint/2010/main" val="35435450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62547" y="6083590"/>
            <a:ext cx="19604570" cy="7404101"/>
          </a:xfrm>
          <a:custGeom>
            <a:avLst/>
            <a:gdLst/>
            <a:ahLst/>
            <a:cxnLst/>
            <a:rect l="l" t="t" r="r" b="b"/>
            <a:pathLst>
              <a:path w="19604570" h="7404101">
                <a:moveTo>
                  <a:pt x="0" y="0"/>
                </a:moveTo>
                <a:lnTo>
                  <a:pt x="19604570" y="0"/>
                </a:lnTo>
                <a:lnTo>
                  <a:pt x="19604570" y="7404101"/>
                </a:lnTo>
                <a:lnTo>
                  <a:pt x="0" y="740410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52400" y="800271"/>
            <a:ext cx="18286291" cy="24713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22"/>
              </a:lnSpc>
            </a:pPr>
            <a:r>
              <a:rPr lang="en-US" sz="10000" dirty="0">
                <a:solidFill>
                  <a:srgbClr val="2A245E"/>
                </a:solidFill>
                <a:latin typeface="Kagitingan"/>
              </a:rPr>
              <a:t>What will the future like?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781800" y="3830768"/>
            <a:ext cx="9357214" cy="679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599"/>
              </a:lnSpc>
            </a:pPr>
            <a:r>
              <a:rPr lang="en-US" sz="3999" dirty="0">
                <a:solidFill>
                  <a:srgbClr val="2A245E"/>
                </a:solidFill>
                <a:latin typeface="Kollektif"/>
              </a:rPr>
              <a:t>Free talk</a:t>
            </a:r>
          </a:p>
        </p:txBody>
      </p:sp>
      <p:sp>
        <p:nvSpPr>
          <p:cNvPr id="5" name="Freeform 5"/>
          <p:cNvSpPr/>
          <p:nvPr/>
        </p:nvSpPr>
        <p:spPr>
          <a:xfrm flipH="1">
            <a:off x="2743199" y="3983721"/>
            <a:ext cx="4191001" cy="6333496"/>
          </a:xfrm>
          <a:custGeom>
            <a:avLst/>
            <a:gdLst/>
            <a:ahLst/>
            <a:cxnLst/>
            <a:rect l="l" t="t" r="r" b="b"/>
            <a:pathLst>
              <a:path w="5417558" h="8755650">
                <a:moveTo>
                  <a:pt x="0" y="0"/>
                </a:moveTo>
                <a:lnTo>
                  <a:pt x="5417559" y="0"/>
                </a:lnTo>
                <a:lnTo>
                  <a:pt x="5417559" y="8755650"/>
                </a:lnTo>
                <a:lnTo>
                  <a:pt x="0" y="87556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Rectangle 5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64050"/>
            <a:ext cx="9381231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WHAT WILL EARTH BE LIKE IN THE FUTURE?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LANGUAGE FOCUS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57038" y="64049"/>
            <a:ext cx="7753193" cy="1061829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WHAT WILL EARTH BE LIKE IN THE FUTURE?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LANGUAGE FOCUS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30"/>
          <a:stretch/>
        </p:blipFill>
        <p:spPr>
          <a:xfrm>
            <a:off x="152400" y="1562100"/>
            <a:ext cx="17194836" cy="4038600"/>
          </a:xfrm>
          <a:prstGeom prst="rect">
            <a:avLst/>
          </a:prstGeom>
        </p:spPr>
      </p:pic>
      <p:pic>
        <p:nvPicPr>
          <p:cNvPr id="3" name="EE_G8_1-4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1" y="2781301"/>
            <a:ext cx="8382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055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96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33800" y="64049"/>
            <a:ext cx="9076431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WHAT WILL EARTH BE LIKE IN THE FUTURE?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LANGUAGE FOCUS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17" t="45070"/>
          <a:stretch/>
        </p:blipFill>
        <p:spPr>
          <a:xfrm>
            <a:off x="1295400" y="2247900"/>
            <a:ext cx="16143366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910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352800" y="64049"/>
            <a:ext cx="9457431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WHAT WILL EARTH BE LIKE IN THE FUTURE?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LANGUAGE FOCUS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10001" t="29118" r="25417" b="14444"/>
          <a:stretch/>
        </p:blipFill>
        <p:spPr>
          <a:xfrm>
            <a:off x="1752600" y="1790700"/>
            <a:ext cx="14572013" cy="716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6187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352800" y="64049"/>
            <a:ext cx="9457431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WHAT WILL EARTH BE LIKE IN THE FUTURE?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LANGUAGE FOCUS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23011" t="34588" r="13809" b="21525"/>
          <a:stretch/>
        </p:blipFill>
        <p:spPr>
          <a:xfrm>
            <a:off x="838200" y="1866900"/>
            <a:ext cx="16966769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2335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10000" y="64050"/>
            <a:ext cx="9000231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WHAT WILL EARTH BE LIKE IN THE FUTURE?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LANGUAGE FOCUS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14500"/>
            <a:ext cx="17006873" cy="6629400"/>
          </a:xfrm>
          <a:prstGeom prst="rect">
            <a:avLst/>
          </a:prstGeom>
        </p:spPr>
      </p:pic>
      <p:pic>
        <p:nvPicPr>
          <p:cNvPr id="4" name="EE_G8_1-4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849600" y="2171700"/>
            <a:ext cx="784225" cy="7842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86872" y="4634925"/>
            <a:ext cx="25667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will disappear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16352" y="5143500"/>
            <a:ext cx="14558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will rise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25676" y="5115184"/>
            <a:ext cx="12747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will be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78076" y="6134100"/>
            <a:ext cx="16604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won’t be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0" y="6616125"/>
            <a:ext cx="12622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will go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888329" y="6587359"/>
            <a:ext cx="16946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will need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372360" y="7593114"/>
            <a:ext cx="15985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will hold</a:t>
            </a:r>
          </a:p>
        </p:txBody>
      </p:sp>
    </p:spTree>
    <p:extLst>
      <p:ext uri="{BB962C8B-B14F-4D97-AF65-F5344CB8AC3E}">
        <p14:creationId xmlns:p14="http://schemas.microsoft.com/office/powerpoint/2010/main" val="592209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609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86200" y="64049"/>
            <a:ext cx="8924031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WHAT WILL EARTH BE LIKE IN THE FUTURE?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LANGUAGE FOCUS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711"/>
          <a:stretch/>
        </p:blipFill>
        <p:spPr>
          <a:xfrm>
            <a:off x="457200" y="1866900"/>
            <a:ext cx="16351624" cy="57912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4724400" y="2933700"/>
            <a:ext cx="838200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715000" y="3695700"/>
            <a:ext cx="1219200" cy="685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867400" y="4457700"/>
            <a:ext cx="1219200" cy="685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505200" y="5219700"/>
            <a:ext cx="1066800" cy="685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562600" y="6057900"/>
            <a:ext cx="533400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8229600" y="6057900"/>
            <a:ext cx="533400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438400" y="6743700"/>
            <a:ext cx="838200" cy="685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8839200" y="6743700"/>
            <a:ext cx="533400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598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0" y="64049"/>
            <a:ext cx="9152631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WHAT WILL EARTH BE LIKE IN THE FUTURE?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LANGUAGE FOCUS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9" y="664213"/>
            <a:ext cx="18274863" cy="1024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169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144214" y="64049"/>
            <a:ext cx="9666017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WHAT WILL EARTH BE LIKE IN THE FUTURE?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THE REAL WORLD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30000" t="21388" r="36666" b="38065"/>
          <a:stretch/>
        </p:blipFill>
        <p:spPr>
          <a:xfrm>
            <a:off x="3" y="647318"/>
            <a:ext cx="18287999" cy="11049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3426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0" y="64049"/>
            <a:ext cx="9152631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WHAT WILL EARTH BE LIKE IN THE FUTURE?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THE REAL WORLD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485900"/>
            <a:ext cx="17043405" cy="5562600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>
            <a:off x="2819400" y="4457700"/>
            <a:ext cx="1524000" cy="12954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2819400" y="5105400"/>
            <a:ext cx="152400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2819400" y="4533900"/>
            <a:ext cx="1524000" cy="12192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EE_G8_1-4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69684" y="3162300"/>
            <a:ext cx="700391" cy="700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200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7575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429000" y="64049"/>
            <a:ext cx="9381231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WHAT WILL EARTH BE LIKE IN THE FUTURE?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THE REAL WORLD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257300"/>
            <a:ext cx="17606192" cy="4724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965" y="6339572"/>
            <a:ext cx="14949835" cy="2054587"/>
          </a:xfrm>
          <a:prstGeom prst="rect">
            <a:avLst/>
          </a:prstGeom>
        </p:spPr>
      </p:pic>
      <p:pic>
        <p:nvPicPr>
          <p:cNvPr id="5" name="EE_G8_1-4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2476500"/>
            <a:ext cx="784225" cy="78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457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27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439400"/>
          </a:xfrm>
          <a:prstGeom prst="rect">
            <a:avLst/>
          </a:prstGeom>
        </p:spPr>
      </p:pic>
      <p:pic>
        <p:nvPicPr>
          <p:cNvPr id="29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762002" y="5355269"/>
            <a:ext cx="19549122" cy="5655632"/>
          </a:xfrm>
          <a:prstGeom prst="rect">
            <a:avLst/>
          </a:prstGeom>
        </p:spPr>
      </p:pic>
      <p:pic>
        <p:nvPicPr>
          <p:cNvPr id="30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10800000">
            <a:off x="-762001" y="-266700"/>
            <a:ext cx="19811999" cy="565498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376682" y="4065539"/>
            <a:ext cx="10036209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337557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680</Words>
  <Application>Microsoft Office PowerPoint</Application>
  <PresentationFormat>Custom</PresentationFormat>
  <Paragraphs>78</Paragraphs>
  <Slides>13</Slides>
  <Notes>11</Notes>
  <HiddenSlides>0</HiddenSlides>
  <MMClips>4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Kagitingan</vt:lpstr>
      <vt:lpstr>Calibri</vt:lpstr>
      <vt:lpstr>Arial</vt:lpstr>
      <vt:lpstr>Kollektif</vt:lpstr>
      <vt:lpstr>Kozuka Gothic Pro H</vt:lpstr>
      <vt:lpstr>Myriad Pro</vt:lpstr>
      <vt:lpstr>Adobe Gothic Std B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Travel-Themed English Presentation</dc:title>
  <dc:creator>ADMIN</dc:creator>
  <cp:lastModifiedBy>Administrator</cp:lastModifiedBy>
  <cp:revision>9</cp:revision>
  <dcterms:created xsi:type="dcterms:W3CDTF">2006-08-16T00:00:00Z</dcterms:created>
  <dcterms:modified xsi:type="dcterms:W3CDTF">2023-08-16T19:32:20Z</dcterms:modified>
  <dc:identifier>DAFreTy_lqE</dc:identifier>
</cp:coreProperties>
</file>