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sldIdLst>
    <p:sldId id="257" r:id="rId2"/>
    <p:sldId id="256" r:id="rId3"/>
    <p:sldId id="258" r:id="rId4"/>
    <p:sldId id="260" r:id="rId5"/>
    <p:sldId id="261" r:id="rId6"/>
    <p:sldId id="262" r:id="rId7"/>
    <p:sldId id="259" r:id="rId8"/>
  </p:sldIdLst>
  <p:sldSz cx="18288000" cy="10287000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MS PGothic" panose="020B0600070205080204" pitchFamily="34" charset="-128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48193" autoAdjust="0"/>
  </p:normalViewPr>
  <p:slideViewPr>
    <p:cSldViewPr>
      <p:cViewPr varScale="1">
        <p:scale>
          <a:sx n="12" d="100"/>
          <a:sy n="12" d="100"/>
        </p:scale>
        <p:origin x="1024" y="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-752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EAA3D-6688-4C01-8CC3-ACC563D521E7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0596D1-BBED-4375-B86D-B4B86F32C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78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bQtAWNFy2I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bQtAWNFy2I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Rouse the atmosphere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 students practice with this tongue twister</a:t>
            </a:r>
          </a:p>
          <a:p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Betty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Botter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bought some butter</a:t>
            </a:r>
            <a:b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she said the butter’s bitter</a:t>
            </a:r>
            <a:b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I put it in my batter, it will make my batter bitter</a:t>
            </a:r>
            <a:b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a bit of better butter will make my batter better</a:t>
            </a:r>
            <a:b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‘twas better Betty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Botter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bought a bit of better butter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 models once time, then let them practice with increasing speed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596D1-BBED-4375-B86D-B4B86F32C57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5853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they will practice their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pronunciation of the diphthong /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en-US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ɪ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OPTIONAL: Let student watch this video </a:t>
            </a:r>
            <a:r>
              <a:rPr lang="en-US" sz="12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https://www.youtube.com/watch?v=rbQtAWNFy2I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they should follow along in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 books and notice how the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diphthong /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en-US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ɪ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 is pronounced in each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word.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Play the CD. Play the CD again, stopping</a:t>
            </a:r>
            <a:b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students can repeat. Play the CD a</a:t>
            </a:r>
            <a:b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third time, if necessary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82548-F3D3-4CAD-8B49-39C42F54F50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7263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 student watch this video </a:t>
            </a:r>
            <a:r>
              <a:rPr lang="en-US" sz="12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https://www.youtube.com/watch?v=rbQtAWNFy2I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they should follow along in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 books and notice how the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diphthong /</a:t>
            </a:r>
            <a:r>
              <a:rPr lang="en-US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aɪ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 is pronounced in each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word.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82548-F3D3-4CAD-8B49-39C42F54F50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0590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82548-F3D3-4CAD-8B49-39C42F54F50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8824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they are going to get into groups and make predictions about the future.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that they should choose a topic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a time from the lists and make a prediction. As students follow along, read the lists aloud. Tell students that after they make their predictions, they should ask their group members if they agree.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 the conversation with a student.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students do the task. Walk around the classroom, providing assistance (for example,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helping with unknown vocabulary) as necessary.</a:t>
            </a:r>
          </a:p>
          <a:p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groups have finished, have some students share their predictions.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82548-F3D3-4CAD-8B49-39C42F54F50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552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047"/>
            <a:ext cx="18279979" cy="118033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3750" t="21111" r="21251" b="9999"/>
          <a:stretch/>
        </p:blipFill>
        <p:spPr>
          <a:xfrm>
            <a:off x="1" y="9166"/>
            <a:ext cx="8839200" cy="97063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ounded Rectangle 5"/>
          <p:cNvSpPr/>
          <p:nvPr/>
        </p:nvSpPr>
        <p:spPr>
          <a:xfrm>
            <a:off x="10439400" y="3086100"/>
            <a:ext cx="7010400" cy="39624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7" name="Rectangle 6"/>
          <p:cNvSpPr/>
          <p:nvPr/>
        </p:nvSpPr>
        <p:spPr>
          <a:xfrm>
            <a:off x="9842729" y="3497639"/>
            <a:ext cx="820374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latin typeface="Myriad Pro" panose="020B0503030403020204" pitchFamily="34" charset="0"/>
              </a:rPr>
              <a:t>Pronunciation</a:t>
            </a:r>
          </a:p>
          <a:p>
            <a:pPr algn="ctr"/>
            <a:r>
              <a:rPr lang="en-US" sz="6600" b="1" dirty="0">
                <a:latin typeface="Myriad Pro" panose="020B0503030403020204" pitchFamily="34" charset="0"/>
              </a:rPr>
              <a:t>and</a:t>
            </a:r>
          </a:p>
          <a:p>
            <a:pPr algn="ctr"/>
            <a:r>
              <a:rPr lang="en-US" sz="6600" b="1" dirty="0">
                <a:latin typeface="Myriad Pro" panose="020B0503030403020204" pitchFamily="34" charset="0"/>
              </a:rPr>
              <a:t>Communication</a:t>
            </a:r>
          </a:p>
        </p:txBody>
      </p:sp>
    </p:spTree>
    <p:extLst>
      <p:ext uri="{BB962C8B-B14F-4D97-AF65-F5344CB8AC3E}">
        <p14:creationId xmlns:p14="http://schemas.microsoft.com/office/powerpoint/2010/main" val="1560272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6613" b="-5661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94348" y="700058"/>
            <a:ext cx="12687300" cy="8525397"/>
          </a:xfrm>
          <a:custGeom>
            <a:avLst/>
            <a:gdLst/>
            <a:ahLst/>
            <a:cxnLst/>
            <a:rect l="l" t="t" r="r" b="b"/>
            <a:pathLst>
              <a:path w="11902823" h="8525397">
                <a:moveTo>
                  <a:pt x="0" y="0"/>
                </a:moveTo>
                <a:lnTo>
                  <a:pt x="11902823" y="0"/>
                </a:lnTo>
                <a:lnTo>
                  <a:pt x="11902823" y="8525397"/>
                </a:lnTo>
                <a:lnTo>
                  <a:pt x="0" y="85253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47800" y="2885264"/>
            <a:ext cx="11628566" cy="41549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Betty </a:t>
            </a:r>
            <a:r>
              <a:rPr lang="en-US" sz="3600" b="1" dirty="0" err="1">
                <a:latin typeface="MS PGothic" panose="020B0600070205080204" pitchFamily="34" charset="-128"/>
                <a:ea typeface="MS PGothic" panose="020B0600070205080204" pitchFamily="34" charset="-128"/>
              </a:rPr>
              <a:t>Botter</a:t>
            </a:r>
            <a:r>
              <a:rPr lang="en-US" sz="36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 bought some butter</a:t>
            </a:r>
            <a:br>
              <a:rPr lang="en-US" sz="3600" b="1" dirty="0">
                <a:latin typeface="MS PGothic" panose="020B0600070205080204" pitchFamily="34" charset="-128"/>
                <a:ea typeface="MS PGothic" panose="020B0600070205080204" pitchFamily="34" charset="-128"/>
              </a:rPr>
            </a:br>
            <a:r>
              <a:rPr lang="en-US" sz="36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But she said the butter’s bitter</a:t>
            </a:r>
            <a:br>
              <a:rPr lang="en-US" sz="3600" b="1" dirty="0">
                <a:latin typeface="MS PGothic" panose="020B0600070205080204" pitchFamily="34" charset="-128"/>
                <a:ea typeface="MS PGothic" panose="020B0600070205080204" pitchFamily="34" charset="-128"/>
              </a:rPr>
            </a:br>
            <a:r>
              <a:rPr lang="en-US" sz="36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If I put it in my batter, it will make my batter bitter</a:t>
            </a:r>
            <a:br>
              <a:rPr lang="en-US" sz="3600" b="1" dirty="0">
                <a:latin typeface="MS PGothic" panose="020B0600070205080204" pitchFamily="34" charset="-128"/>
                <a:ea typeface="MS PGothic" panose="020B0600070205080204" pitchFamily="34" charset="-128"/>
              </a:rPr>
            </a:br>
            <a:r>
              <a:rPr lang="en-US" sz="36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But a bit of better butter will make my batter better</a:t>
            </a:r>
            <a:br>
              <a:rPr lang="en-US" sz="3600" b="1" dirty="0">
                <a:latin typeface="MS PGothic" panose="020B0600070205080204" pitchFamily="34" charset="-128"/>
                <a:ea typeface="MS PGothic" panose="020B0600070205080204" pitchFamily="34" charset="-128"/>
              </a:rPr>
            </a:br>
            <a:r>
              <a:rPr lang="en-US" sz="36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So ‘twas better Betty </a:t>
            </a:r>
            <a:r>
              <a:rPr lang="en-US" sz="3600" b="1" dirty="0" err="1">
                <a:latin typeface="MS PGothic" panose="020B0600070205080204" pitchFamily="34" charset="-128"/>
                <a:ea typeface="MS PGothic" panose="020B0600070205080204" pitchFamily="34" charset="-128"/>
              </a:rPr>
              <a:t>Botter</a:t>
            </a:r>
            <a:r>
              <a:rPr lang="en-US" sz="3600" b="1" dirty="0">
                <a:latin typeface="MS PGothic" panose="020B0600070205080204" pitchFamily="34" charset="-128"/>
                <a:ea typeface="MS PGothic" panose="020B0600070205080204" pitchFamily="34" charset="-128"/>
              </a:rPr>
              <a:t> bought a bit of better butter</a:t>
            </a:r>
          </a:p>
        </p:txBody>
      </p:sp>
      <p:sp>
        <p:nvSpPr>
          <p:cNvPr id="5" name="Freeform 5"/>
          <p:cNvSpPr/>
          <p:nvPr/>
        </p:nvSpPr>
        <p:spPr>
          <a:xfrm>
            <a:off x="14118037" y="2156670"/>
            <a:ext cx="4030175" cy="7101630"/>
          </a:xfrm>
          <a:custGeom>
            <a:avLst/>
            <a:gdLst/>
            <a:ahLst/>
            <a:cxnLst/>
            <a:rect l="l" t="t" r="r" b="b"/>
            <a:pathLst>
              <a:path w="4030175" h="7101630">
                <a:moveTo>
                  <a:pt x="0" y="0"/>
                </a:moveTo>
                <a:lnTo>
                  <a:pt x="4030175" y="0"/>
                </a:lnTo>
                <a:lnTo>
                  <a:pt x="4030175" y="7101630"/>
                </a:lnTo>
                <a:lnTo>
                  <a:pt x="0" y="71016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WHAT WILL EARTH BE LIKE IN THE FUTURE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PRONUNCIATION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790700"/>
            <a:ext cx="12093862" cy="363526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00" y="1409700"/>
            <a:ext cx="5326288" cy="8354095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12474862" y="7886700"/>
            <a:ext cx="335369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EE_G8_1-5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477000" y="3467100"/>
            <a:ext cx="860425" cy="86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686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774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WHAT WILL EARTH BE LIKE IN THE FUTURE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PRONUNCIATION</a:t>
            </a:r>
          </a:p>
        </p:txBody>
      </p:sp>
      <p:pic>
        <p:nvPicPr>
          <p:cNvPr id="2" name="English Sounds - AI [aɪ] Diphthong - How to make the AI as in BUY Diphthon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" y="1028700"/>
            <a:ext cx="15983853" cy="899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292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WHAT WILL EARTH BE LIKE IN THE FUTURE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PRONUNCIATION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181100"/>
            <a:ext cx="16187256" cy="4191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057900"/>
            <a:ext cx="15463939" cy="2438400"/>
          </a:xfrm>
          <a:prstGeom prst="rect">
            <a:avLst/>
          </a:prstGeom>
        </p:spPr>
      </p:pic>
      <p:pic>
        <p:nvPicPr>
          <p:cNvPr id="4" name="EE_G8_1-5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933634" y="2190207"/>
            <a:ext cx="784225" cy="784225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524000" y="3276600"/>
            <a:ext cx="1752600" cy="8001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275083" y="3276600"/>
            <a:ext cx="1752600" cy="8001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0210800" y="3276600"/>
            <a:ext cx="1752600" cy="8001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419600" y="4229100"/>
            <a:ext cx="1752600" cy="8001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0515600" y="4229100"/>
            <a:ext cx="1752600" cy="8001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168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88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WHAT WILL EARTH BE LIKE IN THE FUTURE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COMMUNICATION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254" y="689223"/>
            <a:ext cx="14014946" cy="1085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088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439400"/>
          </a:xfrm>
          <a:prstGeom prst="rect">
            <a:avLst/>
          </a:prstGeom>
        </p:spPr>
      </p:pic>
      <p:pic>
        <p:nvPicPr>
          <p:cNvPr id="29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762002" y="5355269"/>
            <a:ext cx="19549122" cy="5655632"/>
          </a:xfrm>
          <a:prstGeom prst="rect">
            <a:avLst/>
          </a:prstGeom>
        </p:spPr>
      </p:pic>
      <p:pic>
        <p:nvPicPr>
          <p:cNvPr id="30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800000">
            <a:off x="-762001" y="-266700"/>
            <a:ext cx="19811999" cy="56549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76682" y="4065539"/>
            <a:ext cx="1003620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685058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422</Words>
  <Application>Microsoft Office PowerPoint</Application>
  <PresentationFormat>Custom</PresentationFormat>
  <Paragraphs>39</Paragraphs>
  <Slides>7</Slides>
  <Notes>5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Calibri</vt:lpstr>
      <vt:lpstr>Arial</vt:lpstr>
      <vt:lpstr>Kozuka Gothic Pro H</vt:lpstr>
      <vt:lpstr>MS PGothic</vt:lpstr>
      <vt:lpstr>Myriad Pro</vt:lpstr>
      <vt:lpstr>Adobe Gothic Std B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Cream And Green Creative Natural Tourism Presentation</dc:title>
  <dc:creator>ADMIN</dc:creator>
  <cp:lastModifiedBy>Administrator</cp:lastModifiedBy>
  <cp:revision>4</cp:revision>
  <dcterms:created xsi:type="dcterms:W3CDTF">2006-08-16T00:00:00Z</dcterms:created>
  <dcterms:modified xsi:type="dcterms:W3CDTF">2023-08-16T19:33:24Z</dcterms:modified>
  <dc:identifier>DAFrbjBUBMA</dc:identifier>
</cp:coreProperties>
</file>