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jpg" ContentType="image/jpeg"/>
  <Default Extension="mp4" ContentType="video/mp4"/>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notesMasterIdLst>
    <p:notesMasterId r:id="rId10"/>
  </p:notesMasterIdLst>
  <p:sldIdLst>
    <p:sldId id="257" r:id="rId2"/>
    <p:sldId id="258" r:id="rId3"/>
    <p:sldId id="263" r:id="rId4"/>
    <p:sldId id="264" r:id="rId5"/>
    <p:sldId id="265" r:id="rId6"/>
    <p:sldId id="266" r:id="rId7"/>
    <p:sldId id="267" r:id="rId8"/>
    <p:sldId id="259" r:id="rId9"/>
  </p:sldIdLst>
  <p:sldSz cx="18288000" cy="10287000"/>
  <p:notesSz cx="6858000" cy="9144000"/>
  <p:embeddedFontLst>
    <p:embeddedFont>
      <p:font typeface="Calibri" panose="020F0502020204030204" pitchFamily="34" charset="0"/>
      <p:regular r:id="rId11"/>
      <p:bold r:id="rId12"/>
      <p:italic r:id="rId13"/>
      <p:boldItalic r:id="rId14"/>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22" d="100"/>
          <a:sy n="22" d="100"/>
        </p:scale>
        <p:origin x="464" y="4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font" Target="fonts/font3.fntdata"/><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font" Target="fonts/font2.fntdata"/><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font" Target="fonts/font1.fntdata"/><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font" Target="fonts/font4.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2DEAA3D-6688-4C01-8CC3-ACC563D521E7}" type="datetimeFigureOut">
              <a:rPr lang="en-US" smtClean="0"/>
              <a:t>8/17/2023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40596D1-BBED-4375-B86D-B4B86F32C572}" type="slidenum">
              <a:rPr lang="en-US" smtClean="0"/>
              <a:t>‹#›</a:t>
            </a:fld>
            <a:endParaRPr lang="en-US"/>
          </a:p>
        </p:txBody>
      </p:sp>
    </p:spTree>
    <p:extLst>
      <p:ext uri="{BB962C8B-B14F-4D97-AF65-F5344CB8AC3E}">
        <p14:creationId xmlns:p14="http://schemas.microsoft.com/office/powerpoint/2010/main" val="4707843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3" Type="http://schemas.openxmlformats.org/officeDocument/2006/relationships/hyperlink" Target="https://www.youtube.com/watch?v=Kv9v9ALV3yk" TargetMode="External"/><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Let student watch video and discuss how many challenges polar bears are changing when melting ice happens continuously</a:t>
            </a:r>
          </a:p>
          <a:p>
            <a:r>
              <a:rPr lang="en-US" sz="1200" u="sng" kern="1200" dirty="0">
                <a:solidFill>
                  <a:schemeClr val="tx1"/>
                </a:solidFill>
                <a:effectLst/>
                <a:latin typeface="+mn-lt"/>
                <a:ea typeface="+mn-ea"/>
                <a:cs typeface="+mn-cs"/>
                <a:hlinkClick r:id="rId3"/>
              </a:rPr>
              <a:t>https://www.youtube.com/watch?v=Kv9v9ALV3yk</a:t>
            </a: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Ask students to predict what </a:t>
            </a:r>
            <a:r>
              <a:rPr lang="en-US" sz="1200" i="1" kern="1200" dirty="0">
                <a:solidFill>
                  <a:schemeClr val="tx1"/>
                </a:solidFill>
                <a:effectLst/>
                <a:latin typeface="+mn-lt"/>
                <a:ea typeface="+mn-ea"/>
                <a:cs typeface="+mn-cs"/>
              </a:rPr>
              <a:t>on thin</a:t>
            </a:r>
            <a:br>
              <a:rPr lang="en-US" sz="1200" i="1" kern="1200" dirty="0">
                <a:solidFill>
                  <a:schemeClr val="tx1"/>
                </a:solidFill>
                <a:effectLst/>
                <a:latin typeface="+mn-lt"/>
                <a:ea typeface="+mn-ea"/>
                <a:cs typeface="+mn-cs"/>
              </a:rPr>
            </a:br>
            <a:r>
              <a:rPr lang="en-US" sz="1200" i="1" kern="1200" dirty="0">
                <a:solidFill>
                  <a:schemeClr val="tx1"/>
                </a:solidFill>
                <a:effectLst/>
                <a:latin typeface="+mn-lt"/>
                <a:ea typeface="+mn-ea"/>
                <a:cs typeface="+mn-cs"/>
              </a:rPr>
              <a:t>ice </a:t>
            </a:r>
            <a:r>
              <a:rPr lang="en-US" sz="1200" kern="1200" dirty="0">
                <a:solidFill>
                  <a:schemeClr val="tx1"/>
                </a:solidFill>
                <a:effectLst/>
                <a:latin typeface="+mn-lt"/>
                <a:ea typeface="+mn-ea"/>
                <a:cs typeface="+mn-cs"/>
              </a:rPr>
              <a:t>means.</a:t>
            </a:r>
            <a:br>
              <a:rPr lang="en-US" sz="1200" kern="1200" dirty="0">
                <a:solidFill>
                  <a:schemeClr val="tx1"/>
                </a:solidFill>
                <a:effectLst/>
                <a:latin typeface="+mn-lt"/>
                <a:ea typeface="+mn-ea"/>
                <a:cs typeface="+mn-cs"/>
              </a:rPr>
            </a:br>
            <a:r>
              <a:rPr lang="en-US" sz="1200" kern="1200" dirty="0">
                <a:solidFill>
                  <a:schemeClr val="tx1"/>
                </a:solidFill>
                <a:effectLst/>
                <a:latin typeface="+mn-lt"/>
                <a:ea typeface="+mn-ea"/>
                <a:cs typeface="+mn-cs"/>
              </a:rPr>
              <a:t>Check answers.</a:t>
            </a:r>
          </a:p>
          <a:p>
            <a:r>
              <a:rPr lang="en-US" sz="1200" kern="1200" dirty="0">
                <a:solidFill>
                  <a:schemeClr val="tx1"/>
                </a:solidFill>
                <a:effectLst/>
                <a:latin typeface="+mn-lt"/>
                <a:ea typeface="+mn-ea"/>
                <a:cs typeface="+mn-cs"/>
              </a:rPr>
              <a:t>Key: B</a:t>
            </a:r>
            <a:endParaRPr lang="en-US" dirty="0"/>
          </a:p>
        </p:txBody>
      </p:sp>
      <p:sp>
        <p:nvSpPr>
          <p:cNvPr id="4" name="Slide Number Placeholder 3"/>
          <p:cNvSpPr>
            <a:spLocks noGrp="1"/>
          </p:cNvSpPr>
          <p:nvPr>
            <p:ph type="sldNum" sz="quarter" idx="10"/>
          </p:nvPr>
        </p:nvSpPr>
        <p:spPr/>
        <p:txBody>
          <a:bodyPr/>
          <a:lstStyle/>
          <a:p>
            <a:fld id="{BFC82548-F3D3-4CAD-8B49-39C42F54F506}" type="slidenum">
              <a:rPr lang="en-US" smtClean="0"/>
              <a:t>2</a:t>
            </a:fld>
            <a:endParaRPr lang="en-US"/>
          </a:p>
        </p:txBody>
      </p:sp>
    </p:spTree>
    <p:extLst>
      <p:ext uri="{BB962C8B-B14F-4D97-AF65-F5344CB8AC3E}">
        <p14:creationId xmlns:p14="http://schemas.microsoft.com/office/powerpoint/2010/main" val="268172639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Provide some information about Paul Nicklen</a:t>
            </a:r>
          </a:p>
          <a:p>
            <a:r>
              <a:rPr lang="en-US" sz="1200" kern="1200" dirty="0">
                <a:solidFill>
                  <a:schemeClr val="tx1"/>
                </a:solidFill>
                <a:effectLst/>
                <a:latin typeface="+mn-lt"/>
                <a:ea typeface="+mn-ea"/>
                <a:cs typeface="+mn-cs"/>
              </a:rPr>
              <a:t> </a:t>
            </a:r>
          </a:p>
          <a:p>
            <a:r>
              <a:rPr lang="en-US" sz="1200" b="0" i="1" kern="1200" dirty="0">
                <a:solidFill>
                  <a:schemeClr val="tx1"/>
                </a:solidFill>
                <a:effectLst/>
                <a:latin typeface="+mn-lt"/>
                <a:ea typeface="+mn-ea"/>
                <a:cs typeface="+mn-cs"/>
              </a:rPr>
              <a:t>National Geographic photographer and</a:t>
            </a:r>
            <a:r>
              <a:rPr lang="en-US" sz="1200" b="1" i="1" kern="1200" dirty="0">
                <a:solidFill>
                  <a:schemeClr val="tx1"/>
                </a:solidFill>
                <a:effectLst/>
                <a:latin typeface="+mn-lt"/>
                <a:ea typeface="+mn-ea"/>
                <a:cs typeface="+mn-cs"/>
              </a:rPr>
              <a:t> </a:t>
            </a:r>
            <a:r>
              <a:rPr lang="en-US" sz="1200" b="0" i="1" kern="1200" dirty="0">
                <a:solidFill>
                  <a:schemeClr val="tx1"/>
                </a:solidFill>
                <a:effectLst/>
                <a:latin typeface="+mn-lt"/>
                <a:ea typeface="+mn-ea"/>
                <a:cs typeface="+mn-cs"/>
              </a:rPr>
              <a:t>biologist Paul Nicklen spent his childhood</a:t>
            </a:r>
            <a:r>
              <a:rPr lang="en-US" sz="1200" b="1" i="1" kern="1200" dirty="0">
                <a:solidFill>
                  <a:schemeClr val="tx1"/>
                </a:solidFill>
                <a:effectLst/>
                <a:latin typeface="+mn-lt"/>
                <a:ea typeface="+mn-ea"/>
                <a:cs typeface="+mn-cs"/>
              </a:rPr>
              <a:t> </a:t>
            </a:r>
            <a:r>
              <a:rPr lang="en-US" sz="1200" b="0" i="1" kern="1200" dirty="0">
                <a:solidFill>
                  <a:schemeClr val="tx1"/>
                </a:solidFill>
                <a:effectLst/>
                <a:latin typeface="+mn-lt"/>
                <a:ea typeface="+mn-ea"/>
                <a:cs typeface="+mn-cs"/>
              </a:rPr>
              <a:t>exploring the frozen lands of the Canadian</a:t>
            </a:r>
            <a:r>
              <a:rPr lang="en-US" sz="1200" b="1" i="1" kern="1200" dirty="0">
                <a:solidFill>
                  <a:schemeClr val="tx1"/>
                </a:solidFill>
                <a:effectLst/>
                <a:latin typeface="+mn-lt"/>
                <a:ea typeface="+mn-ea"/>
                <a:cs typeface="+mn-cs"/>
              </a:rPr>
              <a:t> </a:t>
            </a:r>
            <a:r>
              <a:rPr lang="en-US" sz="1200" b="0" i="1" kern="1200" dirty="0">
                <a:solidFill>
                  <a:schemeClr val="tx1"/>
                </a:solidFill>
                <a:effectLst/>
                <a:latin typeface="+mn-lt"/>
                <a:ea typeface="+mn-ea"/>
                <a:cs typeface="+mn-cs"/>
              </a:rPr>
              <a:t>Arctic. His award-winning photographs tell</a:t>
            </a:r>
            <a:r>
              <a:rPr lang="en-US" sz="1200" b="1" i="1" kern="1200" dirty="0">
                <a:solidFill>
                  <a:schemeClr val="tx1"/>
                </a:solidFill>
                <a:effectLst/>
                <a:latin typeface="+mn-lt"/>
                <a:ea typeface="+mn-ea"/>
                <a:cs typeface="+mn-cs"/>
              </a:rPr>
              <a:t> </a:t>
            </a:r>
            <a:r>
              <a:rPr lang="en-US" sz="1200" b="0" i="1" kern="1200" dirty="0">
                <a:solidFill>
                  <a:schemeClr val="tx1"/>
                </a:solidFill>
                <a:effectLst/>
                <a:latin typeface="+mn-lt"/>
                <a:ea typeface="+mn-ea"/>
                <a:cs typeface="+mn-cs"/>
              </a:rPr>
              <a:t>vivid stories of lives supported entirely by</a:t>
            </a:r>
            <a:r>
              <a:rPr lang="en-US" sz="1200" b="1" i="1" kern="1200" dirty="0">
                <a:solidFill>
                  <a:schemeClr val="tx1"/>
                </a:solidFill>
                <a:effectLst/>
                <a:latin typeface="+mn-lt"/>
                <a:ea typeface="+mn-ea"/>
                <a:cs typeface="+mn-cs"/>
              </a:rPr>
              <a:t> </a:t>
            </a:r>
            <a:r>
              <a:rPr lang="en-US" sz="1200" b="0" i="1" kern="1200" dirty="0">
                <a:solidFill>
                  <a:schemeClr val="tx1"/>
                </a:solidFill>
                <a:effectLst/>
                <a:latin typeface="+mn-lt"/>
                <a:ea typeface="+mn-ea"/>
                <a:cs typeface="+mn-cs"/>
              </a:rPr>
              <a:t>polar ice. His mission is to show us how</a:t>
            </a:r>
            <a:r>
              <a:rPr lang="en-US" sz="1200" b="1" kern="1200" dirty="0">
                <a:solidFill>
                  <a:schemeClr val="tx1"/>
                </a:solidFill>
                <a:effectLst/>
                <a:latin typeface="+mn-lt"/>
                <a:ea typeface="+mn-ea"/>
                <a:cs typeface="+mn-cs"/>
              </a:rPr>
              <a:t> </a:t>
            </a:r>
            <a:r>
              <a:rPr lang="en-US" sz="1200" b="0" i="1" kern="1200" dirty="0">
                <a:solidFill>
                  <a:schemeClr val="tx1"/>
                </a:solidFill>
                <a:effectLst/>
                <a:latin typeface="+mn-lt"/>
                <a:ea typeface="+mn-ea"/>
                <a:cs typeface="+mn-cs"/>
              </a:rPr>
              <a:t>climate change has affected these fragile</a:t>
            </a:r>
            <a:r>
              <a:rPr lang="en-US" sz="1200" b="1" i="1" kern="1200" dirty="0">
                <a:solidFill>
                  <a:schemeClr val="tx1"/>
                </a:solidFill>
                <a:effectLst/>
                <a:latin typeface="+mn-lt"/>
                <a:ea typeface="+mn-ea"/>
                <a:cs typeface="+mn-cs"/>
              </a:rPr>
              <a:t> </a:t>
            </a:r>
            <a:r>
              <a:rPr lang="en-US" sz="1200" b="0" i="1" kern="1200" dirty="0">
                <a:solidFill>
                  <a:schemeClr val="tx1"/>
                </a:solidFill>
                <a:effectLst/>
                <a:latin typeface="+mn-lt"/>
                <a:ea typeface="+mn-ea"/>
                <a:cs typeface="+mn-cs"/>
              </a:rPr>
              <a:t>ecosystems and help the world understand</a:t>
            </a:r>
            <a:r>
              <a:rPr lang="en-US" sz="1200" b="1" i="1" kern="1200" dirty="0">
                <a:solidFill>
                  <a:schemeClr val="tx1"/>
                </a:solidFill>
                <a:effectLst/>
                <a:latin typeface="+mn-lt"/>
                <a:ea typeface="+mn-ea"/>
                <a:cs typeface="+mn-cs"/>
              </a:rPr>
              <a:t> </a:t>
            </a:r>
            <a:r>
              <a:rPr lang="en-US" sz="1200" b="0" i="1" kern="1200" dirty="0">
                <a:solidFill>
                  <a:schemeClr val="tx1"/>
                </a:solidFill>
                <a:effectLst/>
                <a:latin typeface="+mn-lt"/>
                <a:ea typeface="+mn-ea"/>
                <a:cs typeface="+mn-cs"/>
              </a:rPr>
              <a:t>what the scientists are saying about global</a:t>
            </a:r>
            <a:r>
              <a:rPr lang="en-US" sz="1200" b="1" i="1" kern="1200" dirty="0">
                <a:solidFill>
                  <a:schemeClr val="tx1"/>
                </a:solidFill>
                <a:effectLst/>
                <a:latin typeface="+mn-lt"/>
                <a:ea typeface="+mn-ea"/>
                <a:cs typeface="+mn-cs"/>
              </a:rPr>
              <a:t> </a:t>
            </a:r>
            <a:r>
              <a:rPr lang="en-US" sz="1200" b="0" i="1" kern="1200" dirty="0">
                <a:solidFill>
                  <a:schemeClr val="tx1"/>
                </a:solidFill>
                <a:effectLst/>
                <a:latin typeface="+mn-lt"/>
                <a:ea typeface="+mn-ea"/>
                <a:cs typeface="+mn-cs"/>
              </a:rPr>
              <a:t>warming.</a:t>
            </a: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Explain some new words</a:t>
            </a:r>
          </a:p>
          <a:p>
            <a:pPr lvl="0"/>
            <a:r>
              <a:rPr lang="en-US" sz="1200" kern="1200" dirty="0">
                <a:solidFill>
                  <a:schemeClr val="tx1"/>
                </a:solidFill>
                <a:effectLst/>
                <a:latin typeface="+mn-lt"/>
                <a:ea typeface="+mn-ea"/>
                <a:cs typeface="+mn-cs"/>
              </a:rPr>
              <a:t>Jump out of: </a:t>
            </a:r>
            <a:r>
              <a:rPr lang="en-US" sz="1200" kern="1200" dirty="0" err="1">
                <a:solidFill>
                  <a:schemeClr val="tx1"/>
                </a:solidFill>
                <a:effectLst/>
                <a:latin typeface="+mn-lt"/>
                <a:ea typeface="+mn-ea"/>
                <a:cs typeface="+mn-cs"/>
              </a:rPr>
              <a:t>nhảy</a:t>
            </a:r>
            <a:r>
              <a:rPr lang="en-US" sz="1200" kern="1200" dirty="0">
                <a:solidFill>
                  <a:schemeClr val="tx1"/>
                </a:solidFill>
                <a:effectLst/>
                <a:latin typeface="+mn-lt"/>
                <a:ea typeface="+mn-ea"/>
                <a:cs typeface="+mn-cs"/>
              </a:rPr>
              <a:t> ra </a:t>
            </a:r>
            <a:r>
              <a:rPr lang="en-US" sz="1200" kern="1200" dirty="0" err="1">
                <a:solidFill>
                  <a:schemeClr val="tx1"/>
                </a:solidFill>
                <a:effectLst/>
                <a:latin typeface="+mn-lt"/>
                <a:ea typeface="+mn-ea"/>
                <a:cs typeface="+mn-cs"/>
              </a:rPr>
              <a:t>khỏi</a:t>
            </a:r>
            <a:endParaRPr lang="en-US" sz="1200" kern="1200" dirty="0">
              <a:solidFill>
                <a:schemeClr val="tx1"/>
              </a:solidFill>
              <a:effectLst/>
              <a:latin typeface="+mn-lt"/>
              <a:ea typeface="+mn-ea"/>
              <a:cs typeface="+mn-cs"/>
            </a:endParaRPr>
          </a:p>
          <a:p>
            <a:pPr lvl="0"/>
            <a:r>
              <a:rPr lang="en-US" sz="1200" kern="1200" dirty="0">
                <a:solidFill>
                  <a:schemeClr val="tx1"/>
                </a:solidFill>
                <a:effectLst/>
                <a:latin typeface="+mn-lt"/>
                <a:ea typeface="+mn-ea"/>
                <a:cs typeface="+mn-cs"/>
              </a:rPr>
              <a:t>Crack: </a:t>
            </a:r>
            <a:r>
              <a:rPr lang="en-US" sz="1200" kern="1200" dirty="0" err="1">
                <a:solidFill>
                  <a:schemeClr val="tx1"/>
                </a:solidFill>
                <a:effectLst/>
                <a:latin typeface="+mn-lt"/>
                <a:ea typeface="+mn-ea"/>
                <a:cs typeface="+mn-cs"/>
              </a:rPr>
              <a:t>nứt</a:t>
            </a:r>
            <a:endParaRPr lang="en-US" sz="1200" kern="1200" dirty="0">
              <a:solidFill>
                <a:schemeClr val="tx1"/>
              </a:solidFill>
              <a:effectLst/>
              <a:latin typeface="+mn-lt"/>
              <a:ea typeface="+mn-ea"/>
              <a:cs typeface="+mn-cs"/>
            </a:endParaRPr>
          </a:p>
          <a:p>
            <a:pPr lvl="0"/>
            <a:r>
              <a:rPr lang="en-US" sz="1200" kern="1200" dirty="0">
                <a:solidFill>
                  <a:schemeClr val="tx1"/>
                </a:solidFill>
                <a:effectLst/>
                <a:latin typeface="+mn-lt"/>
                <a:ea typeface="+mn-ea"/>
                <a:cs typeface="+mn-cs"/>
              </a:rPr>
              <a:t>Fall back into ..: </a:t>
            </a:r>
            <a:r>
              <a:rPr lang="en-US" sz="1200" kern="1200" dirty="0" err="1">
                <a:solidFill>
                  <a:schemeClr val="tx1"/>
                </a:solidFill>
                <a:effectLst/>
                <a:latin typeface="+mn-lt"/>
                <a:ea typeface="+mn-ea"/>
                <a:cs typeface="+mn-cs"/>
              </a:rPr>
              <a:t>rơi</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xuống</a:t>
            </a:r>
            <a:endParaRPr lang="en-US" sz="1200" kern="1200" dirty="0">
              <a:solidFill>
                <a:schemeClr val="tx1"/>
              </a:solidFill>
              <a:effectLst/>
              <a:latin typeface="+mn-lt"/>
              <a:ea typeface="+mn-ea"/>
              <a:cs typeface="+mn-cs"/>
            </a:endParaRPr>
          </a:p>
          <a:p>
            <a:pPr lvl="0"/>
            <a:r>
              <a:rPr lang="en-US" sz="1200" kern="1200" dirty="0">
                <a:solidFill>
                  <a:schemeClr val="tx1"/>
                </a:solidFill>
                <a:effectLst/>
                <a:latin typeface="+mn-lt"/>
                <a:ea typeface="+mn-ea"/>
                <a:cs typeface="+mn-cs"/>
              </a:rPr>
              <a:t>Ice floe: </a:t>
            </a:r>
            <a:r>
              <a:rPr lang="en-US" sz="1200" kern="1200" dirty="0" err="1">
                <a:solidFill>
                  <a:schemeClr val="tx1"/>
                </a:solidFill>
                <a:effectLst/>
                <a:latin typeface="+mn-lt"/>
                <a:ea typeface="+mn-ea"/>
                <a:cs typeface="+mn-cs"/>
              </a:rPr>
              <a:t>tảng</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băng</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nổi</a:t>
            </a:r>
            <a:endParaRPr lang="en-US" sz="1200" kern="1200" dirty="0">
              <a:solidFill>
                <a:schemeClr val="tx1"/>
              </a:solidFill>
              <a:effectLst/>
              <a:latin typeface="+mn-lt"/>
              <a:ea typeface="+mn-ea"/>
              <a:cs typeface="+mn-cs"/>
            </a:endParaRPr>
          </a:p>
          <a:p>
            <a:pPr lvl="0"/>
            <a:r>
              <a:rPr lang="en-US" sz="1200" kern="1200" dirty="0">
                <a:solidFill>
                  <a:schemeClr val="tx1"/>
                </a:solidFill>
                <a:effectLst/>
                <a:latin typeface="+mn-lt"/>
                <a:ea typeface="+mn-ea"/>
                <a:cs typeface="+mn-cs"/>
              </a:rPr>
              <a:t>Carcass/ </a:t>
            </a:r>
            <a:r>
              <a:rPr lang="en-US" sz="1200" kern="1200" dirty="0" err="1">
                <a:solidFill>
                  <a:schemeClr val="tx1"/>
                </a:solidFill>
                <a:effectLst/>
                <a:latin typeface="+mn-lt"/>
                <a:ea typeface="+mn-ea"/>
                <a:cs typeface="+mn-cs"/>
              </a:rPr>
              <a:t>carcase</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xác</a:t>
            </a:r>
            <a:endParaRPr lang="en-US" sz="1200" kern="1200" dirty="0">
              <a:solidFill>
                <a:schemeClr val="tx1"/>
              </a:solidFill>
              <a:effectLst/>
              <a:latin typeface="+mn-lt"/>
              <a:ea typeface="+mn-ea"/>
              <a:cs typeface="+mn-cs"/>
            </a:endParaRPr>
          </a:p>
          <a:p>
            <a:pPr lvl="0"/>
            <a:r>
              <a:rPr lang="en-US" sz="1200" kern="1200" dirty="0">
                <a:solidFill>
                  <a:schemeClr val="tx1"/>
                </a:solidFill>
                <a:effectLst/>
                <a:latin typeface="+mn-lt"/>
                <a:ea typeface="+mn-ea"/>
                <a:cs typeface="+mn-cs"/>
              </a:rPr>
              <a:t>Be in danger of becoming extinct: </a:t>
            </a:r>
            <a:r>
              <a:rPr lang="en-US" sz="1200" kern="1200" dirty="0" err="1">
                <a:solidFill>
                  <a:schemeClr val="tx1"/>
                </a:solidFill>
                <a:effectLst/>
                <a:latin typeface="+mn-lt"/>
                <a:ea typeface="+mn-ea"/>
                <a:cs typeface="+mn-cs"/>
              </a:rPr>
              <a:t>có</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nguy</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cơ</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tuyệt</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chủng</a:t>
            </a:r>
            <a:br>
              <a:rPr lang="en-US" sz="1200" kern="1200" dirty="0">
                <a:solidFill>
                  <a:schemeClr val="tx1"/>
                </a:solidFill>
                <a:effectLst/>
                <a:latin typeface="+mn-lt"/>
                <a:ea typeface="+mn-ea"/>
                <a:cs typeface="+mn-cs"/>
              </a:rPr>
            </a:br>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BFC82548-F3D3-4CAD-8B49-39C42F54F506}" type="slidenum">
              <a:rPr lang="en-US" smtClean="0"/>
              <a:t>3</a:t>
            </a:fld>
            <a:endParaRPr lang="en-US"/>
          </a:p>
        </p:txBody>
      </p:sp>
    </p:spTree>
    <p:extLst>
      <p:ext uri="{BB962C8B-B14F-4D97-AF65-F5344CB8AC3E}">
        <p14:creationId xmlns:p14="http://schemas.microsoft.com/office/powerpoint/2010/main" val="39239875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FC82548-F3D3-4CAD-8B49-39C42F54F506}" type="slidenum">
              <a:rPr lang="en-US" smtClean="0"/>
              <a:t>4</a:t>
            </a:fld>
            <a:endParaRPr lang="en-US"/>
          </a:p>
        </p:txBody>
      </p:sp>
    </p:spTree>
    <p:extLst>
      <p:ext uri="{BB962C8B-B14F-4D97-AF65-F5344CB8AC3E}">
        <p14:creationId xmlns:p14="http://schemas.microsoft.com/office/powerpoint/2010/main" val="24546587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FC82548-F3D3-4CAD-8B49-39C42F54F506}" type="slidenum">
              <a:rPr lang="en-US" smtClean="0"/>
              <a:t>5</a:t>
            </a:fld>
            <a:endParaRPr lang="en-US"/>
          </a:p>
        </p:txBody>
      </p:sp>
    </p:spTree>
    <p:extLst>
      <p:ext uri="{BB962C8B-B14F-4D97-AF65-F5344CB8AC3E}">
        <p14:creationId xmlns:p14="http://schemas.microsoft.com/office/powerpoint/2010/main" val="72463605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Tell students a flow chart shows the order of a group of events as they occur, with the first thing numbered one and the last thing having the largest number. Explain that they should write the effects of global warming in the correct order in the</a:t>
            </a:r>
            <a:br>
              <a:rPr lang="en-US" sz="1200" kern="1200" dirty="0">
                <a:solidFill>
                  <a:schemeClr val="tx1"/>
                </a:solidFill>
                <a:effectLst/>
                <a:latin typeface="+mn-lt"/>
                <a:ea typeface="+mn-ea"/>
                <a:cs typeface="+mn-cs"/>
              </a:rPr>
            </a:br>
            <a:r>
              <a:rPr lang="en-US" sz="1200" kern="1200" dirty="0">
                <a:solidFill>
                  <a:schemeClr val="tx1"/>
                </a:solidFill>
                <a:effectLst/>
                <a:latin typeface="+mn-lt"/>
                <a:ea typeface="+mn-ea"/>
                <a:cs typeface="+mn-cs"/>
              </a:rPr>
              <a:t>chart. If necessary, remind students that an effect is the result of an action.</a:t>
            </a:r>
          </a:p>
          <a:p>
            <a:br>
              <a:rPr lang="en-US" sz="1200" kern="1200" dirty="0">
                <a:solidFill>
                  <a:schemeClr val="tx1"/>
                </a:solidFill>
                <a:effectLst/>
                <a:latin typeface="+mn-lt"/>
                <a:ea typeface="+mn-ea"/>
                <a:cs typeface="+mn-cs"/>
              </a:rPr>
            </a:br>
            <a:endParaRPr lang="en-US" dirty="0"/>
          </a:p>
        </p:txBody>
      </p:sp>
      <p:sp>
        <p:nvSpPr>
          <p:cNvPr id="4" name="Slide Number Placeholder 3"/>
          <p:cNvSpPr>
            <a:spLocks noGrp="1"/>
          </p:cNvSpPr>
          <p:nvPr>
            <p:ph type="sldNum" sz="quarter" idx="10"/>
          </p:nvPr>
        </p:nvSpPr>
        <p:spPr/>
        <p:txBody>
          <a:bodyPr/>
          <a:lstStyle/>
          <a:p>
            <a:fld id="{BFC82548-F3D3-4CAD-8B49-39C42F54F506}" type="slidenum">
              <a:rPr lang="en-US" smtClean="0"/>
              <a:t>6</a:t>
            </a:fld>
            <a:endParaRPr lang="en-US"/>
          </a:p>
        </p:txBody>
      </p:sp>
    </p:spTree>
    <p:extLst>
      <p:ext uri="{BB962C8B-B14F-4D97-AF65-F5344CB8AC3E}">
        <p14:creationId xmlns:p14="http://schemas.microsoft.com/office/powerpoint/2010/main" val="321383571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a:solidFill>
                  <a:schemeClr val="tx1"/>
                </a:solidFill>
                <a:effectLst/>
                <a:latin typeface="+mn-lt"/>
                <a:ea typeface="+mn-ea"/>
                <a:cs typeface="+mn-cs"/>
              </a:rPr>
              <a:t>Activity C</a:t>
            </a: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As students follow along, read the</a:t>
            </a:r>
            <a:br>
              <a:rPr lang="en-US" sz="1200" kern="1200" dirty="0">
                <a:solidFill>
                  <a:schemeClr val="tx1"/>
                </a:solidFill>
                <a:effectLst/>
                <a:latin typeface="+mn-lt"/>
                <a:ea typeface="+mn-ea"/>
                <a:cs typeface="+mn-cs"/>
              </a:rPr>
            </a:br>
            <a:r>
              <a:rPr lang="en-US" sz="1200" kern="1200" dirty="0">
                <a:solidFill>
                  <a:schemeClr val="tx1"/>
                </a:solidFill>
                <a:effectLst/>
                <a:latin typeface="+mn-lt"/>
                <a:ea typeface="+mn-ea"/>
                <a:cs typeface="+mn-cs"/>
              </a:rPr>
              <a:t>questions aloud. Have students get into pairs and discuss the questions. </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Idiom</a:t>
            </a: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As students follow along in their books, read the question and answer options aloud. Have them guess the answer before providing it (c). Then explain that we have </a:t>
            </a:r>
            <a:r>
              <a:rPr lang="en-US" sz="1200" i="1" kern="1200" dirty="0">
                <a:solidFill>
                  <a:schemeClr val="tx1"/>
                </a:solidFill>
                <a:effectLst/>
                <a:latin typeface="+mn-lt"/>
                <a:ea typeface="+mn-ea"/>
                <a:cs typeface="+mn-cs"/>
              </a:rPr>
              <a:t>ice breakers </a:t>
            </a:r>
            <a:r>
              <a:rPr lang="en-US" sz="1200" kern="1200" dirty="0">
                <a:solidFill>
                  <a:schemeClr val="tx1"/>
                </a:solidFill>
                <a:effectLst/>
                <a:latin typeface="+mn-lt"/>
                <a:ea typeface="+mn-ea"/>
                <a:cs typeface="+mn-cs"/>
              </a:rPr>
              <a:t>in classes, parties, and at events so people can get to know each other or feel comfortable in a new situation.</a:t>
            </a:r>
          </a:p>
          <a:p>
            <a:endParaRPr lang="en-US" dirty="0"/>
          </a:p>
        </p:txBody>
      </p:sp>
      <p:sp>
        <p:nvSpPr>
          <p:cNvPr id="4" name="Slide Number Placeholder 3"/>
          <p:cNvSpPr>
            <a:spLocks noGrp="1"/>
          </p:cNvSpPr>
          <p:nvPr>
            <p:ph type="sldNum" sz="quarter" idx="10"/>
          </p:nvPr>
        </p:nvSpPr>
        <p:spPr/>
        <p:txBody>
          <a:bodyPr/>
          <a:lstStyle/>
          <a:p>
            <a:fld id="{BFC82548-F3D3-4CAD-8B49-39C42F54F506}" type="slidenum">
              <a:rPr lang="en-US" smtClean="0"/>
              <a:t>7</a:t>
            </a:fld>
            <a:endParaRPr lang="en-US"/>
          </a:p>
        </p:txBody>
      </p:sp>
    </p:spTree>
    <p:extLst>
      <p:ext uri="{BB962C8B-B14F-4D97-AF65-F5344CB8AC3E}">
        <p14:creationId xmlns:p14="http://schemas.microsoft.com/office/powerpoint/2010/main" val="373464681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8/17/2023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8/17/2023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8/17/2023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8/17/2023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8/17/2023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8/17/2023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8/17/2023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8/17/2023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8/17/2023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8/17/2023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8/17/2023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8/17/2023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video" Target="../media/media1.mp4"/><Relationship Id="rId1" Type="http://schemas.microsoft.com/office/2007/relationships/media" Target="../media/media1.mp4"/><Relationship Id="rId5" Type="http://schemas.openxmlformats.org/officeDocument/2006/relationships/image" Target="../media/image3.png"/><Relationship Id="rId4" Type="http://schemas.openxmlformats.org/officeDocument/2006/relationships/notesSlide" Target="../notesSlides/notesSlide1.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6.xml"/><Relationship Id="rId1" Type="http://schemas.openxmlformats.org/officeDocument/2006/relationships/slideLayout" Target="../slideLayouts/slideLayout7.xml"/><Relationship Id="rId4" Type="http://schemas.openxmlformats.org/officeDocument/2006/relationships/image" Target="../media/image9.png"/></Relationships>
</file>

<file path=ppt/slides/_rels/slide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8047"/>
            <a:ext cx="18279979" cy="11803328"/>
          </a:xfrm>
          <a:prstGeom prst="rect">
            <a:avLst/>
          </a:prstGeom>
        </p:spPr>
      </p:pic>
      <p:pic>
        <p:nvPicPr>
          <p:cNvPr id="5" name="Picture 4"/>
          <p:cNvPicPr>
            <a:picLocks noChangeAspect="1"/>
          </p:cNvPicPr>
          <p:nvPr/>
        </p:nvPicPr>
        <p:blipFill rotWithShape="1">
          <a:blip r:embed="rId3"/>
          <a:srcRect l="43750" t="21111" r="21251" b="9999"/>
          <a:stretch/>
        </p:blipFill>
        <p:spPr>
          <a:xfrm>
            <a:off x="1" y="9166"/>
            <a:ext cx="8839200" cy="9706334"/>
          </a:xfrm>
          <a:prstGeom prst="rect">
            <a:avLst/>
          </a:prstGeom>
          <a:ln>
            <a:noFill/>
          </a:ln>
          <a:effectLst>
            <a:softEdge rad="112500"/>
          </a:effectLst>
        </p:spPr>
      </p:pic>
      <p:sp>
        <p:nvSpPr>
          <p:cNvPr id="6" name="Rounded Rectangle 5"/>
          <p:cNvSpPr/>
          <p:nvPr/>
        </p:nvSpPr>
        <p:spPr>
          <a:xfrm>
            <a:off x="10439400" y="3086100"/>
            <a:ext cx="7010400" cy="3962400"/>
          </a:xfrm>
          <a:prstGeom prst="roundRect">
            <a:avLst/>
          </a:prstGeom>
          <a:solidFill>
            <a:schemeClr val="bg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a:p>
        </p:txBody>
      </p:sp>
      <p:sp>
        <p:nvSpPr>
          <p:cNvPr id="7" name="Rectangle 6"/>
          <p:cNvSpPr/>
          <p:nvPr/>
        </p:nvSpPr>
        <p:spPr>
          <a:xfrm>
            <a:off x="9842729" y="3497639"/>
            <a:ext cx="8203742" cy="3139321"/>
          </a:xfrm>
          <a:prstGeom prst="rect">
            <a:avLst/>
          </a:prstGeom>
        </p:spPr>
        <p:txBody>
          <a:bodyPr wrap="square">
            <a:spAutoFit/>
          </a:bodyPr>
          <a:lstStyle/>
          <a:p>
            <a:pPr algn="ctr"/>
            <a:r>
              <a:rPr lang="en-US" sz="6600" b="1" dirty="0">
                <a:latin typeface="Myriad Pro" panose="020B0503030403020204" pitchFamily="34" charset="0"/>
              </a:rPr>
              <a:t>Reading</a:t>
            </a:r>
          </a:p>
          <a:p>
            <a:pPr algn="ctr"/>
            <a:r>
              <a:rPr lang="en-US" sz="6600" b="1" dirty="0">
                <a:latin typeface="Myriad Pro" panose="020B0503030403020204" pitchFamily="34" charset="0"/>
              </a:rPr>
              <a:t>and</a:t>
            </a:r>
          </a:p>
          <a:p>
            <a:pPr algn="ctr"/>
            <a:r>
              <a:rPr lang="en-US" sz="6600" b="1" dirty="0">
                <a:latin typeface="Myriad Pro" panose="020B0503030403020204" pitchFamily="34" charset="0"/>
              </a:rPr>
              <a:t>Comprehension</a:t>
            </a:r>
          </a:p>
        </p:txBody>
      </p:sp>
    </p:spTree>
    <p:extLst>
      <p:ext uri="{BB962C8B-B14F-4D97-AF65-F5344CB8AC3E}">
        <p14:creationId xmlns:p14="http://schemas.microsoft.com/office/powerpoint/2010/main" val="156027260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1054683" y="2"/>
            <a:ext cx="19342685" cy="651539"/>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371600">
              <a:defRPr/>
            </a:pPr>
            <a:endParaRPr lang="en-US" sz="2700">
              <a:solidFill>
                <a:prstClr val="white"/>
              </a:solidFill>
              <a:latin typeface="Calibri" panose="020F0502020204030204"/>
            </a:endParaRPr>
          </a:p>
        </p:txBody>
      </p:sp>
      <p:sp>
        <p:nvSpPr>
          <p:cNvPr id="7" name="TextBox 6"/>
          <p:cNvSpPr txBox="1"/>
          <p:nvPr/>
        </p:nvSpPr>
        <p:spPr>
          <a:xfrm>
            <a:off x="1" y="72287"/>
            <a:ext cx="2089529" cy="553998"/>
          </a:xfrm>
          <a:prstGeom prst="rect">
            <a:avLst/>
          </a:prstGeom>
          <a:noFill/>
        </p:spPr>
        <p:txBody>
          <a:bodyPr wrap="square" rtlCol="0">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defTabSz="1371600">
              <a:defRPr/>
            </a:pPr>
            <a:r>
              <a:rPr lang="en-US" sz="3000" dirty="0">
                <a:solidFill>
                  <a:prstClr val="white"/>
                </a:solidFill>
              </a:rPr>
              <a:t>UNIT 6</a:t>
            </a:r>
          </a:p>
        </p:txBody>
      </p:sp>
      <p:sp>
        <p:nvSpPr>
          <p:cNvPr id="8" name="TextBox 7"/>
          <p:cNvSpPr txBox="1"/>
          <p:nvPr/>
        </p:nvSpPr>
        <p:spPr>
          <a:xfrm>
            <a:off x="3144214" y="64049"/>
            <a:ext cx="9666017" cy="600164"/>
          </a:xfrm>
          <a:prstGeom prst="rect">
            <a:avLst/>
          </a:prstGeom>
          <a:noFill/>
        </p:spPr>
        <p:txBody>
          <a:bodyPr wrap="square" lIns="137160" tIns="68580" rIns="137160" bIns="68580" rtlCol="0" anchor="t">
            <a:spAutoFit/>
          </a:bodyPr>
          <a:lstStyle/>
          <a:p>
            <a:pPr algn="ctr">
              <a:defRPr/>
            </a:pPr>
            <a:r>
              <a:rPr lang="en-US" sz="3000" b="1" dirty="0">
                <a:solidFill>
                  <a:schemeClr val="bg1"/>
                </a:solidFill>
                <a:latin typeface="Kozuka Gothic Pro H" panose="020B0800000000000000" pitchFamily="34" charset="-128"/>
                <a:ea typeface="Kozuka Gothic Pro H" panose="020B0800000000000000" pitchFamily="34" charset="-128"/>
              </a:rPr>
              <a:t>WHAT WILL EARTH BE LIKE IN THE FUTURE?</a:t>
            </a:r>
          </a:p>
        </p:txBody>
      </p:sp>
      <p:sp>
        <p:nvSpPr>
          <p:cNvPr id="9" name="TextBox 8"/>
          <p:cNvSpPr txBox="1"/>
          <p:nvPr/>
        </p:nvSpPr>
        <p:spPr>
          <a:xfrm>
            <a:off x="13150598" y="93320"/>
            <a:ext cx="4983293" cy="553998"/>
          </a:xfrm>
          <a:prstGeom prst="rect">
            <a:avLst/>
          </a:prstGeom>
          <a:noFill/>
        </p:spPr>
        <p:txBody>
          <a:bodyPr wrap="square" rtlCol="0" anchor="ctr">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algn="r" defTabSz="1371600">
              <a:defRPr/>
            </a:pPr>
            <a:r>
              <a:rPr lang="en-US" sz="3000" dirty="0">
                <a:solidFill>
                  <a:prstClr val="white"/>
                </a:solidFill>
              </a:rPr>
              <a:t>READING</a:t>
            </a:r>
          </a:p>
        </p:txBody>
      </p:sp>
      <p:pic>
        <p:nvPicPr>
          <p:cNvPr id="14" name="HD_ Polar Bear on Thin Ice - Nature's Great Events_ The Great Melt - BBC One">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1905000" y="1257300"/>
            <a:ext cx="14716511" cy="8278666"/>
          </a:xfrm>
          <a:prstGeom prst="rect">
            <a:avLst/>
          </a:prstGeom>
        </p:spPr>
      </p:pic>
    </p:spTree>
    <p:extLst>
      <p:ext uri="{BB962C8B-B14F-4D97-AF65-F5344CB8AC3E}">
        <p14:creationId xmlns:p14="http://schemas.microsoft.com/office/powerpoint/2010/main" val="3056686534"/>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14"/>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14"/>
                                        </p:tgtEl>
                                      </p:cBhvr>
                                    </p:cmd>
                                  </p:childTnLst>
                                </p:cTn>
                              </p:par>
                            </p:childTnLst>
                          </p:cTn>
                        </p:par>
                      </p:childTnLst>
                    </p:cTn>
                  </p:par>
                </p:childTnLst>
              </p:cTn>
              <p:nextCondLst>
                <p:cond evt="onClick" delay="0">
                  <p:tgtEl>
                    <p:spTgt spid="14"/>
                  </p:tgtEl>
                </p:cond>
              </p:nextCondLst>
            </p:seq>
            <p:video>
              <p:cMediaNode vol="80000">
                <p:cTn id="7" fill="hold" display="0">
                  <p:stCondLst>
                    <p:cond delay="indefinite"/>
                  </p:stCondLst>
                </p:cTn>
                <p:tgtEl>
                  <p:spTgt spid="14"/>
                </p:tgtEl>
              </p:cMediaNode>
            </p:vide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1054683" y="2"/>
            <a:ext cx="19342685" cy="651539"/>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371600">
              <a:defRPr/>
            </a:pPr>
            <a:endParaRPr lang="en-US" sz="2700">
              <a:solidFill>
                <a:prstClr val="white"/>
              </a:solidFill>
              <a:latin typeface="Calibri" panose="020F0502020204030204"/>
            </a:endParaRPr>
          </a:p>
        </p:txBody>
      </p:sp>
      <p:sp>
        <p:nvSpPr>
          <p:cNvPr id="7" name="TextBox 6"/>
          <p:cNvSpPr txBox="1"/>
          <p:nvPr/>
        </p:nvSpPr>
        <p:spPr>
          <a:xfrm>
            <a:off x="1" y="72287"/>
            <a:ext cx="2089529" cy="553998"/>
          </a:xfrm>
          <a:prstGeom prst="rect">
            <a:avLst/>
          </a:prstGeom>
          <a:noFill/>
        </p:spPr>
        <p:txBody>
          <a:bodyPr wrap="square" rtlCol="0">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defTabSz="1371600">
              <a:defRPr/>
            </a:pPr>
            <a:r>
              <a:rPr lang="en-US" sz="3000" dirty="0">
                <a:solidFill>
                  <a:prstClr val="white"/>
                </a:solidFill>
              </a:rPr>
              <a:t>UNIT 6</a:t>
            </a:r>
          </a:p>
        </p:txBody>
      </p:sp>
      <p:sp>
        <p:nvSpPr>
          <p:cNvPr id="8" name="TextBox 7"/>
          <p:cNvSpPr txBox="1"/>
          <p:nvPr/>
        </p:nvSpPr>
        <p:spPr>
          <a:xfrm>
            <a:off x="3372814" y="64049"/>
            <a:ext cx="9437417" cy="600164"/>
          </a:xfrm>
          <a:prstGeom prst="rect">
            <a:avLst/>
          </a:prstGeom>
          <a:noFill/>
        </p:spPr>
        <p:txBody>
          <a:bodyPr wrap="square" lIns="137160" tIns="68580" rIns="137160" bIns="68580" rtlCol="0" anchor="t">
            <a:spAutoFit/>
          </a:bodyPr>
          <a:lstStyle/>
          <a:p>
            <a:pPr algn="ctr">
              <a:defRPr/>
            </a:pPr>
            <a:r>
              <a:rPr lang="en-US" sz="3000" b="1" dirty="0">
                <a:solidFill>
                  <a:schemeClr val="bg1"/>
                </a:solidFill>
                <a:latin typeface="Kozuka Gothic Pro H" panose="020B0800000000000000" pitchFamily="34" charset="-128"/>
                <a:ea typeface="Kozuka Gothic Pro H" panose="020B0800000000000000" pitchFamily="34" charset="-128"/>
              </a:rPr>
              <a:t>WHAT WILL EARTH BE LIKE IN THE FUTURE?</a:t>
            </a:r>
          </a:p>
        </p:txBody>
      </p:sp>
      <p:sp>
        <p:nvSpPr>
          <p:cNvPr id="9" name="TextBox 8"/>
          <p:cNvSpPr txBox="1"/>
          <p:nvPr/>
        </p:nvSpPr>
        <p:spPr>
          <a:xfrm>
            <a:off x="13150598" y="93320"/>
            <a:ext cx="4983293" cy="553998"/>
          </a:xfrm>
          <a:prstGeom prst="rect">
            <a:avLst/>
          </a:prstGeom>
          <a:noFill/>
        </p:spPr>
        <p:txBody>
          <a:bodyPr wrap="square" rtlCol="0" anchor="ctr">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algn="r" defTabSz="1371600">
              <a:defRPr/>
            </a:pPr>
            <a:r>
              <a:rPr lang="en-US" sz="3000" dirty="0">
                <a:solidFill>
                  <a:prstClr val="white"/>
                </a:solidFill>
              </a:rPr>
              <a:t>READING</a:t>
            </a:r>
          </a:p>
        </p:txBody>
      </p:sp>
      <p:pic>
        <p:nvPicPr>
          <p:cNvPr id="2" name="Picture 1"/>
          <p:cNvPicPr>
            <a:picLocks noChangeAspect="1"/>
          </p:cNvPicPr>
          <p:nvPr/>
        </p:nvPicPr>
        <p:blipFill rotWithShape="1">
          <a:blip r:embed="rId3">
            <a:extLst>
              <a:ext uri="{28A0092B-C50C-407E-A947-70E740481C1C}">
                <a14:useLocalDpi xmlns:a14="http://schemas.microsoft.com/office/drawing/2010/main" val="0"/>
              </a:ext>
            </a:extLst>
          </a:blip>
          <a:srcRect t="9174"/>
          <a:stretch/>
        </p:blipFill>
        <p:spPr>
          <a:xfrm>
            <a:off x="-15768" y="647318"/>
            <a:ext cx="18295885" cy="10682622"/>
          </a:xfrm>
          <a:prstGeom prst="rect">
            <a:avLst/>
          </a:prstGeom>
        </p:spPr>
      </p:pic>
      <p:sp>
        <p:nvSpPr>
          <p:cNvPr id="3" name="Oval 2"/>
          <p:cNvSpPr/>
          <p:nvPr/>
        </p:nvSpPr>
        <p:spPr>
          <a:xfrm>
            <a:off x="12268200" y="2019300"/>
            <a:ext cx="228600" cy="3048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1609366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1054683" y="2"/>
            <a:ext cx="19342685" cy="651539"/>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371600">
              <a:defRPr/>
            </a:pPr>
            <a:endParaRPr lang="en-US" sz="2700">
              <a:solidFill>
                <a:prstClr val="white"/>
              </a:solidFill>
              <a:latin typeface="Calibri" panose="020F0502020204030204"/>
            </a:endParaRPr>
          </a:p>
        </p:txBody>
      </p:sp>
      <p:sp>
        <p:nvSpPr>
          <p:cNvPr id="7" name="TextBox 6"/>
          <p:cNvSpPr txBox="1"/>
          <p:nvPr/>
        </p:nvSpPr>
        <p:spPr>
          <a:xfrm>
            <a:off x="1" y="72287"/>
            <a:ext cx="2089529" cy="553998"/>
          </a:xfrm>
          <a:prstGeom prst="rect">
            <a:avLst/>
          </a:prstGeom>
          <a:noFill/>
        </p:spPr>
        <p:txBody>
          <a:bodyPr wrap="square" rtlCol="0">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defTabSz="1371600">
              <a:defRPr/>
            </a:pPr>
            <a:r>
              <a:rPr lang="en-US" sz="3000" dirty="0">
                <a:solidFill>
                  <a:prstClr val="white"/>
                </a:solidFill>
              </a:rPr>
              <a:t>UNIT 6</a:t>
            </a:r>
          </a:p>
        </p:txBody>
      </p:sp>
      <p:sp>
        <p:nvSpPr>
          <p:cNvPr id="8" name="TextBox 7"/>
          <p:cNvSpPr txBox="1"/>
          <p:nvPr/>
        </p:nvSpPr>
        <p:spPr>
          <a:xfrm>
            <a:off x="5057038" y="64050"/>
            <a:ext cx="10106762" cy="600164"/>
          </a:xfrm>
          <a:prstGeom prst="rect">
            <a:avLst/>
          </a:prstGeom>
          <a:noFill/>
        </p:spPr>
        <p:txBody>
          <a:bodyPr wrap="square" lIns="137160" tIns="68580" rIns="137160" bIns="68580" rtlCol="0" anchor="t">
            <a:spAutoFit/>
          </a:bodyPr>
          <a:lstStyle/>
          <a:p>
            <a:pPr algn="ctr">
              <a:defRPr/>
            </a:pPr>
            <a:r>
              <a:rPr lang="en-US" sz="3000" b="1" dirty="0">
                <a:solidFill>
                  <a:schemeClr val="bg1"/>
                </a:solidFill>
                <a:latin typeface="Kozuka Gothic Pro H" panose="020B0800000000000000" pitchFamily="34" charset="-128"/>
                <a:ea typeface="Kozuka Gothic Pro H" panose="020B0800000000000000" pitchFamily="34" charset="-128"/>
              </a:rPr>
              <a:t>WHAT WILL EARTH BE LIKE IN THE FUTURE?</a:t>
            </a:r>
          </a:p>
        </p:txBody>
      </p:sp>
      <p:sp>
        <p:nvSpPr>
          <p:cNvPr id="9" name="TextBox 8"/>
          <p:cNvSpPr txBox="1"/>
          <p:nvPr/>
        </p:nvSpPr>
        <p:spPr>
          <a:xfrm>
            <a:off x="13150598" y="93320"/>
            <a:ext cx="4983293" cy="553998"/>
          </a:xfrm>
          <a:prstGeom prst="rect">
            <a:avLst/>
          </a:prstGeom>
          <a:noFill/>
        </p:spPr>
        <p:txBody>
          <a:bodyPr wrap="square" rtlCol="0" anchor="ctr">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algn="r" defTabSz="1371600">
              <a:defRPr/>
            </a:pPr>
            <a:r>
              <a:rPr lang="en-US" sz="3000" dirty="0">
                <a:solidFill>
                  <a:prstClr val="white"/>
                </a:solidFill>
              </a:rPr>
              <a:t>READING</a:t>
            </a:r>
          </a:p>
        </p:txBody>
      </p:sp>
      <p:pic>
        <p:nvPicPr>
          <p:cNvPr id="2" name="Picture 1"/>
          <p:cNvPicPr>
            <a:picLocks noChangeAspect="1"/>
          </p:cNvPicPr>
          <p:nvPr/>
        </p:nvPicPr>
        <p:blipFill rotWithShape="1">
          <a:blip r:embed="rId3">
            <a:extLst>
              <a:ext uri="{28A0092B-C50C-407E-A947-70E740481C1C}">
                <a14:useLocalDpi xmlns:a14="http://schemas.microsoft.com/office/drawing/2010/main" val="0"/>
              </a:ext>
            </a:extLst>
          </a:blip>
          <a:srcRect t="11972"/>
          <a:stretch/>
        </p:blipFill>
        <p:spPr>
          <a:xfrm>
            <a:off x="-2" y="622344"/>
            <a:ext cx="18288002" cy="10349118"/>
          </a:xfrm>
          <a:prstGeom prst="rect">
            <a:avLst/>
          </a:prstGeom>
        </p:spPr>
      </p:pic>
      <p:sp>
        <p:nvSpPr>
          <p:cNvPr id="3" name="Oval 2"/>
          <p:cNvSpPr/>
          <p:nvPr/>
        </p:nvSpPr>
        <p:spPr>
          <a:xfrm>
            <a:off x="14782800" y="6515100"/>
            <a:ext cx="533400" cy="2286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p:cNvSpPr/>
          <p:nvPr/>
        </p:nvSpPr>
        <p:spPr>
          <a:xfrm>
            <a:off x="13030200" y="7200900"/>
            <a:ext cx="2133600" cy="3810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Oval 10"/>
          <p:cNvSpPr/>
          <p:nvPr/>
        </p:nvSpPr>
        <p:spPr>
          <a:xfrm>
            <a:off x="14020800" y="8648700"/>
            <a:ext cx="990600" cy="3048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Oval 11"/>
          <p:cNvSpPr/>
          <p:nvPr/>
        </p:nvSpPr>
        <p:spPr>
          <a:xfrm>
            <a:off x="12039600" y="9258300"/>
            <a:ext cx="990600" cy="3048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5" name="Straight Connector 4"/>
          <p:cNvCxnSpPr/>
          <p:nvPr/>
        </p:nvCxnSpPr>
        <p:spPr>
          <a:xfrm>
            <a:off x="14325600" y="9105900"/>
            <a:ext cx="3124200" cy="0"/>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a:xfrm>
            <a:off x="14478000" y="9334500"/>
            <a:ext cx="3124200" cy="0"/>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a:xfrm>
            <a:off x="12192000" y="9563100"/>
            <a:ext cx="1447800" cy="0"/>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744942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barn(inVertical)">
                                      <p:cBhvr>
                                        <p:cTn id="12" dur="500"/>
                                        <p:tgtEl>
                                          <p:spTgt spid="10"/>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11"/>
                                        </p:tgtEl>
                                        <p:attrNameLst>
                                          <p:attrName>style.visibility</p:attrName>
                                        </p:attrNameLst>
                                      </p:cBhvr>
                                      <p:to>
                                        <p:strVal val="visible"/>
                                      </p:to>
                                    </p:set>
                                    <p:animEffect transition="in" filter="barn(inVertical)">
                                      <p:cBhvr>
                                        <p:cTn id="17" dur="500"/>
                                        <p:tgtEl>
                                          <p:spTgt spid="11"/>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grpId="0" nodeType="clickEffect">
                                  <p:stCondLst>
                                    <p:cond delay="0"/>
                                  </p:stCondLst>
                                  <p:childTnLst>
                                    <p:set>
                                      <p:cBhvr>
                                        <p:cTn id="21" dur="1" fill="hold">
                                          <p:stCondLst>
                                            <p:cond delay="0"/>
                                          </p:stCondLst>
                                        </p:cTn>
                                        <p:tgtEl>
                                          <p:spTgt spid="12"/>
                                        </p:tgtEl>
                                        <p:attrNameLst>
                                          <p:attrName>style.visibility</p:attrName>
                                        </p:attrNameLst>
                                      </p:cBhvr>
                                      <p:to>
                                        <p:strVal val="visible"/>
                                      </p:to>
                                    </p:set>
                                    <p:animEffect transition="in" filter="barn(inVertical)">
                                      <p:cBhvr>
                                        <p:cTn id="22" dur="500"/>
                                        <p:tgtEl>
                                          <p:spTgt spid="12"/>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5"/>
                                        </p:tgtEl>
                                        <p:attrNameLst>
                                          <p:attrName>style.visibility</p:attrName>
                                        </p:attrNameLst>
                                      </p:cBhvr>
                                      <p:to>
                                        <p:strVal val="visible"/>
                                      </p:to>
                                    </p:set>
                                    <p:animEffect transition="in" filter="fade">
                                      <p:cBhvr>
                                        <p:cTn id="27" dur="500"/>
                                        <p:tgtEl>
                                          <p:spTgt spid="5"/>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15"/>
                                        </p:tgtEl>
                                        <p:attrNameLst>
                                          <p:attrName>style.visibility</p:attrName>
                                        </p:attrNameLst>
                                      </p:cBhvr>
                                      <p:to>
                                        <p:strVal val="visible"/>
                                      </p:to>
                                    </p:set>
                                    <p:animEffect transition="in" filter="fade">
                                      <p:cBhvr>
                                        <p:cTn id="32" dur="500"/>
                                        <p:tgtEl>
                                          <p:spTgt spid="15"/>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16"/>
                                        </p:tgtEl>
                                        <p:attrNameLst>
                                          <p:attrName>style.visibility</p:attrName>
                                        </p:attrNameLst>
                                      </p:cBhvr>
                                      <p:to>
                                        <p:strVal val="visible"/>
                                      </p:to>
                                    </p:set>
                                    <p:animEffect transition="in" filter="fade">
                                      <p:cBhvr>
                                        <p:cTn id="37"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10" grpId="0" animBg="1"/>
      <p:bldP spid="11" grpId="0" animBg="1"/>
      <p:bldP spid="12"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1054683" y="2"/>
            <a:ext cx="19342685" cy="651539"/>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371600">
              <a:defRPr/>
            </a:pPr>
            <a:endParaRPr lang="en-US" sz="2700">
              <a:solidFill>
                <a:prstClr val="white"/>
              </a:solidFill>
              <a:latin typeface="Calibri" panose="020F0502020204030204"/>
            </a:endParaRPr>
          </a:p>
        </p:txBody>
      </p:sp>
      <p:sp>
        <p:nvSpPr>
          <p:cNvPr id="7" name="TextBox 6"/>
          <p:cNvSpPr txBox="1"/>
          <p:nvPr/>
        </p:nvSpPr>
        <p:spPr>
          <a:xfrm>
            <a:off x="1" y="72287"/>
            <a:ext cx="2089529" cy="553998"/>
          </a:xfrm>
          <a:prstGeom prst="rect">
            <a:avLst/>
          </a:prstGeom>
          <a:noFill/>
        </p:spPr>
        <p:txBody>
          <a:bodyPr wrap="square" rtlCol="0">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defTabSz="1371600">
              <a:defRPr/>
            </a:pPr>
            <a:r>
              <a:rPr lang="en-US" sz="3000" dirty="0">
                <a:solidFill>
                  <a:prstClr val="white"/>
                </a:solidFill>
              </a:rPr>
              <a:t>UNIT 6</a:t>
            </a:r>
          </a:p>
        </p:txBody>
      </p:sp>
      <p:sp>
        <p:nvSpPr>
          <p:cNvPr id="8" name="TextBox 7"/>
          <p:cNvSpPr txBox="1"/>
          <p:nvPr/>
        </p:nvSpPr>
        <p:spPr>
          <a:xfrm>
            <a:off x="4114800" y="64049"/>
            <a:ext cx="9372600" cy="600164"/>
          </a:xfrm>
          <a:prstGeom prst="rect">
            <a:avLst/>
          </a:prstGeom>
          <a:noFill/>
        </p:spPr>
        <p:txBody>
          <a:bodyPr wrap="square" lIns="137160" tIns="68580" rIns="137160" bIns="68580" rtlCol="0" anchor="t">
            <a:spAutoFit/>
          </a:bodyPr>
          <a:lstStyle/>
          <a:p>
            <a:pPr algn="ctr">
              <a:defRPr/>
            </a:pPr>
            <a:r>
              <a:rPr lang="en-US" sz="3000" b="1" dirty="0">
                <a:solidFill>
                  <a:schemeClr val="bg1"/>
                </a:solidFill>
                <a:latin typeface="Kozuka Gothic Pro H" panose="020B0800000000000000" pitchFamily="34" charset="-128"/>
                <a:ea typeface="Kozuka Gothic Pro H" panose="020B0800000000000000" pitchFamily="34" charset="-128"/>
              </a:rPr>
              <a:t>WHAT WILL EARTH BE LIKE IN THE FUTURE?</a:t>
            </a:r>
          </a:p>
        </p:txBody>
      </p:sp>
      <p:sp>
        <p:nvSpPr>
          <p:cNvPr id="9" name="TextBox 8"/>
          <p:cNvSpPr txBox="1"/>
          <p:nvPr/>
        </p:nvSpPr>
        <p:spPr>
          <a:xfrm>
            <a:off x="13150598" y="93320"/>
            <a:ext cx="4983293" cy="553998"/>
          </a:xfrm>
          <a:prstGeom prst="rect">
            <a:avLst/>
          </a:prstGeom>
          <a:noFill/>
        </p:spPr>
        <p:txBody>
          <a:bodyPr wrap="square" rtlCol="0" anchor="ctr">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algn="r" defTabSz="1371600">
              <a:defRPr/>
            </a:pPr>
            <a:r>
              <a:rPr lang="en-US" sz="3000" dirty="0">
                <a:solidFill>
                  <a:prstClr val="white"/>
                </a:solidFill>
              </a:rPr>
              <a:t>COMPREHENSION</a:t>
            </a:r>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76400" y="1028700"/>
            <a:ext cx="14020800" cy="8726721"/>
          </a:xfrm>
          <a:prstGeom prst="rect">
            <a:avLst/>
          </a:prstGeom>
        </p:spPr>
      </p:pic>
      <p:sp>
        <p:nvSpPr>
          <p:cNvPr id="5" name="Oval 4"/>
          <p:cNvSpPr/>
          <p:nvPr/>
        </p:nvSpPr>
        <p:spPr>
          <a:xfrm>
            <a:off x="2667000" y="4076700"/>
            <a:ext cx="457200" cy="4572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p:cNvSpPr/>
          <p:nvPr/>
        </p:nvSpPr>
        <p:spPr>
          <a:xfrm>
            <a:off x="2667000" y="6819900"/>
            <a:ext cx="457200" cy="4572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Oval 10"/>
          <p:cNvSpPr/>
          <p:nvPr/>
        </p:nvSpPr>
        <p:spPr>
          <a:xfrm>
            <a:off x="2667000" y="8115300"/>
            <a:ext cx="457200" cy="4572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Oval 11"/>
          <p:cNvSpPr/>
          <p:nvPr/>
        </p:nvSpPr>
        <p:spPr>
          <a:xfrm>
            <a:off x="9601200" y="6210300"/>
            <a:ext cx="457200" cy="4572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Oval 12"/>
          <p:cNvSpPr/>
          <p:nvPr/>
        </p:nvSpPr>
        <p:spPr>
          <a:xfrm>
            <a:off x="9525000" y="9182100"/>
            <a:ext cx="457200" cy="4572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2255802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fade">
                                      <p:cBhvr>
                                        <p:cTn id="12" dur="500"/>
                                        <p:tgtEl>
                                          <p:spTgt spid="10"/>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1"/>
                                        </p:tgtEl>
                                        <p:attrNameLst>
                                          <p:attrName>style.visibility</p:attrName>
                                        </p:attrNameLst>
                                      </p:cBhvr>
                                      <p:to>
                                        <p:strVal val="visible"/>
                                      </p:to>
                                    </p:set>
                                    <p:animEffect transition="in" filter="fade">
                                      <p:cBhvr>
                                        <p:cTn id="17" dur="500"/>
                                        <p:tgtEl>
                                          <p:spTgt spid="11"/>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2"/>
                                        </p:tgtEl>
                                        <p:attrNameLst>
                                          <p:attrName>style.visibility</p:attrName>
                                        </p:attrNameLst>
                                      </p:cBhvr>
                                      <p:to>
                                        <p:strVal val="visible"/>
                                      </p:to>
                                    </p:set>
                                    <p:animEffect transition="in" filter="fade">
                                      <p:cBhvr>
                                        <p:cTn id="22" dur="500"/>
                                        <p:tgtEl>
                                          <p:spTgt spid="12"/>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13"/>
                                        </p:tgtEl>
                                        <p:attrNameLst>
                                          <p:attrName>style.visibility</p:attrName>
                                        </p:attrNameLst>
                                      </p:cBhvr>
                                      <p:to>
                                        <p:strVal val="visible"/>
                                      </p:to>
                                    </p:set>
                                    <p:animEffect transition="in" filter="fade">
                                      <p:cBhvr>
                                        <p:cTn id="27"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10" grpId="0" animBg="1"/>
      <p:bldP spid="11" grpId="0" animBg="1"/>
      <p:bldP spid="12" grpId="0" animBg="1"/>
      <p:bldP spid="13"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1054683" y="2"/>
            <a:ext cx="19342685" cy="651539"/>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371600">
              <a:defRPr/>
            </a:pPr>
            <a:endParaRPr lang="en-US" sz="2700">
              <a:solidFill>
                <a:prstClr val="white"/>
              </a:solidFill>
              <a:latin typeface="Calibri" panose="020F0502020204030204"/>
            </a:endParaRPr>
          </a:p>
        </p:txBody>
      </p:sp>
      <p:sp>
        <p:nvSpPr>
          <p:cNvPr id="7" name="TextBox 6"/>
          <p:cNvSpPr txBox="1"/>
          <p:nvPr/>
        </p:nvSpPr>
        <p:spPr>
          <a:xfrm>
            <a:off x="1" y="72287"/>
            <a:ext cx="2089529" cy="553998"/>
          </a:xfrm>
          <a:prstGeom prst="rect">
            <a:avLst/>
          </a:prstGeom>
          <a:noFill/>
        </p:spPr>
        <p:txBody>
          <a:bodyPr wrap="square" rtlCol="0">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defTabSz="1371600">
              <a:defRPr/>
            </a:pPr>
            <a:r>
              <a:rPr lang="en-US" sz="3000" dirty="0">
                <a:solidFill>
                  <a:prstClr val="white"/>
                </a:solidFill>
              </a:rPr>
              <a:t>UNIT 6</a:t>
            </a:r>
          </a:p>
        </p:txBody>
      </p:sp>
      <p:sp>
        <p:nvSpPr>
          <p:cNvPr id="8" name="TextBox 7"/>
          <p:cNvSpPr txBox="1"/>
          <p:nvPr/>
        </p:nvSpPr>
        <p:spPr>
          <a:xfrm>
            <a:off x="3733800" y="64049"/>
            <a:ext cx="9076431" cy="600164"/>
          </a:xfrm>
          <a:prstGeom prst="rect">
            <a:avLst/>
          </a:prstGeom>
          <a:noFill/>
        </p:spPr>
        <p:txBody>
          <a:bodyPr wrap="square" lIns="137160" tIns="68580" rIns="137160" bIns="68580" rtlCol="0" anchor="t">
            <a:spAutoFit/>
          </a:bodyPr>
          <a:lstStyle/>
          <a:p>
            <a:pPr algn="ctr">
              <a:defRPr/>
            </a:pPr>
            <a:r>
              <a:rPr lang="en-US" sz="3000" b="1" dirty="0">
                <a:solidFill>
                  <a:schemeClr val="bg1"/>
                </a:solidFill>
                <a:latin typeface="Kozuka Gothic Pro H" panose="020B0800000000000000" pitchFamily="34" charset="-128"/>
                <a:ea typeface="Kozuka Gothic Pro H" panose="020B0800000000000000" pitchFamily="34" charset="-128"/>
              </a:rPr>
              <a:t>WHAT WILL EARTH BE LIKE IN THE FUTURE?</a:t>
            </a:r>
          </a:p>
        </p:txBody>
      </p:sp>
      <p:sp>
        <p:nvSpPr>
          <p:cNvPr id="9" name="TextBox 8"/>
          <p:cNvSpPr txBox="1"/>
          <p:nvPr/>
        </p:nvSpPr>
        <p:spPr>
          <a:xfrm>
            <a:off x="13150598" y="93320"/>
            <a:ext cx="4983293" cy="553998"/>
          </a:xfrm>
          <a:prstGeom prst="rect">
            <a:avLst/>
          </a:prstGeom>
          <a:noFill/>
        </p:spPr>
        <p:txBody>
          <a:bodyPr wrap="square" rtlCol="0" anchor="ctr">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algn="r" defTabSz="1371600">
              <a:defRPr/>
            </a:pPr>
            <a:r>
              <a:rPr lang="en-US" sz="3000" dirty="0">
                <a:solidFill>
                  <a:prstClr val="white"/>
                </a:solidFill>
              </a:rPr>
              <a:t>COMPREHENSION</a:t>
            </a:r>
          </a:p>
        </p:txBody>
      </p:sp>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88440" y="1790700"/>
            <a:ext cx="17645451" cy="4800600"/>
          </a:xfrm>
          <a:prstGeom prst="rect">
            <a:avLst/>
          </a:prstGeom>
        </p:spPr>
      </p:pic>
      <p:sp>
        <p:nvSpPr>
          <p:cNvPr id="3" name="TextBox 2"/>
          <p:cNvSpPr txBox="1"/>
          <p:nvPr/>
        </p:nvSpPr>
        <p:spPr>
          <a:xfrm>
            <a:off x="2590800" y="5143500"/>
            <a:ext cx="838200" cy="923330"/>
          </a:xfrm>
          <a:prstGeom prst="rect">
            <a:avLst/>
          </a:prstGeom>
          <a:noFill/>
        </p:spPr>
        <p:txBody>
          <a:bodyPr wrap="square" rtlCol="0">
            <a:spAutoFit/>
          </a:bodyPr>
          <a:lstStyle/>
          <a:p>
            <a:r>
              <a:rPr lang="en-US" sz="5400" dirty="0">
                <a:solidFill>
                  <a:srgbClr val="FF0000"/>
                </a:solidFill>
              </a:rPr>
              <a:t>C</a:t>
            </a:r>
          </a:p>
        </p:txBody>
      </p:sp>
      <p:sp>
        <p:nvSpPr>
          <p:cNvPr id="14" name="TextBox 13"/>
          <p:cNvSpPr txBox="1"/>
          <p:nvPr/>
        </p:nvSpPr>
        <p:spPr>
          <a:xfrm>
            <a:off x="5531360" y="5135880"/>
            <a:ext cx="838200" cy="923330"/>
          </a:xfrm>
          <a:prstGeom prst="rect">
            <a:avLst/>
          </a:prstGeom>
          <a:noFill/>
        </p:spPr>
        <p:txBody>
          <a:bodyPr wrap="square" rtlCol="0">
            <a:spAutoFit/>
          </a:bodyPr>
          <a:lstStyle/>
          <a:p>
            <a:r>
              <a:rPr lang="en-US" sz="5400" dirty="0">
                <a:solidFill>
                  <a:srgbClr val="FF0000"/>
                </a:solidFill>
              </a:rPr>
              <a:t>B</a:t>
            </a:r>
          </a:p>
        </p:txBody>
      </p:sp>
      <p:sp>
        <p:nvSpPr>
          <p:cNvPr id="15" name="TextBox 14"/>
          <p:cNvSpPr txBox="1"/>
          <p:nvPr/>
        </p:nvSpPr>
        <p:spPr>
          <a:xfrm>
            <a:off x="8471920" y="5143500"/>
            <a:ext cx="838200" cy="923330"/>
          </a:xfrm>
          <a:prstGeom prst="rect">
            <a:avLst/>
          </a:prstGeom>
          <a:noFill/>
        </p:spPr>
        <p:txBody>
          <a:bodyPr wrap="square" rtlCol="0">
            <a:spAutoFit/>
          </a:bodyPr>
          <a:lstStyle/>
          <a:p>
            <a:r>
              <a:rPr lang="en-US" sz="5400" dirty="0">
                <a:solidFill>
                  <a:srgbClr val="FF0000"/>
                </a:solidFill>
              </a:rPr>
              <a:t>E</a:t>
            </a:r>
          </a:p>
        </p:txBody>
      </p:sp>
      <p:sp>
        <p:nvSpPr>
          <p:cNvPr id="16" name="TextBox 15"/>
          <p:cNvSpPr txBox="1"/>
          <p:nvPr/>
        </p:nvSpPr>
        <p:spPr>
          <a:xfrm>
            <a:off x="11201400" y="5171440"/>
            <a:ext cx="838200" cy="923330"/>
          </a:xfrm>
          <a:prstGeom prst="rect">
            <a:avLst/>
          </a:prstGeom>
          <a:noFill/>
        </p:spPr>
        <p:txBody>
          <a:bodyPr wrap="square" rtlCol="0">
            <a:spAutoFit/>
          </a:bodyPr>
          <a:lstStyle/>
          <a:p>
            <a:r>
              <a:rPr lang="en-US" sz="5400" dirty="0">
                <a:solidFill>
                  <a:srgbClr val="FF0000"/>
                </a:solidFill>
              </a:rPr>
              <a:t>A</a:t>
            </a:r>
          </a:p>
        </p:txBody>
      </p:sp>
      <p:sp>
        <p:nvSpPr>
          <p:cNvPr id="17" name="TextBox 16"/>
          <p:cNvSpPr txBox="1"/>
          <p:nvPr/>
        </p:nvSpPr>
        <p:spPr>
          <a:xfrm>
            <a:off x="13937265" y="5107940"/>
            <a:ext cx="838200" cy="923330"/>
          </a:xfrm>
          <a:prstGeom prst="rect">
            <a:avLst/>
          </a:prstGeom>
          <a:noFill/>
        </p:spPr>
        <p:txBody>
          <a:bodyPr wrap="square" rtlCol="0">
            <a:spAutoFit/>
          </a:bodyPr>
          <a:lstStyle/>
          <a:p>
            <a:r>
              <a:rPr lang="en-US" sz="5400" dirty="0">
                <a:solidFill>
                  <a:srgbClr val="FF0000"/>
                </a:solidFill>
              </a:rPr>
              <a:t>D</a:t>
            </a:r>
          </a:p>
        </p:txBody>
      </p:sp>
    </p:spTree>
    <p:extLst>
      <p:ext uri="{BB962C8B-B14F-4D97-AF65-F5344CB8AC3E}">
        <p14:creationId xmlns:p14="http://schemas.microsoft.com/office/powerpoint/2010/main" val="22541452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14"/>
                                        </p:tgtEl>
                                        <p:attrNameLst>
                                          <p:attrName>style.visibility</p:attrName>
                                        </p:attrNameLst>
                                      </p:cBhvr>
                                      <p:to>
                                        <p:strVal val="visible"/>
                                      </p:to>
                                    </p:set>
                                    <p:animEffect transition="in" filter="barn(inVertical)">
                                      <p:cBhvr>
                                        <p:cTn id="12" dur="500"/>
                                        <p:tgtEl>
                                          <p:spTgt spid="14"/>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15"/>
                                        </p:tgtEl>
                                        <p:attrNameLst>
                                          <p:attrName>style.visibility</p:attrName>
                                        </p:attrNameLst>
                                      </p:cBhvr>
                                      <p:to>
                                        <p:strVal val="visible"/>
                                      </p:to>
                                    </p:set>
                                    <p:animEffect transition="in" filter="barn(inVertical)">
                                      <p:cBhvr>
                                        <p:cTn id="17" dur="500"/>
                                        <p:tgtEl>
                                          <p:spTgt spid="15"/>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grpId="0" nodeType="clickEffect">
                                  <p:stCondLst>
                                    <p:cond delay="0"/>
                                  </p:stCondLst>
                                  <p:childTnLst>
                                    <p:set>
                                      <p:cBhvr>
                                        <p:cTn id="21" dur="1" fill="hold">
                                          <p:stCondLst>
                                            <p:cond delay="0"/>
                                          </p:stCondLst>
                                        </p:cTn>
                                        <p:tgtEl>
                                          <p:spTgt spid="16"/>
                                        </p:tgtEl>
                                        <p:attrNameLst>
                                          <p:attrName>style.visibility</p:attrName>
                                        </p:attrNameLst>
                                      </p:cBhvr>
                                      <p:to>
                                        <p:strVal val="visible"/>
                                      </p:to>
                                    </p:set>
                                    <p:animEffect transition="in" filter="barn(inVertical)">
                                      <p:cBhvr>
                                        <p:cTn id="22" dur="500"/>
                                        <p:tgtEl>
                                          <p:spTgt spid="16"/>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grpId="0" nodeType="clickEffect">
                                  <p:stCondLst>
                                    <p:cond delay="0"/>
                                  </p:stCondLst>
                                  <p:childTnLst>
                                    <p:set>
                                      <p:cBhvr>
                                        <p:cTn id="26" dur="1" fill="hold">
                                          <p:stCondLst>
                                            <p:cond delay="0"/>
                                          </p:stCondLst>
                                        </p:cTn>
                                        <p:tgtEl>
                                          <p:spTgt spid="17"/>
                                        </p:tgtEl>
                                        <p:attrNameLst>
                                          <p:attrName>style.visibility</p:attrName>
                                        </p:attrNameLst>
                                      </p:cBhvr>
                                      <p:to>
                                        <p:strVal val="visible"/>
                                      </p:to>
                                    </p:set>
                                    <p:animEffect transition="in" filter="barn(inVertical)">
                                      <p:cBhvr>
                                        <p:cTn id="27"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14" grpId="0"/>
      <p:bldP spid="15" grpId="0"/>
      <p:bldP spid="16" grpId="0"/>
      <p:bldP spid="17"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1054683" y="2"/>
            <a:ext cx="19342685" cy="651539"/>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371600">
              <a:defRPr/>
            </a:pPr>
            <a:endParaRPr lang="en-US" sz="2700">
              <a:solidFill>
                <a:prstClr val="white"/>
              </a:solidFill>
              <a:latin typeface="Calibri" panose="020F0502020204030204"/>
            </a:endParaRPr>
          </a:p>
        </p:txBody>
      </p:sp>
      <p:sp>
        <p:nvSpPr>
          <p:cNvPr id="7" name="TextBox 6"/>
          <p:cNvSpPr txBox="1"/>
          <p:nvPr/>
        </p:nvSpPr>
        <p:spPr>
          <a:xfrm>
            <a:off x="1" y="72287"/>
            <a:ext cx="2089529" cy="553998"/>
          </a:xfrm>
          <a:prstGeom prst="rect">
            <a:avLst/>
          </a:prstGeom>
          <a:noFill/>
        </p:spPr>
        <p:txBody>
          <a:bodyPr wrap="square" rtlCol="0">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defTabSz="1371600">
              <a:defRPr/>
            </a:pPr>
            <a:r>
              <a:rPr lang="en-US" sz="3000" dirty="0">
                <a:solidFill>
                  <a:prstClr val="white"/>
                </a:solidFill>
              </a:rPr>
              <a:t>UNIT 6</a:t>
            </a:r>
          </a:p>
        </p:txBody>
      </p:sp>
      <p:sp>
        <p:nvSpPr>
          <p:cNvPr id="8" name="TextBox 7"/>
          <p:cNvSpPr txBox="1"/>
          <p:nvPr/>
        </p:nvSpPr>
        <p:spPr>
          <a:xfrm>
            <a:off x="3657600" y="64049"/>
            <a:ext cx="9152631" cy="600164"/>
          </a:xfrm>
          <a:prstGeom prst="rect">
            <a:avLst/>
          </a:prstGeom>
          <a:noFill/>
        </p:spPr>
        <p:txBody>
          <a:bodyPr wrap="square" lIns="137160" tIns="68580" rIns="137160" bIns="68580" rtlCol="0" anchor="t">
            <a:spAutoFit/>
          </a:bodyPr>
          <a:lstStyle/>
          <a:p>
            <a:pPr algn="ctr">
              <a:defRPr/>
            </a:pPr>
            <a:r>
              <a:rPr lang="en-US" sz="3000" b="1" dirty="0">
                <a:solidFill>
                  <a:schemeClr val="bg1"/>
                </a:solidFill>
                <a:latin typeface="Kozuka Gothic Pro H" panose="020B0800000000000000" pitchFamily="34" charset="-128"/>
                <a:ea typeface="Kozuka Gothic Pro H" panose="020B0800000000000000" pitchFamily="34" charset="-128"/>
              </a:rPr>
              <a:t>WHAT WILL EARTH BE LIKE IN THE FUTURE?</a:t>
            </a:r>
          </a:p>
        </p:txBody>
      </p:sp>
      <p:sp>
        <p:nvSpPr>
          <p:cNvPr id="9" name="TextBox 8"/>
          <p:cNvSpPr txBox="1"/>
          <p:nvPr/>
        </p:nvSpPr>
        <p:spPr>
          <a:xfrm>
            <a:off x="13150598" y="93320"/>
            <a:ext cx="4983293" cy="553998"/>
          </a:xfrm>
          <a:prstGeom prst="rect">
            <a:avLst/>
          </a:prstGeom>
          <a:noFill/>
        </p:spPr>
        <p:txBody>
          <a:bodyPr wrap="square" rtlCol="0" anchor="ctr">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algn="r" defTabSz="1371600">
              <a:defRPr/>
            </a:pPr>
            <a:r>
              <a:rPr lang="en-US" sz="3000" dirty="0">
                <a:solidFill>
                  <a:prstClr val="white"/>
                </a:solidFill>
              </a:rPr>
              <a:t>COMPREHENSION</a:t>
            </a:r>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85799" y="1714500"/>
            <a:ext cx="17192023" cy="1676400"/>
          </a:xfrm>
          <a:prstGeom prst="rect">
            <a:avLst/>
          </a:prstGeom>
        </p:spPr>
      </p:pic>
      <p:pic>
        <p:nvPicPr>
          <p:cNvPr id="5" name="Picture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971336" y="3675660"/>
            <a:ext cx="8358524" cy="6611340"/>
          </a:xfrm>
          <a:prstGeom prst="rect">
            <a:avLst/>
          </a:prstGeom>
        </p:spPr>
      </p:pic>
      <p:sp>
        <p:nvSpPr>
          <p:cNvPr id="10" name="Oval 9"/>
          <p:cNvSpPr/>
          <p:nvPr/>
        </p:nvSpPr>
        <p:spPr>
          <a:xfrm>
            <a:off x="9829800" y="8724900"/>
            <a:ext cx="609600" cy="5334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8579390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18288000" cy="10439400"/>
          </a:xfrm>
          <a:prstGeom prst="rect">
            <a:avLst/>
          </a:prstGeom>
        </p:spPr>
      </p:pic>
      <p:pic>
        <p:nvPicPr>
          <p:cNvPr id="29" name="Picture 2"/>
          <p:cNvPicPr>
            <a:picLocks noChangeAspect="1"/>
          </p:cNvPicPr>
          <p:nvPr/>
        </p:nvPicPr>
        <p:blipFill>
          <a:blip r:embed="rId3"/>
          <a:srcRect/>
          <a:stretch>
            <a:fillRect/>
          </a:stretch>
        </p:blipFill>
        <p:spPr>
          <a:xfrm>
            <a:off x="-762002" y="5355269"/>
            <a:ext cx="19549122" cy="5655632"/>
          </a:xfrm>
          <a:prstGeom prst="rect">
            <a:avLst/>
          </a:prstGeom>
        </p:spPr>
      </p:pic>
      <p:pic>
        <p:nvPicPr>
          <p:cNvPr id="30" name="Picture 3"/>
          <p:cNvPicPr>
            <a:picLocks noChangeAspect="1"/>
          </p:cNvPicPr>
          <p:nvPr/>
        </p:nvPicPr>
        <p:blipFill>
          <a:blip r:embed="rId3"/>
          <a:srcRect/>
          <a:stretch>
            <a:fillRect/>
          </a:stretch>
        </p:blipFill>
        <p:spPr>
          <a:xfrm rot="-10800000">
            <a:off x="-762001" y="-266700"/>
            <a:ext cx="19811999" cy="5654988"/>
          </a:xfrm>
          <a:prstGeom prst="rect">
            <a:avLst/>
          </a:prstGeom>
        </p:spPr>
      </p:pic>
      <p:sp>
        <p:nvSpPr>
          <p:cNvPr id="4" name="Rectangle 3"/>
          <p:cNvSpPr/>
          <p:nvPr/>
        </p:nvSpPr>
        <p:spPr>
          <a:xfrm>
            <a:off x="4376682" y="4065539"/>
            <a:ext cx="10036209" cy="2308324"/>
          </a:xfrm>
          <a:prstGeom prst="rect">
            <a:avLst/>
          </a:prstGeom>
          <a:noFill/>
        </p:spPr>
        <p:txBody>
          <a:bodyPr wrap="none" lIns="91440" tIns="45720" rIns="91440" bIns="45720">
            <a:spAutoFit/>
          </a:bodyPr>
          <a:lstStyle/>
          <a:p>
            <a:pPr algn="ctr"/>
            <a:r>
              <a:rPr lang="en-US" sz="14400" b="1" spc="50" dirty="0">
                <a:ln w="9525" cmpd="sng">
                  <a:solidFill>
                    <a:schemeClr val="accent1"/>
                  </a:solidFill>
                  <a:prstDash val="solid"/>
                </a:ln>
                <a:solidFill>
                  <a:srgbClr val="70AD47">
                    <a:tint val="1000"/>
                  </a:srgbClr>
                </a:solidFill>
                <a:effectLst>
                  <a:glow rad="38100">
                    <a:schemeClr val="accent1">
                      <a:alpha val="40000"/>
                    </a:schemeClr>
                  </a:glow>
                </a:effectLst>
              </a:rPr>
              <a:t>THANK YOU!</a:t>
            </a:r>
          </a:p>
        </p:txBody>
      </p:sp>
    </p:spTree>
    <p:extLst>
      <p:ext uri="{BB962C8B-B14F-4D97-AF65-F5344CB8AC3E}">
        <p14:creationId xmlns:p14="http://schemas.microsoft.com/office/powerpoint/2010/main" val="6850581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1000" fill="hold"/>
                                        <p:tgtEl>
                                          <p:spTgt spid="4"/>
                                        </p:tgtEl>
                                        <p:attrNameLst>
                                          <p:attrName>ppt_w</p:attrName>
                                        </p:attrNameLst>
                                      </p:cBhvr>
                                      <p:tavLst>
                                        <p:tav tm="0">
                                          <p:val>
                                            <p:fltVal val="0"/>
                                          </p:val>
                                        </p:tav>
                                        <p:tav tm="100000">
                                          <p:val>
                                            <p:strVal val="#ppt_w"/>
                                          </p:val>
                                        </p:tav>
                                      </p:tavLst>
                                    </p:anim>
                                    <p:anim calcmode="lin" valueType="num">
                                      <p:cBhvr>
                                        <p:cTn id="8" dur="1000" fill="hold"/>
                                        <p:tgtEl>
                                          <p:spTgt spid="4"/>
                                        </p:tgtEl>
                                        <p:attrNameLst>
                                          <p:attrName>ppt_h</p:attrName>
                                        </p:attrNameLst>
                                      </p:cBhvr>
                                      <p:tavLst>
                                        <p:tav tm="0">
                                          <p:val>
                                            <p:fltVal val="0"/>
                                          </p:val>
                                        </p:tav>
                                        <p:tav tm="100000">
                                          <p:val>
                                            <p:strVal val="#ppt_h"/>
                                          </p:val>
                                        </p:tav>
                                      </p:tavLst>
                                    </p:anim>
                                    <p:anim calcmode="lin" valueType="num">
                                      <p:cBhvr>
                                        <p:cTn id="9" dur="1000" fill="hold"/>
                                        <p:tgtEl>
                                          <p:spTgt spid="4"/>
                                        </p:tgtEl>
                                        <p:attrNameLst>
                                          <p:attrName>style.rotation</p:attrName>
                                        </p:attrNameLst>
                                      </p:cBhvr>
                                      <p:tavLst>
                                        <p:tav tm="0">
                                          <p:val>
                                            <p:fltVal val="90"/>
                                          </p:val>
                                        </p:tav>
                                        <p:tav tm="100000">
                                          <p:val>
                                            <p:fltVal val="0"/>
                                          </p:val>
                                        </p:tav>
                                      </p:tavLst>
                                    </p:anim>
                                    <p:animEffect transition="in" filter="fade">
                                      <p:cBhvr>
                                        <p:cTn id="10"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178</TotalTime>
  <Words>403</Words>
  <Application>Microsoft Office PowerPoint</Application>
  <PresentationFormat>Custom</PresentationFormat>
  <Paragraphs>57</Paragraphs>
  <Slides>8</Slides>
  <Notes>6</Notes>
  <HiddenSlides>0</HiddenSlides>
  <MMClips>1</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8</vt:i4>
      </vt:variant>
    </vt:vector>
  </HeadingPairs>
  <TitlesOfParts>
    <vt:vector size="14" baseType="lpstr">
      <vt:lpstr>Calibri</vt:lpstr>
      <vt:lpstr>Arial</vt:lpstr>
      <vt:lpstr>Kozuka Gothic Pro H</vt:lpstr>
      <vt:lpstr>Myriad Pro</vt:lpstr>
      <vt:lpstr>Adobe Gothic Std B</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Cream And Green Creative Natural Tourism Presentation</dc:title>
  <dc:creator>ADMIN</dc:creator>
  <cp:lastModifiedBy>Administrator</cp:lastModifiedBy>
  <cp:revision>7</cp:revision>
  <dcterms:created xsi:type="dcterms:W3CDTF">2006-08-16T00:00:00Z</dcterms:created>
  <dcterms:modified xsi:type="dcterms:W3CDTF">2023-08-16T19:38:50Z</dcterms:modified>
  <dc:identifier>DAFrbjBUBMA</dc:identifier>
</cp:coreProperties>
</file>