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0"/>
  </p:notesMasterIdLst>
  <p:sldIdLst>
    <p:sldId id="257" r:id="rId2"/>
    <p:sldId id="258" r:id="rId3"/>
    <p:sldId id="273" r:id="rId4"/>
    <p:sldId id="263" r:id="rId5"/>
    <p:sldId id="264" r:id="rId6"/>
    <p:sldId id="271" r:id="rId7"/>
    <p:sldId id="272" r:id="rId8"/>
    <p:sldId id="259" r:id="rId9"/>
  </p:sldIdLst>
  <p:sldSz cx="18288000" cy="10287000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90" autoAdjust="0"/>
    <p:restoredTop sz="60964" autoAdjust="0"/>
  </p:normalViewPr>
  <p:slideViewPr>
    <p:cSldViewPr>
      <p:cViewPr varScale="1">
        <p:scale>
          <a:sx n="23" d="100"/>
          <a:sy n="23" d="100"/>
        </p:scale>
        <p:origin x="1440" y="3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DEAA3D-6688-4C01-8CC3-ACC563D521E7}" type="datetimeFigureOut">
              <a:rPr lang="en-US" smtClean="0"/>
              <a:t>8/26/2023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0596D1-BBED-4375-B86D-B4B86F32C5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784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2m9-x3YW-JM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Warm-up: How much you know about Antarctica?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https://www.youtube.com/watch?v=2m9-x3YW-JM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Have students watch the video about the general knowledge of Antarctica.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There are both questions and answers there, so T pauses before each answer.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Tell students they are going to watch a video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called Polar Ice. As students follow along in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their books, read the title and the sentence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about the video aloud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C82548-F3D3-4CAD-8B49-39C42F54F50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7263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C82548-F3D3-4CAD-8B49-39C42F54F50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1233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C82548-F3D3-4CAD-8B49-39C42F54F50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3987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Tell students they will take a quiz to see how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much they know about Antarctica. As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students follow along in their books, read the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statements aloud. Have students circle their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answers.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C82548-F3D3-4CAD-8B49-39C42F54F50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658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While You Watch</a:t>
            </a:r>
            <a:endParaRPr lang="en-US" sz="105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Activity A.</a:t>
            </a:r>
            <a:endParaRPr lang="en-US" sz="105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Tell students they will watch the video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they should check their answers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from </a:t>
            </a:r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BEFORE YOU WATCH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sz="105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Play the video. Check the students’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answers in </a:t>
            </a:r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BEFORE YOU WATCH.</a:t>
            </a:r>
            <a:endParaRPr lang="en-US" sz="105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US" sz="105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Key: </a:t>
            </a:r>
            <a:endParaRPr lang="en-US" sz="105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1. South</a:t>
            </a:r>
            <a:endParaRPr lang="en-US" sz="105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2. bigger</a:t>
            </a:r>
            <a:endParaRPr lang="en-US" sz="105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3. Ninety</a:t>
            </a:r>
            <a:endParaRPr lang="en-US" sz="105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6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</a:t>
            </a:r>
            <a:endParaRPr lang="en-US" sz="105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US" sz="105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Activity B.</a:t>
            </a:r>
            <a:endParaRPr lang="en-US" sz="105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Explain to students that they will watch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video again and they should check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things that will probably happen if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Antarctica’s glaciers melt. As students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follow along in their books, read the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phrases aloud.</a:t>
            </a:r>
            <a:endParaRPr lang="en-US" sz="105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Play the video. Play it again, if necessary.</a:t>
            </a:r>
            <a:endParaRPr lang="en-US" sz="105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Check answers as a class. </a:t>
            </a:r>
            <a:endParaRPr lang="en-US" sz="105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US" sz="105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Key: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en-US" sz="105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C82548-F3D3-4CAD-8B49-39C42F54F50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6756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Tell students they will get into pairs and talk about the video.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 students follow along in their books, read the question aloud.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Have them do the task.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C82548-F3D3-4CAD-8B49-39C42F54F50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6002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8047"/>
            <a:ext cx="18279979" cy="1180332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43750" t="21111" r="21251" b="9999"/>
          <a:stretch/>
        </p:blipFill>
        <p:spPr>
          <a:xfrm>
            <a:off x="1" y="9166"/>
            <a:ext cx="8839200" cy="97063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Rounded Rectangle 5"/>
          <p:cNvSpPr/>
          <p:nvPr/>
        </p:nvSpPr>
        <p:spPr>
          <a:xfrm>
            <a:off x="9982200" y="3086100"/>
            <a:ext cx="7467600" cy="3962400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7" name="Rectangle 6"/>
          <p:cNvSpPr/>
          <p:nvPr/>
        </p:nvSpPr>
        <p:spPr>
          <a:xfrm>
            <a:off x="9677400" y="3497639"/>
            <a:ext cx="820374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600" b="1" dirty="0">
                <a:latin typeface="Myriad Pro" panose="020B0503030403020204" pitchFamily="34" charset="0"/>
              </a:rPr>
              <a:t>Video</a:t>
            </a:r>
          </a:p>
          <a:p>
            <a:pPr algn="ctr"/>
            <a:r>
              <a:rPr lang="en-US" sz="6600" b="1" dirty="0">
                <a:latin typeface="Myriad Pro" panose="020B0503030403020204" pitchFamily="34" charset="0"/>
              </a:rPr>
              <a:t>and</a:t>
            </a:r>
          </a:p>
          <a:p>
            <a:pPr algn="ctr"/>
            <a:r>
              <a:rPr lang="en-US" sz="6600" b="1" dirty="0">
                <a:latin typeface="Myriad Pro" panose="020B0503030403020204" pitchFamily="34" charset="0"/>
              </a:rPr>
              <a:t>Video Worksheet</a:t>
            </a:r>
          </a:p>
        </p:txBody>
      </p:sp>
    </p:spTree>
    <p:extLst>
      <p:ext uri="{BB962C8B-B14F-4D97-AF65-F5344CB8AC3E}">
        <p14:creationId xmlns:p14="http://schemas.microsoft.com/office/powerpoint/2010/main" val="15602726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-1054683" y="2"/>
            <a:ext cx="19342685" cy="65153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" y="72287"/>
            <a:ext cx="20895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UNIT 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57038" y="64048"/>
            <a:ext cx="9725762" cy="600164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/>
          <a:p>
            <a:pPr algn="ctr">
              <a:defRPr/>
            </a:pPr>
            <a:r>
              <a:rPr lang="en-US" sz="3000" b="1" dirty="0">
                <a:solidFill>
                  <a:schemeClr val="bg1"/>
                </a:solidFill>
                <a:latin typeface="Kozuka Gothic Pro H" panose="020B0800000000000000" pitchFamily="34" charset="-128"/>
                <a:ea typeface="Kozuka Gothic Pro H" panose="020B0800000000000000" pitchFamily="34" charset="-128"/>
              </a:rPr>
              <a:t>WHAT WILL EARTH BE LIKE IN THE FUTURE?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150598" y="93320"/>
            <a:ext cx="4983293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algn="r"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VIDEO</a:t>
            </a:r>
          </a:p>
        </p:txBody>
      </p:sp>
      <p:pic>
        <p:nvPicPr>
          <p:cNvPr id="16" name="Antarctica Quiz - 10 trivia questions and answers - South pole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286000" y="1943100"/>
            <a:ext cx="13703788" cy="7708965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5493301" y="1181100"/>
            <a:ext cx="688066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ea typeface="Times New Roman" panose="02020603050405020304" pitchFamily="18" charset="0"/>
              </a:rPr>
              <a:t>How much you know about Antarctica?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056686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-1054683" y="2"/>
            <a:ext cx="19342685" cy="65153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" y="72287"/>
            <a:ext cx="20895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UNIT 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87169" y="93320"/>
            <a:ext cx="9457431" cy="600164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/>
          <a:p>
            <a:pPr algn="ctr">
              <a:defRPr/>
            </a:pPr>
            <a:r>
              <a:rPr lang="en-US" sz="3000" b="1" dirty="0">
                <a:solidFill>
                  <a:schemeClr val="bg1"/>
                </a:solidFill>
                <a:latin typeface="Kozuka Gothic Pro H" panose="020B0800000000000000" pitchFamily="34" charset="-128"/>
                <a:ea typeface="Kozuka Gothic Pro H" panose="020B0800000000000000" pitchFamily="34" charset="-128"/>
              </a:rPr>
              <a:t>WHAT WILL EARTH BE LIKE IN THE FUTURE?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150598" y="93320"/>
            <a:ext cx="4983293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algn="r"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VIDEO</a:t>
            </a:r>
          </a:p>
        </p:txBody>
      </p:sp>
      <p:pic>
        <p:nvPicPr>
          <p:cNvPr id="2" name="Unit 06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670229"/>
            <a:ext cx="18288002" cy="9603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560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-1054683" y="2"/>
            <a:ext cx="19342685" cy="65153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" y="72287"/>
            <a:ext cx="20895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UNIT 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34769" y="64049"/>
            <a:ext cx="9457431" cy="600164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/>
          <a:p>
            <a:pPr algn="ctr">
              <a:defRPr/>
            </a:pPr>
            <a:r>
              <a:rPr lang="en-US" sz="3000" b="1" dirty="0">
                <a:solidFill>
                  <a:schemeClr val="bg1"/>
                </a:solidFill>
                <a:latin typeface="Kozuka Gothic Pro H" panose="020B0800000000000000" pitchFamily="34" charset="-128"/>
                <a:ea typeface="Kozuka Gothic Pro H" panose="020B0800000000000000" pitchFamily="34" charset="-128"/>
              </a:rPr>
              <a:t>WHAT WILL EARTH BE LIKE IN THE FUTURE?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150598" y="93320"/>
            <a:ext cx="4983293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algn="r"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VIDEO</a:t>
            </a:r>
          </a:p>
        </p:txBody>
      </p:sp>
      <p:pic>
        <p:nvPicPr>
          <p:cNvPr id="1027" name="Picture 3" descr="Where is Antarctica? on world map | Antarctica, Map, World ma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2354" y="1485900"/>
            <a:ext cx="8196488" cy="819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/>
          <p:nvPr/>
        </p:nvSpPr>
        <p:spPr>
          <a:xfrm>
            <a:off x="1007358" y="2933700"/>
            <a:ext cx="721116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chemeClr val="accent6">
                    <a:lumMod val="75000"/>
                  </a:schemeClr>
                </a:solidFill>
                <a:ea typeface="Times New Roman" panose="02020603050405020304" pitchFamily="18" charset="0"/>
              </a:rPr>
              <a:t>Antarctica, meaning opposite to the Arctic, is both the southernmost continent and the coldest, with winter temperatures between -89˚C and 11˚C. Almost the entire continent is covered by a huge sheet of ice that is, on average, nearly 2.5 kilometers</a:t>
            </a:r>
            <a:br>
              <a:rPr lang="en-US" sz="3200" dirty="0">
                <a:solidFill>
                  <a:schemeClr val="accent6">
                    <a:lumMod val="75000"/>
                  </a:schemeClr>
                </a:solidFill>
                <a:ea typeface="Times New Roman" panose="02020603050405020304" pitchFamily="18" charset="0"/>
              </a:rPr>
            </a:br>
            <a:r>
              <a:rPr lang="en-US" sz="3200" dirty="0">
                <a:solidFill>
                  <a:schemeClr val="accent6">
                    <a:lumMod val="75000"/>
                  </a:schemeClr>
                </a:solidFill>
                <a:ea typeface="Times New Roman" panose="02020603050405020304" pitchFamily="18" charset="0"/>
              </a:rPr>
              <a:t>think. This is about 90 percent of the world’s total continental ice sheets</a:t>
            </a:r>
            <a:endParaRPr lang="en-US" sz="32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09366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-1054683" y="2"/>
            <a:ext cx="19342685" cy="65153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" y="72287"/>
            <a:ext cx="20895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UNIT 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48200" y="64049"/>
            <a:ext cx="9788632" cy="600164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/>
          <a:p>
            <a:pPr algn="ctr">
              <a:defRPr/>
            </a:pPr>
            <a:r>
              <a:rPr lang="en-US" sz="3000" b="1" dirty="0">
                <a:solidFill>
                  <a:schemeClr val="bg1"/>
                </a:solidFill>
                <a:latin typeface="Kozuka Gothic Pro H" panose="020B0800000000000000" pitchFamily="34" charset="-128"/>
                <a:ea typeface="Kozuka Gothic Pro H" panose="020B0800000000000000" pitchFamily="34" charset="-128"/>
              </a:rPr>
              <a:t>WHAT WILL EARTH BE LIKE IN THE FUTURE?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150598" y="93320"/>
            <a:ext cx="4983293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algn="r"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VIDEO</a:t>
            </a: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3"/>
          <a:srcRect l="25472" t="16983" r="41839" b="10567"/>
          <a:stretch/>
        </p:blipFill>
        <p:spPr>
          <a:xfrm>
            <a:off x="-30480" y="647318"/>
            <a:ext cx="18318482" cy="9633262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4"/>
          <a:srcRect l="11667" t="15926" r="37917" b="44074"/>
          <a:stretch/>
        </p:blipFill>
        <p:spPr>
          <a:xfrm>
            <a:off x="19396" y="736498"/>
            <a:ext cx="13802071" cy="6159602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4"/>
          <a:srcRect l="59022" t="15926" r="37917" b="44074"/>
          <a:stretch/>
        </p:blipFill>
        <p:spPr>
          <a:xfrm>
            <a:off x="13716000" y="626284"/>
            <a:ext cx="4572000" cy="6269815"/>
          </a:xfrm>
          <a:prstGeom prst="rect">
            <a:avLst/>
          </a:prstGeom>
        </p:spPr>
      </p:pic>
      <p:sp>
        <p:nvSpPr>
          <p:cNvPr id="27" name="Oval 26"/>
          <p:cNvSpPr/>
          <p:nvPr/>
        </p:nvSpPr>
        <p:spPr>
          <a:xfrm>
            <a:off x="8153400" y="5219700"/>
            <a:ext cx="838200" cy="5334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6781800" y="5676900"/>
            <a:ext cx="914400" cy="609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5334000" y="6134100"/>
            <a:ext cx="914400" cy="609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494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2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-1054683" y="2"/>
            <a:ext cx="19342685" cy="65153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" y="72287"/>
            <a:ext cx="20895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UNIT 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0" y="64049"/>
            <a:ext cx="9076431" cy="608525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/>
          <a:p>
            <a:pPr algn="ctr">
              <a:defRPr/>
            </a:pPr>
            <a:r>
              <a:rPr lang="en-US" sz="3000" b="1" dirty="0">
                <a:solidFill>
                  <a:schemeClr val="bg1"/>
                </a:solidFill>
                <a:latin typeface="Kozuka Gothic Pro H" panose="020B0800000000000000" pitchFamily="34" charset="-128"/>
                <a:ea typeface="Kozuka Gothic Pro H" panose="020B0800000000000000" pitchFamily="34" charset="-128"/>
              </a:rPr>
              <a:t>WHAT WILL EARTH BE LIKE IN THE FUTURE?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150598" y="93320"/>
            <a:ext cx="4983293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algn="r"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VIDEO</a:t>
            </a: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3"/>
          <a:srcRect l="25472" t="16983" r="41839" b="10567"/>
          <a:stretch/>
        </p:blipFill>
        <p:spPr>
          <a:xfrm>
            <a:off x="-30480" y="647318"/>
            <a:ext cx="18318482" cy="9633262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/>
          <a:srcRect l="26250" t="55185" r="37916" b="13704"/>
          <a:stretch/>
        </p:blipFill>
        <p:spPr>
          <a:xfrm>
            <a:off x="-20782" y="698570"/>
            <a:ext cx="12136582" cy="592716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/>
          <a:srcRect l="59638" t="55185" r="37916" b="13704"/>
          <a:stretch/>
        </p:blipFill>
        <p:spPr>
          <a:xfrm>
            <a:off x="12125498" y="715588"/>
            <a:ext cx="6172202" cy="592716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219200" y="4229100"/>
            <a:ext cx="48369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✓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219200" y="4834235"/>
            <a:ext cx="48369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✓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219200" y="5448300"/>
            <a:ext cx="48369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✓</a:t>
            </a:r>
          </a:p>
        </p:txBody>
      </p:sp>
    </p:spTree>
    <p:extLst>
      <p:ext uri="{BB962C8B-B14F-4D97-AF65-F5344CB8AC3E}">
        <p14:creationId xmlns:p14="http://schemas.microsoft.com/office/powerpoint/2010/main" val="307417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5" grpId="0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-1054683" y="2"/>
            <a:ext cx="19342685" cy="65153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" y="72287"/>
            <a:ext cx="20895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UNIT 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953000" y="64049"/>
            <a:ext cx="9152631" cy="600164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/>
          <a:p>
            <a:pPr algn="ctr">
              <a:defRPr/>
            </a:pPr>
            <a:r>
              <a:rPr lang="en-US" sz="3000" b="1" dirty="0">
                <a:solidFill>
                  <a:schemeClr val="bg1"/>
                </a:solidFill>
                <a:latin typeface="Kozuka Gothic Pro H" panose="020B0800000000000000" pitchFamily="34" charset="-128"/>
                <a:ea typeface="Kozuka Gothic Pro H" panose="020B0800000000000000" pitchFamily="34" charset="-128"/>
              </a:rPr>
              <a:t>WHAT WILL EARTH BE LIKE IN THE FUTURE?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150598" y="93320"/>
            <a:ext cx="4983293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algn="r" defTabSz="1371600">
              <a:defRPr/>
            </a:pPr>
            <a:r>
              <a:rPr lang="en-US" sz="3000">
                <a:solidFill>
                  <a:prstClr val="white"/>
                </a:solidFill>
              </a:rPr>
              <a:t>VIDEO</a:t>
            </a:r>
            <a:endParaRPr lang="en-US" sz="3000" dirty="0">
              <a:solidFill>
                <a:prstClr val="white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11250" t="37406" r="37500" b="17408"/>
          <a:stretch/>
        </p:blipFill>
        <p:spPr>
          <a:xfrm>
            <a:off x="0" y="647318"/>
            <a:ext cx="18287999" cy="9596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3538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439400"/>
          </a:xfrm>
          <a:prstGeom prst="rect">
            <a:avLst/>
          </a:prstGeom>
        </p:spPr>
      </p:pic>
      <p:pic>
        <p:nvPicPr>
          <p:cNvPr id="29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-762002" y="5355269"/>
            <a:ext cx="19549122" cy="5655632"/>
          </a:xfrm>
          <a:prstGeom prst="rect">
            <a:avLst/>
          </a:prstGeom>
        </p:spPr>
      </p:pic>
      <p:pic>
        <p:nvPicPr>
          <p:cNvPr id="30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-10800000">
            <a:off x="-762001" y="-266700"/>
            <a:ext cx="19811999" cy="565498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376682" y="4065539"/>
            <a:ext cx="10036209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4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685058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249</TotalTime>
  <Words>229</Words>
  <Application>Microsoft Office PowerPoint</Application>
  <PresentationFormat>Custom</PresentationFormat>
  <Paragraphs>61</Paragraphs>
  <Slides>8</Slides>
  <Notes>6</Notes>
  <HiddenSlides>0</HiddenSlides>
  <MMClips>2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Calibri</vt:lpstr>
      <vt:lpstr>Myriad Pro</vt:lpstr>
      <vt:lpstr>Adobe Gothic Std B</vt:lpstr>
      <vt:lpstr>Kozuka Gothic Pro H</vt:lpstr>
      <vt:lpstr>Arial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Cream And Green Creative Natural Tourism Presentation</dc:title>
  <dc:creator>ADMIN</dc:creator>
  <cp:lastModifiedBy>ADMIN</cp:lastModifiedBy>
  <cp:revision>18</cp:revision>
  <dcterms:created xsi:type="dcterms:W3CDTF">2006-08-16T00:00:00Z</dcterms:created>
  <dcterms:modified xsi:type="dcterms:W3CDTF">2023-08-26T14:36:57Z</dcterms:modified>
  <dc:identifier>DAFrbjBUBMA</dc:identifier>
</cp:coreProperties>
</file>