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60"/>
  </p:notesMasterIdLst>
  <p:sldIdLst>
    <p:sldId id="437" r:id="rId2"/>
    <p:sldId id="383" r:id="rId3"/>
    <p:sldId id="385" r:id="rId4"/>
    <p:sldId id="438" r:id="rId5"/>
    <p:sldId id="439" r:id="rId6"/>
    <p:sldId id="440" r:id="rId7"/>
    <p:sldId id="442" r:id="rId8"/>
    <p:sldId id="443" r:id="rId9"/>
    <p:sldId id="445" r:id="rId10"/>
    <p:sldId id="446" r:id="rId11"/>
    <p:sldId id="447" r:id="rId12"/>
    <p:sldId id="448" r:id="rId13"/>
    <p:sldId id="444" r:id="rId14"/>
    <p:sldId id="450" r:id="rId15"/>
    <p:sldId id="449" r:id="rId16"/>
    <p:sldId id="451" r:id="rId17"/>
    <p:sldId id="452" r:id="rId18"/>
    <p:sldId id="453" r:id="rId19"/>
    <p:sldId id="455" r:id="rId20"/>
    <p:sldId id="457" r:id="rId21"/>
    <p:sldId id="456" r:id="rId22"/>
    <p:sldId id="458" r:id="rId23"/>
    <p:sldId id="459" r:id="rId24"/>
    <p:sldId id="460" r:id="rId25"/>
    <p:sldId id="461" r:id="rId26"/>
    <p:sldId id="462" r:id="rId27"/>
    <p:sldId id="463" r:id="rId28"/>
    <p:sldId id="465" r:id="rId29"/>
    <p:sldId id="464" r:id="rId30"/>
    <p:sldId id="466" r:id="rId31"/>
    <p:sldId id="467" r:id="rId32"/>
    <p:sldId id="468" r:id="rId33"/>
    <p:sldId id="469" r:id="rId34"/>
    <p:sldId id="470" r:id="rId35"/>
    <p:sldId id="471" r:id="rId36"/>
    <p:sldId id="473" r:id="rId37"/>
    <p:sldId id="474" r:id="rId38"/>
    <p:sldId id="475" r:id="rId39"/>
    <p:sldId id="476" r:id="rId40"/>
    <p:sldId id="477" r:id="rId41"/>
    <p:sldId id="480" r:id="rId42"/>
    <p:sldId id="414" r:id="rId43"/>
    <p:sldId id="479" r:id="rId44"/>
    <p:sldId id="418" r:id="rId45"/>
    <p:sldId id="419" r:id="rId46"/>
    <p:sldId id="420" r:id="rId47"/>
    <p:sldId id="481" r:id="rId48"/>
    <p:sldId id="482" r:id="rId49"/>
    <p:sldId id="484" r:id="rId50"/>
    <p:sldId id="424" r:id="rId51"/>
    <p:sldId id="425" r:id="rId52"/>
    <p:sldId id="427" r:id="rId53"/>
    <p:sldId id="428" r:id="rId54"/>
    <p:sldId id="426" r:id="rId55"/>
    <p:sldId id="431" r:id="rId56"/>
    <p:sldId id="432" r:id="rId57"/>
    <p:sldId id="485" r:id="rId58"/>
    <p:sldId id="483" r:id="rId59"/>
  </p:sldIdLst>
  <p:sldSz cx="12192000" cy="6858000"/>
  <p:notesSz cx="6858000" cy="9144000"/>
  <p:embeddedFontLst>
    <p:embeddedFont>
      <p:font typeface="Myriad Pro" panose="020B0503030403020204" pitchFamily="34" charset="0"/>
      <p:regular r:id="rId61"/>
    </p:embeddedFont>
    <p:embeddedFont>
      <p:font typeface="新細明體" panose="02020300000000000000" pitchFamily="18" charset="-120"/>
      <p:regular r:id="rId62"/>
    </p:embeddedFont>
    <p:embeddedFont>
      <p:font typeface="Adobe Gothic Std B" panose="020B0800000000000000" charset="-128"/>
      <p:bold r:id="rId63"/>
    </p:embeddedFont>
    <p:embeddedFont>
      <p:font typeface="Myanmar Text" panose="020B0502040204020203" pitchFamily="34" charset="0"/>
      <p:regular r:id="rId64"/>
      <p:bold r:id="rId65"/>
    </p:embeddedFont>
    <p:embeddedFont>
      <p:font typeface="Calibri Light" panose="020F0302020204030204" pitchFamily="34" charset="0"/>
      <p:regular r:id="rId66"/>
      <p:italic r:id="rId67"/>
    </p:embeddedFont>
    <p:embeddedFont>
      <p:font typeface="Calibri" panose="020F0502020204030204" pitchFamily="34" charset="0"/>
      <p:regular r:id="rId68"/>
      <p:bold r:id="rId69"/>
      <p:italic r:id="rId70"/>
      <p:boldItalic r:id="rId7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B879"/>
    <a:srgbClr val="F05A78"/>
    <a:srgbClr val="2C9C67"/>
    <a:srgbClr val="CCE6F8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1647" autoAdjust="0"/>
  </p:normalViewPr>
  <p:slideViewPr>
    <p:cSldViewPr snapToGrid="0">
      <p:cViewPr varScale="1">
        <p:scale>
          <a:sx n="106" d="100"/>
          <a:sy n="106" d="100"/>
        </p:scale>
        <p:origin x="9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85CBF-4297-4F9E-B275-927F708711BB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9B23A-085B-4A35-AC8D-30F59B092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966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9B23A-085B-4A35-AC8D-30F59B0927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91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9B23A-085B-4A35-AC8D-30F59B09279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78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9B23A-085B-4A35-AC8D-30F59B09279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91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9B23A-085B-4A35-AC8D-30F59B09279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40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9B23A-085B-4A35-AC8D-30F59B092798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2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9B23A-085B-4A35-AC8D-30F59B092798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04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916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03980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84470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9963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661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78904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0404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69684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95849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59187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29604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23901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544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3.png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4.png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jpe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jpe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pn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48" y="1090295"/>
            <a:ext cx="6782153" cy="4265295"/>
          </a:xfrm>
          <a:prstGeom prst="roundRect">
            <a:avLst/>
          </a:prstGeom>
          <a:ln w="104775" cmpd="dbl">
            <a:solidFill>
              <a:schemeClr val="accent4">
                <a:lumMod val="50000"/>
              </a:schemeClr>
            </a:solidFill>
            <a:prstDash val="sysDot"/>
          </a:ln>
        </p:spPr>
      </p:pic>
      <p:sp>
        <p:nvSpPr>
          <p:cNvPr id="3" name="Rounded Rectangle 2"/>
          <p:cNvSpPr/>
          <p:nvPr/>
        </p:nvSpPr>
        <p:spPr>
          <a:xfrm>
            <a:off x="8069943" y="1893570"/>
            <a:ext cx="3861707" cy="2658745"/>
          </a:xfrm>
          <a:prstGeom prst="roundRect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Unit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6:</a:t>
            </a:r>
            <a:r>
              <a:rPr lang="en-US" sz="4800" b="1" dirty="0" smtClean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sym typeface="+mn-ea"/>
              </a:rPr>
              <a:t> </a:t>
            </a:r>
            <a:endParaRPr lang="en-US" sz="4800" b="1" dirty="0"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DESTINATIONS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Picture 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67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2574"/>
            <a:ext cx="12192000" cy="750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27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OVERVIEW</a:t>
              </a:r>
            </a:p>
          </p:txBody>
        </p:sp>
      </p:grpSp>
      <p:sp>
        <p:nvSpPr>
          <p:cNvPr id="19" name="Text Box 12"/>
          <p:cNvSpPr txBox="1"/>
          <p:nvPr/>
        </p:nvSpPr>
        <p:spPr>
          <a:xfrm>
            <a:off x="3353042" y="1076363"/>
            <a:ext cx="5605929" cy="82994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 Do you know?</a:t>
            </a:r>
          </a:p>
        </p:txBody>
      </p:sp>
      <p:sp>
        <p:nvSpPr>
          <p:cNvPr id="20" name="Text Box 13"/>
          <p:cNvSpPr txBox="1"/>
          <p:nvPr/>
        </p:nvSpPr>
        <p:spPr>
          <a:xfrm>
            <a:off x="806450" y="2245995"/>
            <a:ext cx="10699115" cy="206210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World Travel </a:t>
            </a:r>
            <a:r>
              <a:rPr lang="en-US" sz="3200" dirty="0"/>
              <a:t>Organization compiles reports </a:t>
            </a:r>
            <a:r>
              <a:rPr lang="en-US" sz="3200" dirty="0" smtClean="0"/>
              <a:t>on the </a:t>
            </a:r>
            <a:r>
              <a:rPr lang="en-US" sz="3200" dirty="0"/>
              <a:t>countries most visited by </a:t>
            </a:r>
            <a:r>
              <a:rPr lang="en-US" sz="3200" dirty="0" smtClean="0"/>
              <a:t>international travelers</a:t>
            </a:r>
            <a:r>
              <a:rPr lang="en-US" sz="3200" dirty="0"/>
              <a:t>. Among the top ten, we </a:t>
            </a:r>
            <a:r>
              <a:rPr lang="en-US" sz="3200" dirty="0" smtClean="0"/>
              <a:t>usually find </a:t>
            </a:r>
            <a:r>
              <a:rPr lang="en-US" sz="3200" dirty="0"/>
              <a:t>France, the United States, Mexico</a:t>
            </a:r>
            <a:r>
              <a:rPr lang="en-US" sz="3200" dirty="0" smtClean="0"/>
              <a:t>, China</a:t>
            </a:r>
            <a:r>
              <a:rPr lang="en-US" sz="3200" dirty="0"/>
              <a:t>, and Thailand.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872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97"/>
          <a:stretch/>
        </p:blipFill>
        <p:spPr>
          <a:xfrm>
            <a:off x="347220" y="1172306"/>
            <a:ext cx="5497995" cy="40550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15"/>
          <a:stretch/>
        </p:blipFill>
        <p:spPr>
          <a:xfrm>
            <a:off x="5608681" y="2086916"/>
            <a:ext cx="6424569" cy="2809175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3" name="Picture 2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670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3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1" name="Picture 3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9582" y="1665712"/>
            <a:ext cx="10762291" cy="2254268"/>
            <a:chOff x="399582" y="2465076"/>
            <a:chExt cx="9858843" cy="206503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452"/>
            <a:stretch/>
          </p:blipFill>
          <p:spPr>
            <a:xfrm>
              <a:off x="399582" y="2465076"/>
              <a:ext cx="6228824" cy="201323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3" t="33065" r="35089" b="33663"/>
            <a:stretch/>
          </p:blipFill>
          <p:spPr>
            <a:xfrm>
              <a:off x="6286142" y="2465076"/>
              <a:ext cx="3972283" cy="2065032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1580509" y="3980079"/>
            <a:ext cx="8892416" cy="2426277"/>
            <a:chOff x="1912285" y="4530108"/>
            <a:chExt cx="7946785" cy="2168264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323"/>
            <a:stretch/>
          </p:blipFill>
          <p:spPr>
            <a:xfrm>
              <a:off x="3713018" y="4530108"/>
              <a:ext cx="6146052" cy="2116464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316" t="32696" r="2314" b="32627"/>
            <a:stretch/>
          </p:blipFill>
          <p:spPr>
            <a:xfrm>
              <a:off x="1912285" y="4581908"/>
              <a:ext cx="2050954" cy="2116464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4E7E9C7-57C0-5F4D-8FB2-33E02DD9ACEB}"/>
              </a:ext>
            </a:extLst>
          </p:cNvPr>
          <p:cNvSpPr txBox="1"/>
          <p:nvPr/>
        </p:nvSpPr>
        <p:spPr>
          <a:xfrm>
            <a:off x="2906568" y="3401768"/>
            <a:ext cx="20936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pack a suitcase 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E7E9C7-57C0-5F4D-8FB2-33E02DD9ACEB}"/>
              </a:ext>
            </a:extLst>
          </p:cNvPr>
          <p:cNvSpPr txBox="1"/>
          <p:nvPr/>
        </p:nvSpPr>
        <p:spPr>
          <a:xfrm>
            <a:off x="5150734" y="3401768"/>
            <a:ext cx="181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go on a tour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E7E9C7-57C0-5F4D-8FB2-33E02DD9ACEB}"/>
              </a:ext>
            </a:extLst>
          </p:cNvPr>
          <p:cNvSpPr txBox="1"/>
          <p:nvPr/>
        </p:nvSpPr>
        <p:spPr>
          <a:xfrm>
            <a:off x="7199205" y="3382392"/>
            <a:ext cx="2015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spc="-5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buy souvenirs</a:t>
            </a:r>
            <a:endParaRPr lang="en-US" sz="2400" spc="-5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E7E9C7-57C0-5F4D-8FB2-33E02DD9ACEB}"/>
              </a:ext>
            </a:extLst>
          </p:cNvPr>
          <p:cNvSpPr txBox="1"/>
          <p:nvPr/>
        </p:nvSpPr>
        <p:spPr>
          <a:xfrm>
            <a:off x="9328612" y="3382392"/>
            <a:ext cx="181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spc="-5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eat local food</a:t>
            </a:r>
            <a:endParaRPr lang="en-US" sz="2400" spc="-5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E7E9C7-57C0-5F4D-8FB2-33E02DD9ACEB}"/>
              </a:ext>
            </a:extLst>
          </p:cNvPr>
          <p:cNvSpPr txBox="1"/>
          <p:nvPr/>
        </p:nvSpPr>
        <p:spPr>
          <a:xfrm>
            <a:off x="1855330" y="5838956"/>
            <a:ext cx="2171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spc="-1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see a famous place</a:t>
            </a:r>
            <a:endParaRPr lang="en-US" sz="2000" spc="-1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A7D40F-5906-D245-9BBA-D70F56542214}"/>
              </a:ext>
            </a:extLst>
          </p:cNvPr>
          <p:cNvSpPr txBox="1"/>
          <p:nvPr/>
        </p:nvSpPr>
        <p:spPr>
          <a:xfrm>
            <a:off x="4026706" y="5808178"/>
            <a:ext cx="19471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stay at a hotel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A81F68-C7CC-E245-9C32-8BAF17D95EF3}"/>
              </a:ext>
            </a:extLst>
          </p:cNvPr>
          <p:cNvSpPr txBox="1"/>
          <p:nvPr/>
        </p:nvSpPr>
        <p:spPr>
          <a:xfrm>
            <a:off x="6156047" y="5808177"/>
            <a:ext cx="2589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change money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6A81F68-C7CC-E245-9C32-8BAF17D95EF3}"/>
              </a:ext>
            </a:extLst>
          </p:cNvPr>
          <p:cNvSpPr txBox="1"/>
          <p:nvPr/>
        </p:nvSpPr>
        <p:spPr>
          <a:xfrm>
            <a:off x="8364524" y="5808177"/>
            <a:ext cx="2589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rent </a:t>
            </a:r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a car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8" t="46589" r="7179"/>
          <a:stretch/>
        </p:blipFill>
        <p:spPr>
          <a:xfrm>
            <a:off x="4847993" y="608691"/>
            <a:ext cx="7314032" cy="102900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18083" y="312465"/>
            <a:ext cx="4739728" cy="1352921"/>
            <a:chOff x="164970" y="614976"/>
            <a:chExt cx="3764385" cy="107451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1" r="63949" b="50959"/>
            <a:stretch/>
          </p:blipFill>
          <p:spPr>
            <a:xfrm>
              <a:off x="164970" y="614976"/>
              <a:ext cx="2566508" cy="831426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72" t="29041" r="19050" b="50959"/>
            <a:stretch/>
          </p:blipFill>
          <p:spPr>
            <a:xfrm>
              <a:off x="576554" y="1350424"/>
              <a:ext cx="3352801" cy="3390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389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9"/>
          <a:stretch/>
        </p:blipFill>
        <p:spPr>
          <a:xfrm>
            <a:off x="-152400" y="2939005"/>
            <a:ext cx="12192000" cy="240819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93"/>
          <a:stretch/>
        </p:blipFill>
        <p:spPr>
          <a:xfrm>
            <a:off x="0" y="927525"/>
            <a:ext cx="12192000" cy="67966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AEF7E19-84E2-664B-BAC3-8C2F6DC00906}"/>
              </a:ext>
            </a:extLst>
          </p:cNvPr>
          <p:cNvSpPr txBox="1"/>
          <p:nvPr/>
        </p:nvSpPr>
        <p:spPr>
          <a:xfrm>
            <a:off x="3894968" y="1699853"/>
            <a:ext cx="23857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go on a tour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A0425E-8898-C74A-9A95-DD8169253A8C}"/>
              </a:ext>
            </a:extLst>
          </p:cNvPr>
          <p:cNvSpPr txBox="1"/>
          <p:nvPr/>
        </p:nvSpPr>
        <p:spPr>
          <a:xfrm>
            <a:off x="6292666" y="1712446"/>
            <a:ext cx="2841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buy souvenirs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269E64-7640-4442-8EA5-E6BAECA3A3F9}"/>
              </a:ext>
            </a:extLst>
          </p:cNvPr>
          <p:cNvSpPr txBox="1"/>
          <p:nvPr/>
        </p:nvSpPr>
        <p:spPr>
          <a:xfrm>
            <a:off x="1202046" y="1701443"/>
            <a:ext cx="2550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/>
              </a:rPr>
              <a:t>pack a suitcase </a:t>
            </a:r>
            <a:endParaRPr lang="en-US" sz="24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7D7400-ECCA-0748-9D5E-4980F1115D7A}"/>
              </a:ext>
            </a:extLst>
          </p:cNvPr>
          <p:cNvSpPr txBox="1"/>
          <p:nvPr/>
        </p:nvSpPr>
        <p:spPr>
          <a:xfrm>
            <a:off x="8662148" y="1677561"/>
            <a:ext cx="28416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eat local food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8E753C7-FC48-D940-AF80-5F034F895997}"/>
              </a:ext>
            </a:extLst>
          </p:cNvPr>
          <p:cNvSpPr txBox="1"/>
          <p:nvPr/>
        </p:nvSpPr>
        <p:spPr>
          <a:xfrm>
            <a:off x="571472" y="2224471"/>
            <a:ext cx="3141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see a famous place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CEFBF4-14B4-F748-B97E-F35235A7C4D7}"/>
              </a:ext>
            </a:extLst>
          </p:cNvPr>
          <p:cNvSpPr txBox="1"/>
          <p:nvPr/>
        </p:nvSpPr>
        <p:spPr>
          <a:xfrm>
            <a:off x="3253366" y="2222881"/>
            <a:ext cx="22200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/>
              </a:rPr>
              <a:t>stay at a hotel</a:t>
            </a:r>
            <a:endParaRPr lang="en-US" sz="2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3E83A7-C38D-D248-992B-0E9D52636E34}"/>
              </a:ext>
            </a:extLst>
          </p:cNvPr>
          <p:cNvSpPr txBox="1"/>
          <p:nvPr/>
        </p:nvSpPr>
        <p:spPr>
          <a:xfrm>
            <a:off x="5653265" y="2222881"/>
            <a:ext cx="2589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/>
              </a:rPr>
              <a:t>change money</a:t>
            </a:r>
            <a:endParaRPr lang="en-US" sz="24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57FA2EB-6B2C-0A4A-ABA6-AFCD177FE3F9}"/>
              </a:ext>
            </a:extLst>
          </p:cNvPr>
          <p:cNvSpPr txBox="1"/>
          <p:nvPr/>
        </p:nvSpPr>
        <p:spPr>
          <a:xfrm>
            <a:off x="8103377" y="2216664"/>
            <a:ext cx="1790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/>
              </a:rPr>
              <a:t>rent a car</a:t>
            </a:r>
            <a:endParaRPr lang="en-US" sz="24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1196133" y="3646802"/>
            <a:ext cx="26231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pack a suitcase 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203985-F031-B444-BE85-979ED86512E6}"/>
              </a:ext>
            </a:extLst>
          </p:cNvPr>
          <p:cNvSpPr txBox="1"/>
          <p:nvPr/>
        </p:nvSpPr>
        <p:spPr>
          <a:xfrm>
            <a:off x="6362485" y="4066994"/>
            <a:ext cx="26231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go on a tour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2B45C26-2EA7-AA4E-B173-A0CF5AB5E190}"/>
              </a:ext>
            </a:extLst>
          </p:cNvPr>
          <p:cNvSpPr txBox="1"/>
          <p:nvPr/>
        </p:nvSpPr>
        <p:spPr>
          <a:xfrm>
            <a:off x="9174141" y="4491416"/>
            <a:ext cx="26231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buy souvenirs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089874B-069D-F64D-BDAD-399CE44F9A38}"/>
              </a:ext>
            </a:extLst>
          </p:cNvPr>
          <p:cNvSpPr txBox="1"/>
          <p:nvPr/>
        </p:nvSpPr>
        <p:spPr>
          <a:xfrm>
            <a:off x="9174141" y="4073193"/>
            <a:ext cx="26231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eat local food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41F0708-32D2-9F4A-818D-57FBFBC2DFDE}"/>
              </a:ext>
            </a:extLst>
          </p:cNvPr>
          <p:cNvSpPr txBox="1"/>
          <p:nvPr/>
        </p:nvSpPr>
        <p:spPr>
          <a:xfrm>
            <a:off x="6348630" y="4503677"/>
            <a:ext cx="31754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see a famous place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581C261-F0CF-F042-8243-CFD4F0FAF25B}"/>
              </a:ext>
            </a:extLst>
          </p:cNvPr>
          <p:cNvSpPr txBox="1"/>
          <p:nvPr/>
        </p:nvSpPr>
        <p:spPr>
          <a:xfrm>
            <a:off x="6362485" y="3659638"/>
            <a:ext cx="26231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stay at a hotel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F9314E0-29D9-6843-88D2-D3B26C6B32F9}"/>
              </a:ext>
            </a:extLst>
          </p:cNvPr>
          <p:cNvSpPr txBox="1"/>
          <p:nvPr/>
        </p:nvSpPr>
        <p:spPr>
          <a:xfrm>
            <a:off x="1190014" y="4503676"/>
            <a:ext cx="26231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change money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2BEF0CC-7E83-7244-B3A4-E7F662F2A031}"/>
              </a:ext>
            </a:extLst>
          </p:cNvPr>
          <p:cNvSpPr txBox="1"/>
          <p:nvPr/>
        </p:nvSpPr>
        <p:spPr>
          <a:xfrm>
            <a:off x="1209988" y="4062300"/>
            <a:ext cx="26231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rent a car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377532D-0CFD-9A4F-B618-29ECF1A01029}"/>
              </a:ext>
            </a:extLst>
          </p:cNvPr>
          <p:cNvSpPr txBox="1"/>
          <p:nvPr/>
        </p:nvSpPr>
        <p:spPr>
          <a:xfrm>
            <a:off x="9194115" y="3661391"/>
            <a:ext cx="26231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take a photo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7FA2EB-6B2C-0A4A-ABA6-AFCD177FE3F9}"/>
              </a:ext>
            </a:extLst>
          </p:cNvPr>
          <p:cNvSpPr txBox="1"/>
          <p:nvPr/>
        </p:nvSpPr>
        <p:spPr>
          <a:xfrm>
            <a:off x="9969927" y="2235155"/>
            <a:ext cx="1790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smtClean="0">
                <a:effectLst/>
              </a:rPr>
              <a:t>take a photo</a:t>
            </a:r>
            <a:endParaRPr lang="en-US" sz="2400" b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9" name="Picture 3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865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9"/>
          <a:stretch/>
        </p:blipFill>
        <p:spPr>
          <a:xfrm>
            <a:off x="-158750" y="2506885"/>
            <a:ext cx="12192000" cy="240819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7" y="1220578"/>
            <a:ext cx="12192000" cy="171842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261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7" y="984776"/>
            <a:ext cx="12192000" cy="446934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35293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6" b="63658"/>
          <a:stretch/>
        </p:blipFill>
        <p:spPr>
          <a:xfrm>
            <a:off x="1636019" y="696686"/>
            <a:ext cx="9949061" cy="4963886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29030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53" b="30643"/>
          <a:stretch/>
        </p:blipFill>
        <p:spPr>
          <a:xfrm>
            <a:off x="288317" y="1422401"/>
            <a:ext cx="6577348" cy="32606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69"/>
          <a:stretch/>
        </p:blipFill>
        <p:spPr>
          <a:xfrm>
            <a:off x="5994399" y="1794082"/>
            <a:ext cx="6577349" cy="3024662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23214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51"/>
          <a:stretch/>
        </p:blipFill>
        <p:spPr>
          <a:xfrm>
            <a:off x="1770483" y="696686"/>
            <a:ext cx="8082847" cy="5080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27205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" t="37533" r="-718" b="39296"/>
          <a:stretch/>
        </p:blipFill>
        <p:spPr>
          <a:xfrm>
            <a:off x="301576" y="2104572"/>
            <a:ext cx="5865837" cy="22932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" t="61143" r="-1955" b="435"/>
          <a:stretch/>
        </p:blipFill>
        <p:spPr>
          <a:xfrm>
            <a:off x="6167413" y="1277253"/>
            <a:ext cx="6067339" cy="393337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96854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6513"/>
            <a:ext cx="12192000" cy="49249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891333" y="2561714"/>
            <a:ext cx="2193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flew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4555029" y="2894183"/>
            <a:ext cx="2193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took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4311189" y="3581965"/>
            <a:ext cx="2193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spent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796317" y="4250984"/>
            <a:ext cx="2193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saw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796317" y="4609570"/>
            <a:ext cx="2193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bought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796316" y="4999726"/>
            <a:ext cx="2193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rented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4420917" y="4999725"/>
            <a:ext cx="2193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visited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pic>
        <p:nvPicPr>
          <p:cNvPr id="21" name="we3e_sb01_u06_03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300" y="966513"/>
            <a:ext cx="609600" cy="547302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2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62289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988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7274"/>
            <a:ext cx="12192000" cy="34188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458407" y="2646468"/>
            <a:ext cx="79498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We drove all day.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6371771" y="3025390"/>
            <a:ext cx="5820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In the evening, we arrived at the campsite.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7634514" y="3441902"/>
            <a:ext cx="4005943" cy="53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Every day, I swam in a lake and walked in the forest.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6096000" y="3885367"/>
            <a:ext cx="52512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One day, we took a tour of an old city.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962803" y="4272783"/>
            <a:ext cx="37894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We were very happy.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962804" y="4693078"/>
            <a:ext cx="56891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It was an amazing trip.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85689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630" y="633926"/>
            <a:ext cx="7022696" cy="57992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943753" y="1741807"/>
            <a:ext cx="16572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checked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7486197" y="1760857"/>
            <a:ext cx="1486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Unpacked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4081690" y="2574075"/>
            <a:ext cx="964562" cy="390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Took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687671" y="3271074"/>
            <a:ext cx="1752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Sunbathed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4022246" y="3586850"/>
            <a:ext cx="10834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Went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4081690" y="4022900"/>
            <a:ext cx="875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Flew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838575" y="4800341"/>
            <a:ext cx="13906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Returned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7639051" y="4800340"/>
            <a:ext cx="1333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Bought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2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56259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9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37" y="481869"/>
            <a:ext cx="8032326" cy="55352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4542971" y="2355955"/>
            <a:ext cx="32802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did you stay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713018" y="3219252"/>
            <a:ext cx="19620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Did you visit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396343" y="4183072"/>
            <a:ext cx="2728686" cy="390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Where did you fly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531387" y="4954713"/>
            <a:ext cx="26561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Did you have a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23" name="we3e_sb01_u06_02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761" y="763788"/>
            <a:ext cx="609600" cy="54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559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253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046" y="553946"/>
            <a:ext cx="6174328" cy="54342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2728686" y="1239156"/>
            <a:ext cx="19385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was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120571" y="1582221"/>
            <a:ext cx="15466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w</a:t>
            </a:r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eren’t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120570" y="2292049"/>
            <a:ext cx="1669143" cy="387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wasn’t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205390" y="2863275"/>
            <a:ext cx="1752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were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748954" y="3519287"/>
            <a:ext cx="18365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weren’t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205390" y="4127731"/>
            <a:ext cx="1752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was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2583543" y="4783743"/>
            <a:ext cx="18433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Was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3414940" y="5439755"/>
            <a:ext cx="1766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were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2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7762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9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67" y="1527335"/>
            <a:ext cx="11967233" cy="393267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32137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1871321"/>
            <a:ext cx="4472119" cy="29645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2" y="1871321"/>
            <a:ext cx="7675073" cy="22942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433459" y="4065824"/>
            <a:ext cx="631568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</a:rPr>
              <a:t>The photo shows an </a:t>
            </a:r>
            <a:r>
              <a:rPr lang="en-US" sz="22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adventure </a:t>
            </a:r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</a:rPr>
              <a:t>and safari </a:t>
            </a:r>
            <a:r>
              <a:rPr lang="en-US" sz="22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vacation.</a:t>
            </a:r>
            <a:endParaRPr lang="en-US" sz="22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046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18" y="991021"/>
            <a:ext cx="3245546" cy="47126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0" y="1509370"/>
            <a:ext cx="5855713" cy="3881779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529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1" t="61480" r="5374"/>
          <a:stretch/>
        </p:blipFill>
        <p:spPr>
          <a:xfrm>
            <a:off x="546677" y="3738698"/>
            <a:ext cx="4981575" cy="5644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8" t="61480" r="54127"/>
          <a:stretch/>
        </p:blipFill>
        <p:spPr>
          <a:xfrm>
            <a:off x="517526" y="3279984"/>
            <a:ext cx="4981575" cy="564429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338" y="1963342"/>
            <a:ext cx="4725192" cy="31323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039"/>
          <a:stretch/>
        </p:blipFill>
        <p:spPr>
          <a:xfrm>
            <a:off x="143624" y="993880"/>
            <a:ext cx="11904752" cy="863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2733675" y="3277543"/>
            <a:ext cx="25717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</a:rPr>
              <a:t>adventure and safari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t="53290" r="21605"/>
          <a:stretch/>
        </p:blipFill>
        <p:spPr>
          <a:xfrm>
            <a:off x="468886" y="1928803"/>
            <a:ext cx="6675452" cy="12802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2596244" y="3728407"/>
            <a:ext cx="290285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theme park</a:t>
            </a:r>
            <a:endParaRPr lang="en-US" sz="22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pic>
        <p:nvPicPr>
          <p:cNvPr id="2" name="we3e_sb01_u06_03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1010065"/>
            <a:ext cx="609600" cy="547302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607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98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2060"/>
            <a:ext cx="12192000" cy="4893879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we3e_sb01_u06_03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700" y="1479965"/>
            <a:ext cx="609600" cy="54730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664488" y="2533650"/>
            <a:ext cx="431512" cy="412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864388" y="3060700"/>
            <a:ext cx="431512" cy="412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864388" y="3594157"/>
            <a:ext cx="431512" cy="412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645582" y="4438650"/>
            <a:ext cx="431512" cy="412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864388" y="4946650"/>
            <a:ext cx="431512" cy="412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1328976" y="2533650"/>
            <a:ext cx="431512" cy="412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1328976" y="3067107"/>
            <a:ext cx="431512" cy="412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0546050" y="3594157"/>
            <a:ext cx="431512" cy="412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1336635" y="4438650"/>
            <a:ext cx="431512" cy="412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0546050" y="4946707"/>
            <a:ext cx="431512" cy="412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1093643" y="2768600"/>
            <a:ext cx="35069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dirty="0">
                <a:solidFill>
                  <a:srgbClr val="FF0000"/>
                </a:solidFill>
                <a:latin typeface="Myriad Pro" panose="020B0503030403020204" pitchFamily="34" charset="0"/>
              </a:rPr>
              <a:t>Chen had a long vacation.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1076248" y="4703088"/>
            <a:ext cx="35069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dirty="0">
                <a:solidFill>
                  <a:srgbClr val="FF0000"/>
                </a:solidFill>
                <a:latin typeface="Myriad Pro" panose="020B0503030403020204" pitchFamily="34" charset="0"/>
              </a:rPr>
              <a:t>He saw Mount Kilimanjaro.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6772274" y="2778125"/>
            <a:ext cx="48291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dirty="0">
                <a:solidFill>
                  <a:srgbClr val="FF0000"/>
                </a:solidFill>
                <a:latin typeface="Myriad Pro" panose="020B0503030403020204" pitchFamily="34" charset="0"/>
              </a:rPr>
              <a:t>She took a long weekend to Orlando.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6772275" y="3290394"/>
            <a:ext cx="37052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dirty="0">
                <a:solidFill>
                  <a:srgbClr val="FF0000"/>
                </a:solidFill>
                <a:latin typeface="Myriad Pro" panose="020B0503030403020204" pitchFamily="34" charset="0"/>
              </a:rPr>
              <a:t>She visited three theme parks.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966F08-E385-BA41-84A6-60830966F14F}"/>
              </a:ext>
            </a:extLst>
          </p:cNvPr>
          <p:cNvSpPr txBox="1"/>
          <p:nvPr/>
        </p:nvSpPr>
        <p:spPr>
          <a:xfrm>
            <a:off x="6775038" y="4712612"/>
            <a:ext cx="471211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spc="-50" dirty="0">
                <a:solidFill>
                  <a:srgbClr val="FF0000"/>
                </a:solidFill>
                <a:latin typeface="Myriad Pro" panose="020B0503030403020204" pitchFamily="34" charset="0"/>
              </a:rPr>
              <a:t>She didn’t go on the Spider-Man ride.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37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8" name="Picture 3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663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98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695543" y="23961"/>
              <a:ext cx="233770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dirty="0" smtClean="0">
                  <a:solidFill>
                    <a:prstClr val="white"/>
                  </a:solidFill>
                </a:rPr>
                <a:t>PRONUNCIATION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85" y="2048791"/>
            <a:ext cx="11422743" cy="261344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27348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695543" y="23961"/>
              <a:ext cx="233770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dirty="0" smtClean="0">
                  <a:solidFill>
                    <a:prstClr val="white"/>
                  </a:solidFill>
                </a:rPr>
                <a:t>PRONUNCIATION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09"/>
          <a:stretch/>
        </p:blipFill>
        <p:spPr>
          <a:xfrm>
            <a:off x="-201170" y="844106"/>
            <a:ext cx="12625399" cy="10427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1" r="33396"/>
          <a:stretch/>
        </p:blipFill>
        <p:spPr>
          <a:xfrm>
            <a:off x="767289" y="1959430"/>
            <a:ext cx="9718684" cy="4064000"/>
          </a:xfrm>
          <a:prstGeom prst="rect">
            <a:avLst/>
          </a:prstGeom>
        </p:spPr>
      </p:pic>
      <p:sp>
        <p:nvSpPr>
          <p:cNvPr id="9" name="Text Box 3"/>
          <p:cNvSpPr txBox="1"/>
          <p:nvPr/>
        </p:nvSpPr>
        <p:spPr>
          <a:xfrm>
            <a:off x="4982741" y="3192427"/>
            <a:ext cx="5422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sp>
        <p:nvSpPr>
          <p:cNvPr id="10" name="Text Box 3"/>
          <p:cNvSpPr txBox="1"/>
          <p:nvPr/>
        </p:nvSpPr>
        <p:spPr>
          <a:xfrm>
            <a:off x="8599076" y="3777202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sp>
        <p:nvSpPr>
          <p:cNvPr id="11" name="Text Box 3"/>
          <p:cNvSpPr txBox="1"/>
          <p:nvPr/>
        </p:nvSpPr>
        <p:spPr>
          <a:xfrm>
            <a:off x="4982741" y="4300422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sp>
        <p:nvSpPr>
          <p:cNvPr id="12" name="Text Box 3"/>
          <p:cNvSpPr txBox="1"/>
          <p:nvPr/>
        </p:nvSpPr>
        <p:spPr>
          <a:xfrm>
            <a:off x="6790908" y="4823642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sp>
        <p:nvSpPr>
          <p:cNvPr id="13" name="Text Box 3"/>
          <p:cNvSpPr txBox="1"/>
          <p:nvPr/>
        </p:nvSpPr>
        <p:spPr>
          <a:xfrm>
            <a:off x="8638440" y="5346862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pic>
        <p:nvPicPr>
          <p:cNvPr id="2" name="we3e_sb01_u06_03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707" y="1365481"/>
            <a:ext cx="752311" cy="675429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28936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86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" t="21937" r="22899"/>
          <a:stretch/>
        </p:blipFill>
        <p:spPr>
          <a:xfrm>
            <a:off x="840180" y="2004451"/>
            <a:ext cx="10771247" cy="2695131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695543" y="23961"/>
              <a:ext cx="233770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dirty="0" smtClean="0">
                  <a:solidFill>
                    <a:prstClr val="white"/>
                  </a:solidFill>
                </a:rPr>
                <a:t>PRONUNCIATION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453"/>
          <a:stretch/>
        </p:blipFill>
        <p:spPr>
          <a:xfrm>
            <a:off x="137906" y="1540737"/>
            <a:ext cx="11749293" cy="520292"/>
          </a:xfrm>
          <a:prstGeom prst="rect">
            <a:avLst/>
          </a:prstGeom>
        </p:spPr>
      </p:pic>
      <p:sp>
        <p:nvSpPr>
          <p:cNvPr id="9" name="Text Box 3"/>
          <p:cNvSpPr txBox="1"/>
          <p:nvPr/>
        </p:nvSpPr>
        <p:spPr>
          <a:xfrm>
            <a:off x="6369299" y="2767241"/>
            <a:ext cx="5422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sp>
        <p:nvSpPr>
          <p:cNvPr id="10" name="Text Box 3"/>
          <p:cNvSpPr txBox="1"/>
          <p:nvPr/>
        </p:nvSpPr>
        <p:spPr>
          <a:xfrm>
            <a:off x="8313803" y="3484748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sp>
        <p:nvSpPr>
          <p:cNvPr id="11" name="Text Box 3"/>
          <p:cNvSpPr txBox="1"/>
          <p:nvPr/>
        </p:nvSpPr>
        <p:spPr>
          <a:xfrm>
            <a:off x="10261479" y="4039766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pic>
        <p:nvPicPr>
          <p:cNvPr id="3" name="we3e_sb01_u06_03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77" y="2137941"/>
            <a:ext cx="861660" cy="773603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19513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19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695543" y="23961"/>
              <a:ext cx="233770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dirty="0" smtClean="0">
                  <a:solidFill>
                    <a:prstClr val="white"/>
                  </a:solidFill>
                </a:rPr>
                <a:t>PRONUNCIATION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43"/>
          <a:stretch/>
        </p:blipFill>
        <p:spPr>
          <a:xfrm>
            <a:off x="0" y="1788705"/>
            <a:ext cx="12192000" cy="70775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74" r="10817"/>
          <a:stretch/>
        </p:blipFill>
        <p:spPr>
          <a:xfrm>
            <a:off x="491517" y="2496457"/>
            <a:ext cx="10873169" cy="157861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11215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695543" y="23961"/>
              <a:ext cx="233770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dirty="0" smtClean="0">
                  <a:solidFill>
                    <a:prstClr val="white"/>
                  </a:solidFill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7" y="981573"/>
            <a:ext cx="11045371" cy="456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6370A9-35D4-E04F-8599-93BDF3260814}"/>
              </a:ext>
            </a:extLst>
          </p:cNvPr>
          <p:cNvSpPr txBox="1"/>
          <p:nvPr/>
        </p:nvSpPr>
        <p:spPr>
          <a:xfrm>
            <a:off x="4403876" y="1963447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/>
                <a:latin typeface="Myriad Pro" panose="020B0503030403020204" pitchFamily="34" charset="0"/>
                <a:cs typeface="Times New Roman" panose="02020603050405020304" pitchFamily="18" charset="0"/>
              </a:rPr>
              <a:t>Where did you go?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69E8E2-C419-DF42-984C-EBE005B3AA8D}"/>
              </a:ext>
            </a:extLst>
          </p:cNvPr>
          <p:cNvSpPr txBox="1"/>
          <p:nvPr/>
        </p:nvSpPr>
        <p:spPr>
          <a:xfrm>
            <a:off x="5367737" y="2454351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long did you stay there?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4C47AC-D198-9A4F-8684-AC6508FBFA5D}"/>
              </a:ext>
            </a:extLst>
          </p:cNvPr>
          <p:cNvSpPr txBox="1"/>
          <p:nvPr/>
        </p:nvSpPr>
        <p:spPr>
          <a:xfrm>
            <a:off x="4403876" y="2943818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What did you see?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35F7A6-3624-FF43-9C2C-C4691E069414}"/>
              </a:ext>
            </a:extLst>
          </p:cNvPr>
          <p:cNvSpPr txBox="1"/>
          <p:nvPr/>
        </p:nvSpPr>
        <p:spPr>
          <a:xfrm>
            <a:off x="4947790" y="3442741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Did you take any photos?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636904-A3DD-A84B-AAEC-B9B53D7F0C53}"/>
              </a:ext>
            </a:extLst>
          </p:cNvPr>
          <p:cNvSpPr txBox="1"/>
          <p:nvPr/>
        </p:nvSpPr>
        <p:spPr>
          <a:xfrm>
            <a:off x="6386513" y="3935766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many theme parks did you visit?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3AAD16-FE2F-E04B-8011-11EA07201B6D}"/>
              </a:ext>
            </a:extLst>
          </p:cNvPr>
          <p:cNvSpPr txBox="1"/>
          <p:nvPr/>
        </p:nvSpPr>
        <p:spPr>
          <a:xfrm>
            <a:off x="6769705" y="4395975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Which theme park did you like the most?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96E7EF-B411-0041-9969-6CDA34EE11C1}"/>
              </a:ext>
            </a:extLst>
          </p:cNvPr>
          <p:cNvSpPr txBox="1"/>
          <p:nvPr/>
        </p:nvSpPr>
        <p:spPr>
          <a:xfrm>
            <a:off x="6386513" y="4898686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Did you go on the Spider-Man ride?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2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143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9" grpId="0"/>
      <p:bldP spid="21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695543" y="23961"/>
              <a:ext cx="233770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dirty="0" smtClean="0">
                  <a:solidFill>
                    <a:prstClr val="white"/>
                  </a:solidFill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16"/>
          <a:stretch/>
        </p:blipFill>
        <p:spPr>
          <a:xfrm>
            <a:off x="413657" y="1959429"/>
            <a:ext cx="11045371" cy="35881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6370A9-35D4-E04F-8599-93BDF3260814}"/>
              </a:ext>
            </a:extLst>
          </p:cNvPr>
          <p:cNvSpPr txBox="1"/>
          <p:nvPr/>
        </p:nvSpPr>
        <p:spPr>
          <a:xfrm>
            <a:off x="4403876" y="1963447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/>
                <a:latin typeface="Myriad Pro" panose="020B0503030403020204" pitchFamily="34" charset="0"/>
                <a:cs typeface="Times New Roman" panose="02020603050405020304" pitchFamily="18" charset="0"/>
              </a:rPr>
              <a:t>Where did you go?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69E8E2-C419-DF42-984C-EBE005B3AA8D}"/>
              </a:ext>
            </a:extLst>
          </p:cNvPr>
          <p:cNvSpPr txBox="1"/>
          <p:nvPr/>
        </p:nvSpPr>
        <p:spPr>
          <a:xfrm>
            <a:off x="5367737" y="2454351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long did you stay there?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4C47AC-D198-9A4F-8684-AC6508FBFA5D}"/>
              </a:ext>
            </a:extLst>
          </p:cNvPr>
          <p:cNvSpPr txBox="1"/>
          <p:nvPr/>
        </p:nvSpPr>
        <p:spPr>
          <a:xfrm>
            <a:off x="4403876" y="2943818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What did you see?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35F7A6-3624-FF43-9C2C-C4691E069414}"/>
              </a:ext>
            </a:extLst>
          </p:cNvPr>
          <p:cNvSpPr txBox="1"/>
          <p:nvPr/>
        </p:nvSpPr>
        <p:spPr>
          <a:xfrm>
            <a:off x="4947790" y="3442741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Did you take any photos?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636904-A3DD-A84B-AAEC-B9B53D7F0C53}"/>
              </a:ext>
            </a:extLst>
          </p:cNvPr>
          <p:cNvSpPr txBox="1"/>
          <p:nvPr/>
        </p:nvSpPr>
        <p:spPr>
          <a:xfrm>
            <a:off x="6386513" y="3935766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many theme parks did you visit?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3AAD16-FE2F-E04B-8011-11EA07201B6D}"/>
              </a:ext>
            </a:extLst>
          </p:cNvPr>
          <p:cNvSpPr txBox="1"/>
          <p:nvPr/>
        </p:nvSpPr>
        <p:spPr>
          <a:xfrm>
            <a:off x="6769705" y="4395975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Which theme park did you like the most?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96E7EF-B411-0041-9969-6CDA34EE11C1}"/>
              </a:ext>
            </a:extLst>
          </p:cNvPr>
          <p:cNvSpPr txBox="1"/>
          <p:nvPr/>
        </p:nvSpPr>
        <p:spPr>
          <a:xfrm>
            <a:off x="6386513" y="4898686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Did you go on the Spider-Man ride?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75" y="1117957"/>
            <a:ext cx="11778343" cy="876185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7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2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78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695543" y="23961"/>
              <a:ext cx="233770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GOAL CHECK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895"/>
            <a:ext cx="12192000" cy="4464209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37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LANGUAGE EXPANSION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55"/>
          <a:stretch/>
        </p:blipFill>
        <p:spPr>
          <a:xfrm>
            <a:off x="2194330" y="1069472"/>
            <a:ext cx="2814119" cy="48961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67"/>
          <a:stretch/>
        </p:blipFill>
        <p:spPr>
          <a:xfrm>
            <a:off x="5231706" y="1069472"/>
            <a:ext cx="3299369" cy="35523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85"/>
          <a:stretch/>
        </p:blipFill>
        <p:spPr>
          <a:xfrm>
            <a:off x="462215" y="530147"/>
            <a:ext cx="11199001" cy="68905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500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LANGUAGE EXPANSION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7"/>
          <a:stretch/>
        </p:blipFill>
        <p:spPr>
          <a:xfrm>
            <a:off x="1454727" y="647700"/>
            <a:ext cx="8765510" cy="52462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69032" y="5017568"/>
            <a:ext cx="295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</a:rPr>
              <a:t>filthy, shocking, awful</a:t>
            </a:r>
          </a:p>
          <a:p>
            <a:pPr algn="ctr"/>
            <a:r>
              <a:rPr lang="en-US" sz="22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(Answers will vary)</a:t>
            </a:r>
            <a:endParaRPr lang="en-US" sz="22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03646" y="5017568"/>
            <a:ext cx="4083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</a:rPr>
              <a:t>spotless, amazing, </a:t>
            </a:r>
            <a:r>
              <a:rPr lang="en-US" sz="22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magnificent (</a:t>
            </a:r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</a:rPr>
              <a:t>Answers will vary)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44432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LANGUAGE EXPANSION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25" y="1828002"/>
            <a:ext cx="11997275" cy="33535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10953" y="1968770"/>
            <a:ext cx="3273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(Answers will vary)</a:t>
            </a:r>
            <a:endParaRPr lang="en-US" sz="28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31543" y="3789101"/>
            <a:ext cx="2061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amazing</a:t>
            </a:r>
            <a:endParaRPr lang="en-US" sz="28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0000" y="3243190"/>
            <a:ext cx="2061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exciting</a:t>
            </a:r>
            <a:endParaRPr lang="en-US" sz="28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26000" y="4341349"/>
            <a:ext cx="2061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satisfied</a:t>
            </a:r>
            <a:endParaRPr lang="en-US" sz="28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49600" y="2646398"/>
            <a:ext cx="2061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excited</a:t>
            </a:r>
            <a:endParaRPr lang="en-US" sz="28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022359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0" grpId="0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75" y="710402"/>
            <a:ext cx="11261054" cy="518239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85796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1451925"/>
            <a:ext cx="12295517" cy="35088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1102" y="2368091"/>
            <a:ext cx="4879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When were the dates chosen?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102" y="3114110"/>
            <a:ext cx="5313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-4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Was </a:t>
            </a:r>
            <a:r>
              <a:rPr lang="en-US" sz="2400" spc="-40" dirty="0">
                <a:solidFill>
                  <a:srgbClr val="FF0000"/>
                </a:solidFill>
                <a:latin typeface="Myriad Pro" panose="020B0503030403020204" pitchFamily="34" charset="0"/>
              </a:rPr>
              <a:t>the flight booked at the same time?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1102" y="3835275"/>
            <a:ext cx="5313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When was the hotel arranged?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1102" y="4540274"/>
            <a:ext cx="5313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Were they treated well?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51080" y="2368090"/>
            <a:ext cx="632727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b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77157" y="3071954"/>
            <a:ext cx="632727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a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91672" y="3793700"/>
            <a:ext cx="632727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d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1671" y="4473290"/>
            <a:ext cx="632727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c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Picture 2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56225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20" grpId="0"/>
      <p:bldP spid="21" grpId="0"/>
      <p:bldP spid="22" grpId="0" animBg="1"/>
      <p:bldP spid="23" grpId="0" animBg="1"/>
      <p:bldP spid="24" grpId="0" animBg="1"/>
      <p:bldP spid="2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148312" y="829497"/>
            <a:ext cx="8215523" cy="5246443"/>
            <a:chOff x="-125623" y="689797"/>
            <a:chExt cx="8215523" cy="52464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5623" y="689797"/>
              <a:ext cx="8089900" cy="2751424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5623" y="3303602"/>
              <a:ext cx="8215523" cy="2632638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3422202" y="1674734"/>
            <a:ext cx="2241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was organized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13018" y="2537252"/>
            <a:ext cx="2687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-4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were taken</a:t>
            </a:r>
            <a:endParaRPr lang="en-US" sz="2400" spc="-4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11800" y="3425424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were taught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88079" y="4270661"/>
            <a:ext cx="254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was mentioned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3079" y="5115898"/>
            <a:ext cx="254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were bought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2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769961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20" grpId="0"/>
      <p:bldP spid="21" grpId="0"/>
      <p:bldP spid="1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99"/>
          <a:stretch/>
        </p:blipFill>
        <p:spPr>
          <a:xfrm>
            <a:off x="6031251" y="2274415"/>
            <a:ext cx="5882599" cy="264969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00"/>
          <a:stretch/>
        </p:blipFill>
        <p:spPr>
          <a:xfrm>
            <a:off x="164395" y="1515345"/>
            <a:ext cx="6236405" cy="32059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38450" y="2537252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traveled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32677" y="3603994"/>
            <a:ext cx="2085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-40" dirty="0">
                <a:solidFill>
                  <a:srgbClr val="FF0000"/>
                </a:solidFill>
                <a:latin typeface="Myriad Pro" panose="020B0503030403020204" pitchFamily="34" charset="0"/>
              </a:rPr>
              <a:t>was introduced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10500" y="2768084"/>
            <a:ext cx="18573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met</a:t>
            </a:r>
            <a:endParaRPr lang="en-US" sz="22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16901" y="2214316"/>
            <a:ext cx="21463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spc="-40" dirty="0">
                <a:solidFill>
                  <a:srgbClr val="FF0000"/>
                </a:solidFill>
                <a:latin typeface="Myriad Pro" panose="020B0503030403020204" pitchFamily="34" charset="0"/>
              </a:rPr>
              <a:t>wasn’t advertised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31267" y="3321852"/>
            <a:ext cx="25460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were led</a:t>
            </a:r>
            <a:endParaRPr lang="en-US" sz="22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10500" y="3616444"/>
            <a:ext cx="18573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smtClean="0">
                <a:solidFill>
                  <a:srgbClr val="FF0000"/>
                </a:solidFill>
                <a:latin typeface="Myriad Pro" panose="020B0503030403020204" pitchFamily="34" charset="0"/>
              </a:rPr>
              <a:t>wasn’t known</a:t>
            </a:r>
            <a:endParaRPr lang="en-US" sz="22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80849" y="4464804"/>
            <a:ext cx="18573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was located</a:t>
            </a:r>
            <a:endParaRPr lang="en-US" sz="22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Picture 2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780041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20" grpId="0"/>
      <p:bldP spid="21" grpId="0"/>
      <p:bldP spid="19" grpId="0"/>
      <p:bldP spid="23" grpId="0"/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9585"/>
          <a:stretch/>
        </p:blipFill>
        <p:spPr>
          <a:xfrm>
            <a:off x="137907" y="611383"/>
            <a:ext cx="5117774" cy="518089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1" t="3857" b="6265"/>
          <a:stretch/>
        </p:blipFill>
        <p:spPr>
          <a:xfrm>
            <a:off x="7775359" y="1770706"/>
            <a:ext cx="3226032" cy="4348644"/>
          </a:xfrm>
          <a:prstGeom prst="rect">
            <a:avLst/>
          </a:prstGeom>
        </p:spPr>
      </p:pic>
      <p:pic>
        <p:nvPicPr>
          <p:cNvPr id="4" name="we3e_sb01_u06_03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280" y="847019"/>
            <a:ext cx="560919" cy="5035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84543" y="694669"/>
            <a:ext cx="4879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Good: the second hotel, food, skiing</a:t>
            </a:r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;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4543" y="1062975"/>
            <a:ext cx="5478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Bad: weather on first day, no rooms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at the first hotel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18835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68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/>
      <p:bldP spid="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1" t="3857" b="6265"/>
          <a:stretch/>
        </p:blipFill>
        <p:spPr>
          <a:xfrm>
            <a:off x="6840898" y="1203679"/>
            <a:ext cx="3516356" cy="47399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770"/>
            <a:ext cx="7670800" cy="48190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4857" r="39585"/>
          <a:stretch/>
        </p:blipFill>
        <p:spPr>
          <a:xfrm>
            <a:off x="137907" y="1091953"/>
            <a:ext cx="5453268" cy="47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111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4657" r="39585"/>
          <a:stretch/>
        </p:blipFill>
        <p:spPr>
          <a:xfrm>
            <a:off x="483982" y="1203679"/>
            <a:ext cx="5387042" cy="4654196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1" t="3857" b="6265"/>
          <a:stretch/>
        </p:blipFill>
        <p:spPr>
          <a:xfrm>
            <a:off x="6840898" y="1203679"/>
            <a:ext cx="3516356" cy="47399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614238"/>
            <a:ext cx="9448801" cy="589441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09676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GOAL CHECK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"/>
          <a:stretch/>
        </p:blipFill>
        <p:spPr>
          <a:xfrm>
            <a:off x="137907" y="1955800"/>
            <a:ext cx="12192000" cy="303356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63170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READING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7137"/>
            <a:ext cx="6035209" cy="8556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978" y="1473215"/>
            <a:ext cx="5639273" cy="37591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7E28781-E0AB-464B-825D-55E99A7341EF}"/>
              </a:ext>
            </a:extLst>
          </p:cNvPr>
          <p:cNvSpPr txBox="1"/>
          <p:nvPr/>
        </p:nvSpPr>
        <p:spPr>
          <a:xfrm>
            <a:off x="609599" y="3246202"/>
            <a:ext cx="48895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000" dirty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Phong </a:t>
            </a:r>
            <a:r>
              <a:rPr lang="vi-VN" sz="20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Nha–K</a:t>
            </a:r>
            <a:r>
              <a:rPr lang="en-US" sz="20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ẻ </a:t>
            </a:r>
            <a:r>
              <a:rPr lang="en-US" sz="2000" dirty="0" err="1" smtClean="0">
                <a:solidFill>
                  <a:srgbClr val="FF0000"/>
                </a:solidFill>
                <a:latin typeface="Myriad Pro" panose="020B0503030403020204" pitchFamily="34" charset="0"/>
              </a:rPr>
              <a:t>Bà</a:t>
            </a:r>
            <a:r>
              <a:rPr lang="vi-VN" sz="2000" dirty="0" smtClean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ng </a:t>
            </a:r>
            <a:r>
              <a:rPr lang="vi-VN" sz="2000" dirty="0">
                <a:solidFill>
                  <a:srgbClr val="FF0000"/>
                </a:solidFill>
                <a:effectLst/>
                <a:latin typeface="Myriad Pro" panose="020B0503030403020204" pitchFamily="34" charset="0"/>
              </a:rPr>
              <a:t>National Park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020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READING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978" y="1473215"/>
            <a:ext cx="5639273" cy="37591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2774874"/>
            <a:ext cx="5810249" cy="92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19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READING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r="2104" b="60380"/>
          <a:stretch/>
        </p:blipFill>
        <p:spPr>
          <a:xfrm>
            <a:off x="0" y="1008090"/>
            <a:ext cx="12192000" cy="4379539"/>
          </a:xfrm>
          <a:prstGeom prst="rect">
            <a:avLst/>
          </a:prstGeom>
        </p:spPr>
      </p:pic>
      <p:pic>
        <p:nvPicPr>
          <p:cNvPr id="3" name="we3e_sb01_u06_03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282" y="4016521"/>
            <a:ext cx="1029762" cy="924526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124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8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111" y="916118"/>
            <a:ext cx="7594034" cy="51806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4C6E60-4CAC-7B42-8612-47C0BFEABDAC}"/>
              </a:ext>
            </a:extLst>
          </p:cNvPr>
          <p:cNvSpPr txBox="1"/>
          <p:nvPr/>
        </p:nvSpPr>
        <p:spPr>
          <a:xfrm>
            <a:off x="4507953" y="2355745"/>
            <a:ext cx="5656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ffectLst/>
                <a:latin typeface="Myriad Pro" panose="020B0503030403020204" pitchFamily="34" charset="0"/>
                <a:cs typeface="Times New Roman" panose="02020603050405020304" pitchFamily="18" charset="0"/>
              </a:rPr>
              <a:t>c </a:t>
            </a:r>
            <a:endParaRPr lang="en-US" sz="32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4A1B97-1780-4243-A9B9-C2B3F49E519B}"/>
              </a:ext>
            </a:extLst>
          </p:cNvPr>
          <p:cNvSpPr txBox="1"/>
          <p:nvPr/>
        </p:nvSpPr>
        <p:spPr>
          <a:xfrm>
            <a:off x="4527111" y="2848561"/>
            <a:ext cx="5656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ffectLst/>
                <a:latin typeface="Myriad Pro" panose="020B0503030403020204" pitchFamily="34" charset="0"/>
                <a:cs typeface="Times New Roman" panose="02020603050405020304" pitchFamily="18" charset="0"/>
              </a:rPr>
              <a:t>e </a:t>
            </a:r>
            <a:endParaRPr lang="en-US" sz="32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E76895-CFB3-B94E-AAF3-D99666FF0583}"/>
              </a:ext>
            </a:extLst>
          </p:cNvPr>
          <p:cNvSpPr txBox="1"/>
          <p:nvPr/>
        </p:nvSpPr>
        <p:spPr>
          <a:xfrm>
            <a:off x="8684466" y="1869158"/>
            <a:ext cx="56566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  <a:effectLst/>
                <a:latin typeface="Myriad Pro" panose="020B0503030403020204" pitchFamily="34" charset="0"/>
                <a:cs typeface="Times New Roman" panose="02020603050405020304" pitchFamily="18" charset="0"/>
              </a:rPr>
              <a:t>b </a:t>
            </a:r>
            <a:endParaRPr lang="en-US" sz="30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A9B28A-5512-9C4E-A910-52835DC55F39}"/>
              </a:ext>
            </a:extLst>
          </p:cNvPr>
          <p:cNvSpPr txBox="1"/>
          <p:nvPr/>
        </p:nvSpPr>
        <p:spPr>
          <a:xfrm>
            <a:off x="8692977" y="2357868"/>
            <a:ext cx="56566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  <a:effectLst/>
                <a:latin typeface="Myriad Pro" panose="020B0503030403020204" pitchFamily="34" charset="0"/>
                <a:cs typeface="Times New Roman" panose="02020603050405020304" pitchFamily="18" charset="0"/>
              </a:rPr>
              <a:t>d </a:t>
            </a:r>
            <a:endParaRPr lang="en-US" sz="30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9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READING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4600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8B0A1F-EE0D-4745-B290-7965C610B1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636"/>
            <a:ext cx="7126514" cy="48560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8AA188-F750-F840-B856-76944C07FD0C}"/>
              </a:ext>
            </a:extLst>
          </p:cNvPr>
          <p:cNvSpPr txBox="1"/>
          <p:nvPr/>
        </p:nvSpPr>
        <p:spPr>
          <a:xfrm>
            <a:off x="6105648" y="1331186"/>
            <a:ext cx="6086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(Answers may vary) Unique species, valley, waterfall, underground river, cave, nocturnal animals, trails, </a:t>
            </a:r>
            <a:r>
              <a:rPr lang="en-US" sz="2000" dirty="0" err="1">
                <a:solidFill>
                  <a:srgbClr val="FF0000"/>
                </a:solidFill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fores</a:t>
            </a:r>
            <a:r>
              <a:rPr lang="en-GB" sz="2000" dirty="0">
                <a:solidFill>
                  <a:srgbClr val="FF0000"/>
                </a:solidFill>
                <a:effectLst/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t.</a:t>
            </a:r>
            <a:r>
              <a:rPr lang="en-VN" sz="2000" dirty="0">
                <a:solidFill>
                  <a:srgbClr val="FF0000"/>
                </a:solidFill>
                <a:effectLst/>
                <a:latin typeface="Myriad Pro" panose="020B0503030403020204" pitchFamily="34" charset="0"/>
                <a:cs typeface="Times New Roman" panose="02020603050405020304" pitchFamily="18" charset="0"/>
              </a:rPr>
              <a:t> </a:t>
            </a:r>
            <a:endParaRPr lang="en-VN" sz="20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4ED315-B331-044C-86DE-A26BBBA965FA}"/>
              </a:ext>
            </a:extLst>
          </p:cNvPr>
          <p:cNvSpPr txBox="1"/>
          <p:nvPr/>
        </p:nvSpPr>
        <p:spPr>
          <a:xfrm>
            <a:off x="6524920" y="2065851"/>
            <a:ext cx="56670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Wildlife Rescue Center. </a:t>
            </a:r>
            <a:endParaRPr lang="en-VN" sz="200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B154DB-128B-9A40-9CB9-70FDBEC3CB41}"/>
              </a:ext>
            </a:extLst>
          </p:cNvPr>
          <p:cNvSpPr txBox="1"/>
          <p:nvPr/>
        </p:nvSpPr>
        <p:spPr>
          <a:xfrm>
            <a:off x="6524920" y="2403614"/>
            <a:ext cx="56670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VN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 stop at the Wildlife Rescue Center./ A close-up experience with some </a:t>
            </a:r>
            <a:r>
              <a:rPr lang="en-US" sz="20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unique</a:t>
            </a:r>
            <a:r>
              <a:rPr lang="en-VN" sz="20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 </a:t>
            </a:r>
            <a:r>
              <a:rPr lang="en-VN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species.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EEA1A2-CAF0-964C-98DE-E18A6FBB1D05}"/>
              </a:ext>
            </a:extLst>
          </p:cNvPr>
          <p:cNvSpPr txBox="1"/>
          <p:nvPr/>
        </p:nvSpPr>
        <p:spPr>
          <a:xfrm>
            <a:off x="7539961" y="3056129"/>
            <a:ext cx="9578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Two. </a:t>
            </a:r>
            <a:endParaRPr lang="en-VN" sz="20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2D5D73-64B7-6C46-9700-69F12D7BBFF0}"/>
              </a:ext>
            </a:extLst>
          </p:cNvPr>
          <p:cNvSpPr txBox="1"/>
          <p:nvPr/>
        </p:nvSpPr>
        <p:spPr>
          <a:xfrm>
            <a:off x="6822690" y="3492222"/>
            <a:ext cx="49919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You will see them in their natural habitats./ Animals are nocturnal </a:t>
            </a:r>
            <a:endParaRPr lang="en-VN" sz="20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8F369E-BD7B-E643-93C5-6389D4F905AD}"/>
              </a:ext>
            </a:extLst>
          </p:cNvPr>
          <p:cNvSpPr txBox="1"/>
          <p:nvPr/>
        </p:nvSpPr>
        <p:spPr>
          <a:xfrm>
            <a:off x="6573329" y="4233434"/>
            <a:ext cx="56670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Local guides.</a:t>
            </a:r>
            <a:r>
              <a:rPr lang="en-VN" sz="2000">
                <a:solidFill>
                  <a:srgbClr val="FF0000"/>
                </a:solidFill>
                <a:effectLst/>
                <a:latin typeface="Myriad Pro" panose="020B0503030403020204" pitchFamily="34" charset="0"/>
                <a:cs typeface="Times New Roman" panose="02020603050405020304" pitchFamily="18" charset="0"/>
              </a:rPr>
              <a:t> </a:t>
            </a:r>
            <a:endParaRPr lang="en-VN" sz="200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2C8974-3BF0-5540-BFC4-083A8B41EC3B}"/>
              </a:ext>
            </a:extLst>
          </p:cNvPr>
          <p:cNvSpPr txBox="1"/>
          <p:nvPr/>
        </p:nvSpPr>
        <p:spPr>
          <a:xfrm>
            <a:off x="6822690" y="4760398"/>
            <a:ext cx="56670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Guests who are physically unfit or not daring. </a:t>
            </a:r>
            <a:endParaRPr lang="en-VN" sz="200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6F3AA2-921A-6D40-8580-0D73CAB7DCFC}"/>
              </a:ext>
            </a:extLst>
          </p:cNvPr>
          <p:cNvSpPr txBox="1"/>
          <p:nvPr/>
        </p:nvSpPr>
        <p:spPr>
          <a:xfrm>
            <a:off x="6822690" y="5251653"/>
            <a:ext cx="56670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You should be among the first five guests. </a:t>
            </a:r>
            <a:endParaRPr lang="en-VN" sz="200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READING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3479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1208152-AC63-974A-929E-FCD3AE154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69" y="1636790"/>
            <a:ext cx="6282391" cy="3203856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READING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978" y="1473215"/>
            <a:ext cx="5639273" cy="375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634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ECE2AA-DDF2-DC45-9AC6-9C762062E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2328836"/>
            <a:ext cx="6327203" cy="1125564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0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READING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978" y="1473215"/>
            <a:ext cx="5639273" cy="375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14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0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DFCD2C0E-2536-B040-93DF-E05A4C0EC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358"/>
            <a:ext cx="12466930" cy="145032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729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7E2AD28-2C31-4D48-B12C-ECE870719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15" y="1696494"/>
            <a:ext cx="11612467" cy="3325449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1933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7E2AD28-2C31-4D48-B12C-ECE870719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29" y="1115922"/>
            <a:ext cx="8839456" cy="25313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380771-A522-FD4B-888E-66805CB14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134" y="3681948"/>
            <a:ext cx="8722845" cy="185255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3075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72DC7F-47BB-D445-BB1F-5FB91070D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70" y="623398"/>
            <a:ext cx="9779000" cy="17658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7A541E-347E-D643-B613-2CB03098E1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"/>
          <a:stretch/>
        </p:blipFill>
        <p:spPr>
          <a:xfrm>
            <a:off x="6724603" y="1078694"/>
            <a:ext cx="3016943" cy="50808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8367-C93E-4E4B-AA60-5A270F8C3AC3}"/>
              </a:ext>
            </a:extLst>
          </p:cNvPr>
          <p:cNvSpPr txBox="1"/>
          <p:nvPr/>
        </p:nvSpPr>
        <p:spPr>
          <a:xfrm>
            <a:off x="3535300" y="1506302"/>
            <a:ext cx="47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000" dirty="0">
                <a:solidFill>
                  <a:srgbClr val="FF0000"/>
                </a:solidFill>
                <a:latin typeface="Myriad Pro" panose="020B0503030403020204" pitchFamily="34" charset="0"/>
                <a:cs typeface="Myanmar Text" panose="020B0502040204020203" pitchFamily="34" charset="0"/>
              </a:rPr>
              <a:t>A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1770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72DC7F-47BB-D445-BB1F-5FB91070D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70" y="623398"/>
            <a:ext cx="9779000" cy="1765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D77C07-0783-EE41-A93F-B3EC9D332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626" y="1090517"/>
            <a:ext cx="2802074" cy="53892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8FE84D-13CF-2549-AA3D-D78FA46F9004}"/>
              </a:ext>
            </a:extLst>
          </p:cNvPr>
          <p:cNvSpPr txBox="1"/>
          <p:nvPr/>
        </p:nvSpPr>
        <p:spPr>
          <a:xfrm>
            <a:off x="3535300" y="1036200"/>
            <a:ext cx="47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000" dirty="0">
                <a:solidFill>
                  <a:srgbClr val="FF0000"/>
                </a:solidFill>
                <a:latin typeface="Myriad Pro" panose="020B0503030403020204" pitchFamily="34" charset="0"/>
              </a:rPr>
              <a:t>B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0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9707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72DC7F-47BB-D445-BB1F-5FB91070D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70" y="623398"/>
            <a:ext cx="9779000" cy="1765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2F711D-87BA-9943-A97D-61DF1F71C7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242" y="1151292"/>
            <a:ext cx="2745758" cy="50365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B3D1C2-BF15-C74D-898D-5A42B9DB7412}"/>
              </a:ext>
            </a:extLst>
          </p:cNvPr>
          <p:cNvSpPr txBox="1"/>
          <p:nvPr/>
        </p:nvSpPr>
        <p:spPr>
          <a:xfrm>
            <a:off x="3535300" y="1920755"/>
            <a:ext cx="47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000" dirty="0">
                <a:solidFill>
                  <a:srgbClr val="FF0000"/>
                </a:solidFill>
                <a:latin typeface="Myriad Pro" panose="020B0503030403020204" pitchFamily="34" charset="0"/>
              </a:rPr>
              <a:t>C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BE00AFC-B2AC-3D42-BF39-3A13B38D6E57}"/>
              </a:ext>
            </a:extLst>
          </p:cNvPr>
          <p:cNvGrpSpPr/>
          <p:nvPr/>
        </p:nvGrpSpPr>
        <p:grpSpPr>
          <a:xfrm>
            <a:off x="0" y="-59056"/>
            <a:ext cx="12192000" cy="552810"/>
            <a:chOff x="0" y="-50867"/>
            <a:chExt cx="12192000" cy="55281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8CF3753-3ED4-DE4D-AA4C-177FDBE1BD0C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2EC2455-2EC0-F148-809A-BF5AD8E9A842}"/>
                </a:ext>
              </a:extLst>
            </p:cNvPr>
            <p:cNvSpPr txBox="1"/>
            <p:nvPr/>
          </p:nvSpPr>
          <p:spPr>
            <a:xfrm>
              <a:off x="137907" y="-21277"/>
              <a:ext cx="13168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14A7DA-80E3-DA4B-80A4-E479967E18D6}"/>
                </a:ext>
              </a:extLst>
            </p:cNvPr>
            <p:cNvSpPr txBox="1"/>
            <p:nvPr/>
          </p:nvSpPr>
          <p:spPr>
            <a:xfrm>
              <a:off x="3713018" y="-28783"/>
              <a:ext cx="4886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DESTINATIONS</a:t>
              </a:r>
              <a:r>
                <a:rPr lang="en-US" sz="2800" b="1" dirty="0"/>
                <a:t> </a:t>
              </a:r>
              <a:endParaRPr lang="en-US" sz="2800" dirty="0">
                <a:effectLst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7D25B3-A312-B64C-80AA-CAC487F53700}"/>
                </a:ext>
              </a:extLst>
            </p:cNvPr>
            <p:cNvSpPr txBox="1"/>
            <p:nvPr/>
          </p:nvSpPr>
          <p:spPr>
            <a:xfrm>
              <a:off x="6710402" y="-50867"/>
              <a:ext cx="4886058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>
                <a:defRPr/>
              </a:pPr>
              <a:endParaRPr lang="en-US" sz="2800" dirty="0">
                <a:latin typeface="+mn-l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0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3" name="Picture 2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0960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0E4B60-BD12-7646-96DC-E5DE93E70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70" y="528368"/>
            <a:ext cx="8501698" cy="26806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77A541E-347E-D643-B613-2CB03098E1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"/>
          <a:stretch/>
        </p:blipFill>
        <p:spPr>
          <a:xfrm>
            <a:off x="8680557" y="710758"/>
            <a:ext cx="3110561" cy="523846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BE00AFC-B2AC-3D42-BF39-3A13B38D6E57}"/>
              </a:ext>
            </a:extLst>
          </p:cNvPr>
          <p:cNvGrpSpPr/>
          <p:nvPr/>
        </p:nvGrpSpPr>
        <p:grpSpPr>
          <a:xfrm>
            <a:off x="0" y="-59056"/>
            <a:ext cx="12192000" cy="552810"/>
            <a:chOff x="0" y="-50867"/>
            <a:chExt cx="12192000" cy="55281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8CF3753-3ED4-DE4D-AA4C-177FDBE1BD0C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EC2455-2EC0-F148-809A-BF5AD8E9A842}"/>
                </a:ext>
              </a:extLst>
            </p:cNvPr>
            <p:cNvSpPr txBox="1"/>
            <p:nvPr/>
          </p:nvSpPr>
          <p:spPr>
            <a:xfrm>
              <a:off x="137907" y="-21277"/>
              <a:ext cx="13168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C14A7DA-80E3-DA4B-80A4-E479967E18D6}"/>
                </a:ext>
              </a:extLst>
            </p:cNvPr>
            <p:cNvSpPr txBox="1"/>
            <p:nvPr/>
          </p:nvSpPr>
          <p:spPr>
            <a:xfrm>
              <a:off x="3713018" y="-28783"/>
              <a:ext cx="4886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>
                  <a:solidFill>
                    <a:schemeClr val="bg1"/>
                  </a:solidFill>
                </a:rPr>
                <a:t>DESTINATIONS</a:t>
              </a:r>
              <a:r>
                <a:rPr lang="en-US" sz="2800" b="1"/>
                <a:t> </a:t>
              </a:r>
              <a:endParaRPr lang="en-US" sz="2800">
                <a:effectLst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E7D25B3-A312-B64C-80AA-CAC487F53700}"/>
                </a:ext>
              </a:extLst>
            </p:cNvPr>
            <p:cNvSpPr txBox="1"/>
            <p:nvPr/>
          </p:nvSpPr>
          <p:spPr>
            <a:xfrm>
              <a:off x="6710402" y="-50867"/>
              <a:ext cx="4886058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>
                <a:defRPr/>
              </a:pPr>
              <a:endParaRPr lang="en-US" sz="2800" dirty="0">
                <a:latin typeface="+mn-lt"/>
              </a:endParaRPr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10189029" y="1175660"/>
            <a:ext cx="72571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919029" y="1429660"/>
            <a:ext cx="1066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919029" y="2191660"/>
            <a:ext cx="21118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726057" y="3432632"/>
            <a:ext cx="62411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919029" y="3650346"/>
            <a:ext cx="156028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0609943" y="3911603"/>
            <a:ext cx="98651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7526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0E4B60-BD12-7646-96DC-E5DE93E70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70" y="528368"/>
            <a:ext cx="8501698" cy="26806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5C088C-4293-9A44-B099-6D6EE9771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178" y="561851"/>
            <a:ext cx="3004395" cy="577836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BE00AFC-B2AC-3D42-BF39-3A13B38D6E57}"/>
              </a:ext>
            </a:extLst>
          </p:cNvPr>
          <p:cNvGrpSpPr/>
          <p:nvPr/>
        </p:nvGrpSpPr>
        <p:grpSpPr>
          <a:xfrm>
            <a:off x="0" y="-59056"/>
            <a:ext cx="12192000" cy="552810"/>
            <a:chOff x="0" y="-50867"/>
            <a:chExt cx="12192000" cy="55281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8CF3753-3ED4-DE4D-AA4C-177FDBE1BD0C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2EC2455-2EC0-F148-809A-BF5AD8E9A842}"/>
                </a:ext>
              </a:extLst>
            </p:cNvPr>
            <p:cNvSpPr txBox="1"/>
            <p:nvPr/>
          </p:nvSpPr>
          <p:spPr>
            <a:xfrm>
              <a:off x="137907" y="-21277"/>
              <a:ext cx="13168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C14A7DA-80E3-DA4B-80A4-E479967E18D6}"/>
                </a:ext>
              </a:extLst>
            </p:cNvPr>
            <p:cNvSpPr txBox="1"/>
            <p:nvPr/>
          </p:nvSpPr>
          <p:spPr>
            <a:xfrm>
              <a:off x="3713018" y="-28783"/>
              <a:ext cx="4886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>
                  <a:solidFill>
                    <a:schemeClr val="bg1"/>
                  </a:solidFill>
                </a:rPr>
                <a:t>DESTINATIONS</a:t>
              </a:r>
              <a:r>
                <a:rPr lang="en-US" sz="2800" b="1"/>
                <a:t> </a:t>
              </a:r>
              <a:endParaRPr lang="en-US" sz="2800">
                <a:effectLst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7D25B3-A312-B64C-80AA-CAC487F53700}"/>
                </a:ext>
              </a:extLst>
            </p:cNvPr>
            <p:cNvSpPr txBox="1"/>
            <p:nvPr/>
          </p:nvSpPr>
          <p:spPr>
            <a:xfrm>
              <a:off x="6710402" y="-50867"/>
              <a:ext cx="4886058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>
                <a:defRPr/>
              </a:pPr>
              <a:endParaRPr lang="en-US" sz="2800" dirty="0">
                <a:latin typeface="+mn-lt"/>
              </a:endParaRPr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9181957" y="854622"/>
            <a:ext cx="117747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287000" y="2534668"/>
            <a:ext cx="8763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181957" y="5408389"/>
            <a:ext cx="117747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6254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0E4B60-BD12-7646-96DC-E5DE93E70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70" y="528368"/>
            <a:ext cx="8501698" cy="26806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7A921F-4A3B-F14E-85F5-27F4069043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468" y="642481"/>
            <a:ext cx="2997384" cy="5498083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WRITING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cxnSp>
        <p:nvCxnSpPr>
          <p:cNvPr id="21" name="Straight Connector 20"/>
          <p:cNvCxnSpPr/>
          <p:nvPr/>
        </p:nvCxnSpPr>
        <p:spPr>
          <a:xfrm>
            <a:off x="9071429" y="2754086"/>
            <a:ext cx="254907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0747846" y="4624759"/>
            <a:ext cx="6985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1839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WRITING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94" y="1841507"/>
            <a:ext cx="11503937" cy="268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8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DESTINATIONS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8972551" y="23961"/>
              <a:ext cx="30607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solidFill>
                    <a:prstClr val="white"/>
                  </a:solidFill>
                </a:rPr>
                <a:t>WRITING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152C73A-6BFE-084A-967D-70B050298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19" y="1332883"/>
            <a:ext cx="10857789" cy="3556666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0262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3766</Words>
  <Application>Microsoft Office PowerPoint</Application>
  <PresentationFormat>Widescreen</PresentationFormat>
  <Paragraphs>428</Paragraphs>
  <Slides>58</Slides>
  <Notes>6</Notes>
  <HiddenSlides>6</HiddenSlides>
  <MMClips>8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8" baseType="lpstr">
      <vt:lpstr>Myriad Pro</vt:lpstr>
      <vt:lpstr>新細明體</vt:lpstr>
      <vt:lpstr>Adobe Gothic Std B</vt:lpstr>
      <vt:lpstr>Myanmar Text</vt:lpstr>
      <vt:lpstr>Times New Roman</vt:lpstr>
      <vt:lpstr>Arial</vt:lpstr>
      <vt:lpstr>Calibri Light</vt:lpstr>
      <vt:lpstr>Calibri</vt:lpstr>
      <vt:lpstr>Wingdings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</cp:lastModifiedBy>
  <cp:revision>151</cp:revision>
  <dcterms:created xsi:type="dcterms:W3CDTF">2021-03-31T02:40:41Z</dcterms:created>
  <dcterms:modified xsi:type="dcterms:W3CDTF">2022-06-01T01:41:38Z</dcterms:modified>
</cp:coreProperties>
</file>