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7"/>
  </p:notesMasterIdLst>
  <p:sldIdLst>
    <p:sldId id="497" r:id="rId3"/>
    <p:sldId id="382" r:id="rId4"/>
    <p:sldId id="258" r:id="rId5"/>
    <p:sldId id="383" r:id="rId6"/>
    <p:sldId id="384" r:id="rId7"/>
    <p:sldId id="385" r:id="rId8"/>
    <p:sldId id="386" r:id="rId9"/>
    <p:sldId id="388" r:id="rId10"/>
    <p:sldId id="387" r:id="rId11"/>
    <p:sldId id="451" r:id="rId12"/>
    <p:sldId id="389" r:id="rId13"/>
    <p:sldId id="415" r:id="rId14"/>
    <p:sldId id="452" r:id="rId15"/>
    <p:sldId id="453" r:id="rId16"/>
    <p:sldId id="416" r:id="rId17"/>
    <p:sldId id="417" r:id="rId18"/>
    <p:sldId id="418" r:id="rId19"/>
    <p:sldId id="399" r:id="rId20"/>
    <p:sldId id="390" r:id="rId21"/>
    <p:sldId id="420" r:id="rId22"/>
    <p:sldId id="422" r:id="rId23"/>
    <p:sldId id="421" r:id="rId24"/>
    <p:sldId id="423" r:id="rId25"/>
    <p:sldId id="424" r:id="rId26"/>
    <p:sldId id="425" r:id="rId27"/>
    <p:sldId id="426" r:id="rId28"/>
    <p:sldId id="400" r:id="rId29"/>
    <p:sldId id="427" r:id="rId30"/>
    <p:sldId id="428" r:id="rId31"/>
    <p:sldId id="430" r:id="rId32"/>
    <p:sldId id="431" r:id="rId33"/>
    <p:sldId id="432" r:id="rId34"/>
    <p:sldId id="454" r:id="rId35"/>
    <p:sldId id="435" r:id="rId36"/>
    <p:sldId id="433" r:id="rId37"/>
    <p:sldId id="455" r:id="rId38"/>
    <p:sldId id="456" r:id="rId39"/>
    <p:sldId id="434" r:id="rId40"/>
    <p:sldId id="498" r:id="rId41"/>
    <p:sldId id="437" r:id="rId42"/>
    <p:sldId id="438" r:id="rId43"/>
    <p:sldId id="436" r:id="rId44"/>
    <p:sldId id="439" r:id="rId45"/>
    <p:sldId id="440" r:id="rId46"/>
    <p:sldId id="441" r:id="rId47"/>
    <p:sldId id="443" r:id="rId48"/>
    <p:sldId id="442" r:id="rId49"/>
    <p:sldId id="444" r:id="rId50"/>
    <p:sldId id="446" r:id="rId51"/>
    <p:sldId id="445" r:id="rId52"/>
    <p:sldId id="447" r:id="rId53"/>
    <p:sldId id="448" r:id="rId54"/>
    <p:sldId id="449" r:id="rId55"/>
    <p:sldId id="450" r:id="rId56"/>
  </p:sldIdLst>
  <p:sldSz cx="12192000" cy="6858000"/>
  <p:notesSz cx="6858000" cy="9144000"/>
  <p:embeddedFontLst>
    <p:embeddedFont>
      <p:font typeface="新細明體" panose="02020300000000000000" pitchFamily="18" charset="-120"/>
      <p:regular r:id="rId58"/>
    </p:embeddedFont>
    <p:embeddedFont>
      <p:font typeface="Myriad Pro" panose="020B0503030403020204" pitchFamily="34" charset="0"/>
      <p:regular r:id="rId59"/>
      <p:bold r:id="rId60"/>
      <p:italic r:id="rId61"/>
      <p:boldItalic r:id="rId62"/>
    </p:embeddedFont>
    <p:embeddedFont>
      <p:font typeface="Calibri Light" panose="020F0302020204030204" pitchFamily="34" charset="0"/>
      <p:regular r:id="rId63"/>
      <p:italic r:id="rId64"/>
    </p:embeddedFont>
    <p:embeddedFont>
      <p:font typeface="Calibri" panose="020F0502020204030204" pitchFamily="34" charset="0"/>
      <p:regular r:id="rId65"/>
      <p:bold r:id="rId66"/>
      <p:italic r:id="rId67"/>
      <p:boldItalic r:id="rId68"/>
    </p:embeddedFont>
    <p:embeddedFont>
      <p:font typeface="Adobe Gothic Std B" panose="020B0800000000000000" charset="-128"/>
      <p:bold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06" autoAdjust="0"/>
    <p:restoredTop sz="94660"/>
  </p:normalViewPr>
  <p:slideViewPr>
    <p:cSldViewPr snapToGrid="0">
      <p:cViewPr>
        <p:scale>
          <a:sx n="50" d="100"/>
          <a:sy n="50" d="100"/>
        </p:scale>
        <p:origin x="1524" y="15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/>
              <a:t>khung đáp án đè lên khung chưa có đáp án, đã chỉnh hiệu ứng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3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5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22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3.png"/><Relationship Id="rId4" Type="http://schemas.openxmlformats.org/officeDocument/2006/relationships/image" Target="../media/image7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Unit 12 Opene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" y="1090295"/>
            <a:ext cx="7250430" cy="4265295"/>
          </a:xfrm>
          <a:prstGeom prst="roundRect">
            <a:avLst/>
          </a:prstGeom>
          <a:ln w="104775" cmpd="dbl">
            <a:solidFill>
              <a:schemeClr val="accent1">
                <a:shade val="50000"/>
              </a:schemeClr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8343265" y="1893570"/>
            <a:ext cx="3588385" cy="2658745"/>
          </a:xfrm>
          <a:prstGeom prst="roundRect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12:</a:t>
            </a:r>
            <a:r>
              <a:rPr lang="en-US" sz="6000" b="1"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DECISION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25/05/2020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5C2D176-BDDD-4308-9A3E-DBFC2B3B23A7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U12 opener sprea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32815"/>
          </a:xfrm>
          <a:prstGeom prst="rect">
            <a:avLst/>
          </a:prstGeom>
        </p:spPr>
      </p:pic>
      <p:pic>
        <p:nvPicPr>
          <p:cNvPr id="7" name="Picture 6" descr="U12 opener spread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2815"/>
            <a:ext cx="12192000" cy="6412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DECISIONS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046970" y="2887"/>
              <a:ext cx="19862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sp>
        <p:nvSpPr>
          <p:cNvPr id="2" name="Text Box 1"/>
          <p:cNvSpPr txBox="1"/>
          <p:nvPr/>
        </p:nvSpPr>
        <p:spPr>
          <a:xfrm>
            <a:off x="3495675" y="1344930"/>
            <a:ext cx="53213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What are decisions?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8030845" y="2803525"/>
            <a:ext cx="3178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Conclusions</a:t>
            </a:r>
          </a:p>
        </p:txBody>
      </p:sp>
      <p:sp>
        <p:nvSpPr>
          <p:cNvPr id="21" name="Text Box 20"/>
          <p:cNvSpPr txBox="1"/>
          <p:nvPr/>
        </p:nvSpPr>
        <p:spPr>
          <a:xfrm>
            <a:off x="2658110" y="4016375"/>
            <a:ext cx="729615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/>
              <a:t>Decision</a:t>
            </a:r>
            <a:r>
              <a:rPr lang="en-US" sz="3200"/>
              <a:t> /dɪˈsɪʒn/ (n): a conclusion or resolution reached after consideration.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77925" y="2798445"/>
            <a:ext cx="3177540" cy="594360"/>
            <a:chOff x="1855" y="4407"/>
            <a:chExt cx="5004" cy="936"/>
          </a:xfrm>
        </p:grpSpPr>
        <p:sp>
          <p:nvSpPr>
            <p:cNvPr id="4" name="Text Box 3"/>
            <p:cNvSpPr txBox="1"/>
            <p:nvPr/>
          </p:nvSpPr>
          <p:spPr>
            <a:xfrm>
              <a:off x="1855" y="4415"/>
              <a:ext cx="500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/>
                <a:t>Choices</a:t>
              </a: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2987" y="4407"/>
              <a:ext cx="2741" cy="936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66920" y="2803525"/>
            <a:ext cx="3177540" cy="582930"/>
            <a:chOff x="7192" y="4415"/>
            <a:chExt cx="5004" cy="918"/>
          </a:xfrm>
        </p:grpSpPr>
        <p:sp>
          <p:nvSpPr>
            <p:cNvPr id="5" name="Text Box 4"/>
            <p:cNvSpPr txBox="1"/>
            <p:nvPr/>
          </p:nvSpPr>
          <p:spPr>
            <a:xfrm>
              <a:off x="7192" y="4415"/>
              <a:ext cx="5005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/>
                <a:t>Judgements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998" y="4415"/>
              <a:ext cx="3394" cy="91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lt1"/>
                  </a:solidFill>
                </a14:hiddenFill>
              </a:ext>
            </a:ex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8542655" y="2803525"/>
            <a:ext cx="2155190" cy="5835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0"/>
          <p:cNvSpPr txBox="1"/>
          <p:nvPr/>
        </p:nvSpPr>
        <p:spPr>
          <a:xfrm>
            <a:off x="8030845" y="2803525"/>
            <a:ext cx="31781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Conclusions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6" grpId="0"/>
      <p:bldP spid="6" grpId="1"/>
      <p:bldP spid="21" grpId="0"/>
      <p:bldP spid="21" grpId="1"/>
      <p:bldP spid="8" grpId="0" bldLvl="0" animBg="1"/>
      <p:bldP spid="8" grpId="1" animBg="1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2887"/>
              <a:ext cx="1316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sp>
        <p:nvSpPr>
          <p:cNvPr id="13" name="Text Box 12"/>
          <p:cNvSpPr txBox="1"/>
          <p:nvPr/>
        </p:nvSpPr>
        <p:spPr>
          <a:xfrm>
            <a:off x="3265714" y="1356905"/>
            <a:ext cx="6096000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2440305"/>
            <a:ext cx="106991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One study suggests that an average adult makes around 35,000 decisions every single day!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258425" y="288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Unit 12 - SHS-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635" y="457835"/>
            <a:ext cx="9879965" cy="1258570"/>
          </a:xfrm>
          <a:prstGeom prst="rect">
            <a:avLst/>
          </a:prstGeom>
        </p:spPr>
      </p:pic>
      <p:pic>
        <p:nvPicPr>
          <p:cNvPr id="3" name="Picture 2" descr="Unit 12 - SHS-3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1765935"/>
            <a:ext cx="9772015" cy="398145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2267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Unit 12 - SGV-3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620" y="1691005"/>
            <a:ext cx="7315200" cy="3476625"/>
          </a:xfrm>
          <a:prstGeom prst="rect">
            <a:avLst/>
          </a:prstGeom>
        </p:spPr>
      </p:pic>
      <p:pic>
        <p:nvPicPr>
          <p:cNvPr id="6" name="Picture 5" descr="Unit 12 - SHS-3.3"/>
          <p:cNvPicPr>
            <a:picLocks noChangeAspect="1"/>
          </p:cNvPicPr>
          <p:nvPr/>
        </p:nvPicPr>
        <p:blipFill>
          <a:blip r:embed="rId3"/>
          <a:srcRect t="1451"/>
          <a:stretch>
            <a:fillRect/>
          </a:stretch>
        </p:blipFill>
        <p:spPr>
          <a:xfrm>
            <a:off x="474304" y="731923"/>
            <a:ext cx="4189143" cy="523373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908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9" name="Picture 8" descr="Unit 12 - SHS-3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455930"/>
            <a:ext cx="11338560" cy="538924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6943090" y="137033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income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943090" y="1848485"/>
            <a:ext cx="1715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expenses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9195435" y="233553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borrow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9298305" y="2825115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lend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6882765" y="330835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budget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910070" y="381635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save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9195435" y="432054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interest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910070" y="4811395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taxes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6943090" y="5289550"/>
            <a:ext cx="1487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earn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U12 Pic\Unit 12 - SHS-3.6.pngUnit 12 - SHS-3.6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40423" y="1078618"/>
            <a:ext cx="11289665" cy="4113291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U12 Pic\Unit 12 - SHS-4.1.pngUnit 12 - SHS-4.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0" y="1044575"/>
            <a:ext cx="12192000" cy="421322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080" y="-1623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Unit 12 - SHS-1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42" y="650059"/>
            <a:ext cx="4704080" cy="5326181"/>
          </a:xfrm>
          <a:prstGeom prst="rect">
            <a:avLst/>
          </a:prstGeom>
        </p:spPr>
      </p:pic>
      <p:pic>
        <p:nvPicPr>
          <p:cNvPr id="3" name="Picture 2" descr="Unit 12 - SHS-13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095" y="1006475"/>
            <a:ext cx="6991985" cy="467296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Picture 2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11" name="Picture 10" descr="Unit 12 - SHS-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5" y="351155"/>
            <a:ext cx="12192000" cy="815975"/>
          </a:xfrm>
          <a:prstGeom prst="rect">
            <a:avLst/>
          </a:prstGeom>
        </p:spPr>
      </p:pic>
      <p:pic>
        <p:nvPicPr>
          <p:cNvPr id="12" name="Picture 11" descr="Unit 12 - SHS-4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1590" y="1083945"/>
            <a:ext cx="6609715" cy="2651760"/>
          </a:xfrm>
          <a:prstGeom prst="rect">
            <a:avLst/>
          </a:prstGeom>
        </p:spPr>
      </p:pic>
      <p:pic>
        <p:nvPicPr>
          <p:cNvPr id="13" name="Picture 12" descr="Unit 12 - SHS-4.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8481" y="3859673"/>
            <a:ext cx="6934548" cy="2554061"/>
          </a:xfrm>
          <a:prstGeom prst="rect">
            <a:avLst/>
          </a:prstGeom>
        </p:spPr>
      </p:pic>
      <p:sp>
        <p:nvSpPr>
          <p:cNvPr id="14" name="TextBox 8"/>
          <p:cNvSpPr txBox="1"/>
          <p:nvPr/>
        </p:nvSpPr>
        <p:spPr>
          <a:xfrm>
            <a:off x="5179060" y="987425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5157470" y="147701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5157470" y="1964055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5157470" y="244729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5157470" y="323977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7625715" y="95504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Zero conditional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7625715" y="143891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Zero conditional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7625715" y="192278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First conditional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7625715" y="240665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First conditional</a:t>
            </a:r>
          </a:p>
        </p:txBody>
      </p:sp>
      <p:sp>
        <p:nvSpPr>
          <p:cNvPr id="24" name="TextBox 8"/>
          <p:cNvSpPr txBox="1"/>
          <p:nvPr/>
        </p:nvSpPr>
        <p:spPr>
          <a:xfrm>
            <a:off x="7625715" y="320040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Zero conditional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U12 Pic\Unit 12 - SHS-4.5.pngUnit 12 - SHS-4.5"/>
          <p:cNvPicPr>
            <a:picLocks noChangeAspect="1"/>
          </p:cNvPicPr>
          <p:nvPr/>
        </p:nvPicPr>
        <p:blipFill rotWithShape="1">
          <a:blip r:embed="rId2"/>
          <a:srcRect r="8432"/>
          <a:stretch>
            <a:fillRect/>
          </a:stretch>
        </p:blipFill>
        <p:spPr>
          <a:xfrm>
            <a:off x="313690" y="1706245"/>
            <a:ext cx="11564620" cy="256286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908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Unit 12 - SHS-13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275" y="494665"/>
            <a:ext cx="7282815" cy="5506720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6199505" y="254127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listen!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6196965" y="2965450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finish it on time.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3055620" y="3733165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ask a friend.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361305" y="4154805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if you work with a partner.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5929630" y="4578985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learn from it.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5227955" y="5000625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if you have a question.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083175" y="5424805"/>
            <a:ext cx="40900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leave the classroom.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Unit 12 - SHS-13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905" y="408305"/>
            <a:ext cx="6600190" cy="5894070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4138930" y="1873250"/>
            <a:ext cx="1216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4128135" y="2564130"/>
            <a:ext cx="1527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‘ll catch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7072630" y="2929890"/>
            <a:ext cx="1527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give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7072630" y="3998595"/>
            <a:ext cx="1527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drives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4128135" y="3619500"/>
            <a:ext cx="15271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stops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138930" y="4718050"/>
            <a:ext cx="1738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don’t give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655310" y="5408295"/>
            <a:ext cx="17386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won’t go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U12 Pic\Unit 12 - SHS-4.6.pngUnit 12 - SHS-4.6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5715" y="1333500"/>
            <a:ext cx="12179300" cy="334835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-571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45403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sp>
        <p:nvSpPr>
          <p:cNvPr id="24" name="TextBox 8"/>
          <p:cNvSpPr txBox="1"/>
          <p:nvPr/>
        </p:nvSpPr>
        <p:spPr>
          <a:xfrm>
            <a:off x="829945" y="4810760"/>
            <a:ext cx="1032827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=&gt; The tourist wants to change yen into dollars. Jim tells her to go to the currency exchange. It’s down the street and on the right.</a:t>
            </a:r>
          </a:p>
        </p:txBody>
      </p:sp>
      <p:pic>
        <p:nvPicPr>
          <p:cNvPr id="3" name="we3e_sb01_u12_064 fix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0910" y="1189990"/>
            <a:ext cx="779780" cy="68072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1" dur="307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U12 Pic\Unit 12 - SHS-4.7.pngUnit 12 - SHS-4.7"/>
          <p:cNvPicPr>
            <a:picLocks noChangeAspect="1"/>
          </p:cNvPicPr>
          <p:nvPr/>
        </p:nvPicPr>
        <p:blipFill rotWithShape="1">
          <a:blip r:embed="rId2"/>
          <a:srcRect t="38319"/>
          <a:stretch>
            <a:fillRect/>
          </a:stretch>
        </p:blipFill>
        <p:spPr>
          <a:xfrm>
            <a:off x="6350" y="4402455"/>
            <a:ext cx="12192000" cy="107632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0"/>
            <a:ext cx="12198350" cy="46164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78"/>
              <a:ext cx="213162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Unit 12 - SHS-4.7"/>
          <p:cNvPicPr>
            <a:picLocks noChangeAspect="1"/>
          </p:cNvPicPr>
          <p:nvPr/>
        </p:nvPicPr>
        <p:blipFill>
          <a:blip r:embed="rId2"/>
          <a:srcRect b="61281"/>
          <a:stretch>
            <a:fillRect/>
          </a:stretch>
        </p:blipFill>
        <p:spPr>
          <a:xfrm>
            <a:off x="5715" y="596265"/>
            <a:ext cx="12192000" cy="675640"/>
          </a:xfrm>
          <a:prstGeom prst="rect">
            <a:avLst/>
          </a:prstGeom>
        </p:spPr>
      </p:pic>
      <p:pic>
        <p:nvPicPr>
          <p:cNvPr id="3" name="Picture 2" descr="C:\Users\ASUS\Desktop\ANPJ\U12 Pic\Unit 12 - SHS-4.6.pngUnit 12 - SHS-4.6"/>
          <p:cNvPicPr>
            <a:picLocks noChangeAspect="1"/>
          </p:cNvPicPr>
          <p:nvPr/>
        </p:nvPicPr>
        <p:blipFill rotWithShape="1">
          <a:blip r:embed="rId3"/>
          <a:srcRect l="4119" t="25014" r="3665"/>
          <a:stretch>
            <a:fillRect/>
          </a:stretch>
        </p:blipFill>
        <p:spPr>
          <a:xfrm>
            <a:off x="0" y="1282700"/>
            <a:ext cx="12198350" cy="27432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ASUS\Desktop\ANPJ\U12 Pic\Unit 12 - SHS-4.9.pngUnit 12 - SHS-4.9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057843" y="3168015"/>
            <a:ext cx="6076315" cy="280352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C:\Users\ASUS\Desktop\ANPJ\U12 Pic\Unit 12 - SHS-4.8.pngUnit 12 - SHS-4.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1160" y="756920"/>
            <a:ext cx="11409680" cy="222567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 descr="C:\Users\ASUS\Desktop\ANPJ\U12 Pic\Unit 12 - SHS-5.1.pngUnit 12 - SHS-5.1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92629" y="2020570"/>
            <a:ext cx="9874419" cy="37211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0795" y="-10795"/>
            <a:ext cx="12192635" cy="461645"/>
            <a:chOff x="10794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10794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78"/>
              <a:ext cx="213162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Unit 12 - SHS-5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5" y="697865"/>
            <a:ext cx="11790045" cy="107569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t 12 - SHS-5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" y="572770"/>
            <a:ext cx="4162425" cy="5419725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0" y="-10522"/>
            <a:ext cx="12192000" cy="461665"/>
            <a:chOff x="0" y="-13062"/>
            <a:chExt cx="12192000" cy="461665"/>
          </a:xfrm>
        </p:grpSpPr>
        <p:sp>
          <p:nvSpPr>
            <p:cNvPr id="3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sp>
        <p:nvSpPr>
          <p:cNvPr id="35" name="TextBox 8"/>
          <p:cNvSpPr txBox="1"/>
          <p:nvPr/>
        </p:nvSpPr>
        <p:spPr>
          <a:xfrm>
            <a:off x="5073650" y="1412875"/>
            <a:ext cx="6830695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use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is a </a:t>
            </a:r>
            <a:r>
              <a:rPr lang="en-US" sz="3200" b="1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verb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; </a:t>
            </a:r>
          </a:p>
          <a:p>
            <a:endParaRPr lang="en-US" sz="3200" dirty="0">
              <a:solidFill>
                <a:schemeClr val="tx1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useful, single-use,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and </a:t>
            </a:r>
            <a:r>
              <a:rPr lang="en-US" sz="32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reusable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are all </a:t>
            </a:r>
            <a:r>
              <a:rPr lang="en-US" sz="3200" b="1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adjectives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solidFill>
                <a:schemeClr val="tx1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schemeClr val="tx1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Myriad Pro" panose="020B0503030403020204" pitchFamily="34" charset="0"/>
                <a:cs typeface="Times New Roman" panose="02020603050405020304" pitchFamily="18" charset="0"/>
                <a:sym typeface="+mn-ea"/>
              </a:rPr>
              <a:t>•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As a </a:t>
            </a:r>
            <a:r>
              <a:rPr lang="en-US" sz="3200" b="1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verb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, it is pronounced </a:t>
            </a:r>
            <a:r>
              <a:rPr lang="en-US" sz="3200" i="1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/ju:z/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• But as a </a:t>
            </a:r>
            <a:r>
              <a:rPr lang="en-US" sz="3200" b="1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noun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, it is pronounced </a:t>
            </a:r>
            <a:r>
              <a:rPr lang="en-US" sz="3200" i="1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/ju:s/</a:t>
            </a:r>
            <a:r>
              <a:rPr lang="en-US" sz="3200" dirty="0">
                <a:solidFill>
                  <a:schemeClr val="tx1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-10522"/>
            <a:ext cx="12192000" cy="461665"/>
            <a:chOff x="0" y="-13062"/>
            <a:chExt cx="12192000" cy="461665"/>
          </a:xfrm>
        </p:grpSpPr>
        <p:sp>
          <p:nvSpPr>
            <p:cNvPr id="3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4" name="Picture 3" descr="Unit 12 - SHS-5.4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850"/>
            <a:ext cx="12192000" cy="1240790"/>
          </a:xfrm>
          <a:prstGeom prst="rect">
            <a:avLst/>
          </a:prstGeom>
        </p:spPr>
      </p:pic>
      <p:pic>
        <p:nvPicPr>
          <p:cNvPr id="5" name="Picture 4" descr="Unit 12 - SHS-5.4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68220"/>
            <a:ext cx="4911090" cy="3435985"/>
          </a:xfrm>
          <a:prstGeom prst="rect">
            <a:avLst/>
          </a:prstGeom>
        </p:spPr>
      </p:pic>
      <p:pic>
        <p:nvPicPr>
          <p:cNvPr id="6" name="Picture 5" descr="Unit 12 - SHS-5.4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1306195"/>
            <a:ext cx="6393815" cy="4676140"/>
          </a:xfrm>
          <a:prstGeom prst="rect">
            <a:avLst/>
          </a:prstGeom>
        </p:spPr>
      </p:pic>
      <p:sp>
        <p:nvSpPr>
          <p:cNvPr id="16" name="TextBox 8"/>
          <p:cNvSpPr txBox="1"/>
          <p:nvPr/>
        </p:nvSpPr>
        <p:spPr>
          <a:xfrm>
            <a:off x="6015355" y="208788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3155" y="266700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6126480" y="430657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8038465" y="226822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8748395" y="3638550"/>
            <a:ext cx="4718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-10522"/>
            <a:ext cx="12192000" cy="461665"/>
            <a:chOff x="0" y="-13062"/>
            <a:chExt cx="12192000" cy="461665"/>
          </a:xfrm>
        </p:grpSpPr>
        <p:sp>
          <p:nvSpPr>
            <p:cNvPr id="3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Unit 12 - SGV-5.4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907" y="976705"/>
            <a:ext cx="5942185" cy="505212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WHAT'S YOUR FAVORITE BAND?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901238" y="2370"/>
              <a:ext cx="213162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4" name="Picture 3" descr="C:\Users\ASUS\Desktop\ANPJ\U12 Pic\Unit 12 - SHS-5.5.pngUnit 12 - SHS-5.5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-136006" y="963653"/>
            <a:ext cx="12463145" cy="479425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052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5" name="we3e_sb01_u12_06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98055" y="1132205"/>
            <a:ext cx="756920" cy="680085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796270" y="172275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0784840" y="225742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1586845" y="284797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0796270" y="339407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0796270" y="396176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1586845" y="452945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1586845" y="5075555"/>
            <a:ext cx="51244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3" name="Picture 2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009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3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Unit 12 - SHS-6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5720"/>
            <a:ext cx="12192000" cy="4283710"/>
          </a:xfrm>
          <a:prstGeom prst="rect">
            <a:avLst/>
          </a:prstGeom>
        </p:spPr>
      </p:pic>
      <p:pic>
        <p:nvPicPr>
          <p:cNvPr id="4" name="we3e_sb01_u12_06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1145" y="1318260"/>
            <a:ext cx="790575" cy="62801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1897380" y="1946275"/>
            <a:ext cx="1599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stop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1974850" y="2826385"/>
            <a:ext cx="1599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pack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6475730" y="2848610"/>
            <a:ext cx="1599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’s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1974850" y="3706495"/>
            <a:ext cx="1599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32575" y="3706495"/>
            <a:ext cx="2277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won’t have 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6475" y="1946275"/>
            <a:ext cx="2277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 solve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1635760" y="4599305"/>
            <a:ext cx="2277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5367655" y="4585970"/>
            <a:ext cx="2277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order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8387080" y="4596765"/>
            <a:ext cx="22771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tell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1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83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5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6" name="Picture 5" descr="Unit 12 - SHS-6.2"/>
          <p:cNvPicPr>
            <a:picLocks noChangeAspect="1"/>
          </p:cNvPicPr>
          <p:nvPr/>
        </p:nvPicPr>
        <p:blipFill>
          <a:blip r:embed="rId6"/>
          <a:srcRect t="53486"/>
          <a:stretch>
            <a:fillRect/>
          </a:stretch>
        </p:blipFill>
        <p:spPr>
          <a:xfrm>
            <a:off x="0" y="2285365"/>
            <a:ext cx="12192000" cy="1690370"/>
          </a:xfrm>
          <a:prstGeom prst="rect">
            <a:avLst/>
          </a:prstGeom>
        </p:spPr>
      </p:pic>
      <p:pic>
        <p:nvPicPr>
          <p:cNvPr id="4" name="Picture 3" descr="C:\Users\ASUS\Desktop\ANPJ\Lop 10\Unit 12\U12 Pic\Unit 12 - SGV-6.2.1-3.pngUnit 12 - SGV-6.2.1-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81100" y="3637915"/>
            <a:ext cx="10640060" cy="2731135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0" y="-10522"/>
            <a:ext cx="12192000" cy="461665"/>
            <a:chOff x="0" y="-13062"/>
            <a:chExt cx="12192000" cy="461665"/>
          </a:xfrm>
        </p:grpSpPr>
        <p:sp>
          <p:nvSpPr>
            <p:cNvPr id="31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 descr="Unit 12 - SHS-6.2"/>
          <p:cNvPicPr>
            <a:picLocks noChangeAspect="1"/>
          </p:cNvPicPr>
          <p:nvPr/>
        </p:nvPicPr>
        <p:blipFill>
          <a:blip r:embed="rId6"/>
          <a:srcRect b="43945"/>
          <a:stretch>
            <a:fillRect/>
          </a:stretch>
        </p:blipFill>
        <p:spPr>
          <a:xfrm>
            <a:off x="59690" y="363855"/>
            <a:ext cx="12192000" cy="2037080"/>
          </a:xfrm>
          <a:prstGeom prst="rect">
            <a:avLst/>
          </a:prstGeom>
        </p:spPr>
      </p:pic>
      <p:pic>
        <p:nvPicPr>
          <p:cNvPr id="5" name="we3e_sb01_u12_06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2115" y="3082925"/>
            <a:ext cx="768985" cy="69151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5421630" y="3707765"/>
            <a:ext cx="279400" cy="1339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835015" y="4578985"/>
            <a:ext cx="279400" cy="1339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945755" y="5372100"/>
            <a:ext cx="279400" cy="1339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889490" y="3775075"/>
            <a:ext cx="256540" cy="1225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889490" y="4578985"/>
            <a:ext cx="256540" cy="1225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919345" y="5810250"/>
            <a:ext cx="256540" cy="1225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270"/>
            <a:ext cx="12203430" cy="46291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7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383"/>
              <a:ext cx="2131621" cy="3673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Unit 12 - SHS-6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280"/>
            <a:ext cx="12192000" cy="1036955"/>
          </a:xfrm>
          <a:prstGeom prst="rect">
            <a:avLst/>
          </a:prstGeom>
        </p:spPr>
      </p:pic>
      <p:pic>
        <p:nvPicPr>
          <p:cNvPr id="10" name="Picture 9" descr="Unit 12 - SHS-6.3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" y="1513205"/>
            <a:ext cx="12192000" cy="1748155"/>
          </a:xfrm>
          <a:prstGeom prst="rect">
            <a:avLst/>
          </a:prstGeom>
        </p:spPr>
      </p:pic>
      <p:pic>
        <p:nvPicPr>
          <p:cNvPr id="11" name="Picture 10" descr="Unit 12 - SHS-6.3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120" y="3160395"/>
            <a:ext cx="10017125" cy="27178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Unit 12 - SHS-6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2280"/>
            <a:ext cx="12192000" cy="1036955"/>
          </a:xfrm>
          <a:prstGeom prst="rect">
            <a:avLst/>
          </a:prstGeom>
        </p:spPr>
      </p:pic>
      <p:pic>
        <p:nvPicPr>
          <p:cNvPr id="2" name="Picture 1" descr="Unit 12 - SHS-6.3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8750" y="1501140"/>
            <a:ext cx="12192000" cy="1128395"/>
          </a:xfrm>
          <a:prstGeom prst="rect">
            <a:avLst/>
          </a:prstGeom>
        </p:spPr>
      </p:pic>
      <p:pic>
        <p:nvPicPr>
          <p:cNvPr id="5" name="Picture 4" descr="Unit 12 - SHS-6.3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4905" y="2852420"/>
            <a:ext cx="8265160" cy="353758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Unit 12 - SHS-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1035"/>
            <a:ext cx="12192000" cy="2395220"/>
          </a:xfrm>
          <a:prstGeom prst="rect">
            <a:avLst/>
          </a:prstGeom>
        </p:spPr>
      </p:pic>
      <p:sp>
        <p:nvSpPr>
          <p:cNvPr id="35" name="TextBox 8"/>
          <p:cNvSpPr txBox="1"/>
          <p:nvPr/>
        </p:nvSpPr>
        <p:spPr>
          <a:xfrm>
            <a:off x="774065" y="3150870"/>
            <a:ext cx="49320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+mn-ea"/>
              </a:rPr>
              <a:t>Dollar: US, Australia, etc.; 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>
                <a:solidFill>
                  <a:srgbClr val="FF0000"/>
                </a:solidFill>
                <a:sym typeface="+mn-ea"/>
              </a:rPr>
              <a:t>Euro: France, Germany, etc.; 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>
                <a:solidFill>
                  <a:srgbClr val="FF0000"/>
                </a:solidFill>
                <a:sym typeface="+mn-ea"/>
              </a:rPr>
              <a:t>Peso: Mexico, Chile, etc.;</a:t>
            </a:r>
            <a:endParaRPr lang="en-US" sz="3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6113145" y="3150870"/>
            <a:ext cx="493204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sym typeface="+mn-ea"/>
              </a:rPr>
              <a:t>Pound: UK; </a:t>
            </a:r>
            <a:endParaRPr lang="en-US" sz="3200">
              <a:solidFill>
                <a:srgbClr val="FF0000"/>
              </a:solidFill>
            </a:endParaRPr>
          </a:p>
          <a:p>
            <a:r>
              <a:rPr lang="en-US" sz="3200">
                <a:solidFill>
                  <a:srgbClr val="FF0000"/>
                </a:solidFill>
                <a:sym typeface="+mn-ea"/>
              </a:rPr>
              <a:t>Yuan: China</a:t>
            </a:r>
            <a:endParaRPr lang="en-US" sz="32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9" name="Picture 8" descr="Unit 12 - SHS-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478" y="429232"/>
            <a:ext cx="10776313" cy="909825"/>
          </a:xfrm>
          <a:prstGeom prst="rect">
            <a:avLst/>
          </a:prstGeom>
        </p:spPr>
      </p:pic>
      <p:pic>
        <p:nvPicPr>
          <p:cNvPr id="10" name="Picture 9" descr="Unit 12 - SHS-7.2"/>
          <p:cNvPicPr>
            <a:picLocks noChangeAspect="1"/>
          </p:cNvPicPr>
          <p:nvPr/>
        </p:nvPicPr>
        <p:blipFill>
          <a:blip r:embed="rId3"/>
          <a:srcRect l="1175"/>
          <a:stretch>
            <a:fillRect/>
          </a:stretch>
        </p:blipFill>
        <p:spPr>
          <a:xfrm>
            <a:off x="1455361" y="1071246"/>
            <a:ext cx="9350635" cy="5220705"/>
          </a:xfrm>
          <a:prstGeom prst="round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5937146" y="3103729"/>
            <a:ext cx="804336" cy="8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499949" y="4122269"/>
            <a:ext cx="804336" cy="8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34978" y="3407894"/>
            <a:ext cx="804336" cy="8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938636" y="5927307"/>
            <a:ext cx="434857" cy="2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20512" y="5568905"/>
            <a:ext cx="570538" cy="32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805511" y="4862149"/>
            <a:ext cx="833039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9244411" y="4862150"/>
            <a:ext cx="994964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586936" y="5927308"/>
            <a:ext cx="623489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9" name="Picture 8" descr="Unit 12 - SHS-7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594360"/>
            <a:ext cx="12192000" cy="357441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20395" y="4347210"/>
            <a:ext cx="11207115" cy="133667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600"/>
              <a:t>borrow	carry	change	earn		find		lend</a:t>
            </a:r>
          </a:p>
          <a:p>
            <a:pPr algn="just"/>
            <a:r>
              <a:rPr lang="en-US" sz="3600"/>
              <a:t>lose		make	save		spend	steal		win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445000" y="5344160"/>
            <a:ext cx="891540" cy="10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Unit 12 - SGV-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395" y="1651000"/>
            <a:ext cx="11207750" cy="244856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8528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78620" y="35271"/>
              <a:ext cx="27546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sym typeface="+mn-ea"/>
                </a:rPr>
                <a:t>LANGUAGE EXPANSION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 descr="Unit 12 - SGV-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185" y="966470"/>
            <a:ext cx="9232265" cy="463423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5" name="Picture 4" descr="Unit 12 - SHS-7.5"/>
          <p:cNvPicPr>
            <a:picLocks noChangeAspect="1"/>
          </p:cNvPicPr>
          <p:nvPr/>
        </p:nvPicPr>
        <p:blipFill>
          <a:blip r:embed="rId2"/>
          <a:srcRect b="58481"/>
          <a:stretch>
            <a:fillRect/>
          </a:stretch>
        </p:blipFill>
        <p:spPr>
          <a:xfrm>
            <a:off x="-76835" y="805180"/>
            <a:ext cx="12347575" cy="1086485"/>
          </a:xfrm>
          <a:prstGeom prst="rect">
            <a:avLst/>
          </a:prstGeom>
        </p:spPr>
      </p:pic>
      <p:pic>
        <p:nvPicPr>
          <p:cNvPr id="3" name="Picture 2" descr="Unit 12 - SHS-7.5"/>
          <p:cNvPicPr>
            <a:picLocks noChangeAspect="1"/>
          </p:cNvPicPr>
          <p:nvPr/>
        </p:nvPicPr>
        <p:blipFill>
          <a:blip r:embed="rId2"/>
          <a:srcRect t="41398" r="53278"/>
          <a:stretch>
            <a:fillRect/>
          </a:stretch>
        </p:blipFill>
        <p:spPr>
          <a:xfrm>
            <a:off x="635" y="2215515"/>
            <a:ext cx="6399530" cy="1701165"/>
          </a:xfrm>
          <a:prstGeom prst="rect">
            <a:avLst/>
          </a:prstGeom>
        </p:spPr>
      </p:pic>
      <p:pic>
        <p:nvPicPr>
          <p:cNvPr id="9" name="Picture 8" descr="Unit 12 - SHS-7.5"/>
          <p:cNvPicPr>
            <a:picLocks noChangeAspect="1"/>
          </p:cNvPicPr>
          <p:nvPr/>
        </p:nvPicPr>
        <p:blipFill>
          <a:blip r:embed="rId2"/>
          <a:srcRect l="47848" t="41835" r="30393"/>
          <a:stretch>
            <a:fillRect/>
          </a:stretch>
        </p:blipFill>
        <p:spPr>
          <a:xfrm>
            <a:off x="7419975" y="3191510"/>
            <a:ext cx="3178175" cy="1800225"/>
          </a:xfrm>
          <a:prstGeom prst="rect">
            <a:avLst/>
          </a:prstGeom>
        </p:spPr>
      </p:pic>
      <p:pic>
        <p:nvPicPr>
          <p:cNvPr id="12" name="Picture 11" descr="Unit 12 - SHS-7.5"/>
          <p:cNvPicPr>
            <a:picLocks noChangeAspect="1"/>
          </p:cNvPicPr>
          <p:nvPr/>
        </p:nvPicPr>
        <p:blipFill>
          <a:blip r:embed="rId2"/>
          <a:srcRect l="71911" t="40985" r="12301"/>
          <a:stretch>
            <a:fillRect/>
          </a:stretch>
        </p:blipFill>
        <p:spPr>
          <a:xfrm>
            <a:off x="4171315" y="4331970"/>
            <a:ext cx="2228850" cy="176593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Unit 12 - SHS-8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4070"/>
            <a:ext cx="12269470" cy="473964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5080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C:\Users\ASUS\Desktop\ANPJ\U12 Pic\Unit 12 - SHS-14.1.pngUnit 12 - SHS-14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2875" y="659766"/>
            <a:ext cx="5154976" cy="5271770"/>
          </a:xfrm>
          <a:prstGeom prst="rect">
            <a:avLst/>
          </a:prstGeom>
        </p:spPr>
      </p:pic>
      <p:pic>
        <p:nvPicPr>
          <p:cNvPr id="3" name="Picture 2" descr="C:\Users\ASUS\Desktop\ANPJ\U12 Pic\Unit 12 - SHS-14.2.pngUnit 12 - SHS-14.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993130" y="926465"/>
            <a:ext cx="6044565" cy="500507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142875" y="5920741"/>
            <a:ext cx="5154976" cy="9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993130" y="915670"/>
            <a:ext cx="6035675" cy="10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362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sp>
        <p:nvSpPr>
          <p:cNvPr id="14" name="Text Box 13"/>
          <p:cNvSpPr txBox="1"/>
          <p:nvPr/>
        </p:nvSpPr>
        <p:spPr>
          <a:xfrm>
            <a:off x="332105" y="1424305"/>
            <a:ext cx="11593195" cy="4420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sz="3200"/>
              <a:t>We use the </a:t>
            </a:r>
            <a:r>
              <a:rPr lang="en-US" sz="3200" b="1"/>
              <a:t>second conditional</a:t>
            </a:r>
            <a:r>
              <a:rPr lang="en-US" sz="3200"/>
              <a:t> to talk about </a:t>
            </a:r>
            <a:r>
              <a:rPr lang="en-US" sz="3200" u="sng"/>
              <a:t>things in the future</a:t>
            </a:r>
            <a:r>
              <a:rPr lang="en-US" sz="3200"/>
              <a:t> that are probably </a:t>
            </a:r>
            <a:r>
              <a:rPr lang="en-US" sz="3200" u="sng"/>
              <a:t>not going to be true</a:t>
            </a:r>
            <a:r>
              <a:rPr lang="en-US" sz="3200"/>
              <a:t> or </a:t>
            </a:r>
            <a:r>
              <a:rPr lang="en-US" sz="3200" u="sng"/>
              <a:t>something in the present</a:t>
            </a:r>
            <a:r>
              <a:rPr lang="en-US" sz="3200"/>
              <a:t> which is impossible because it’s </a:t>
            </a:r>
            <a:r>
              <a:rPr lang="en-US" sz="3200" u="sng"/>
              <a:t>not true</a:t>
            </a:r>
            <a:r>
              <a:rPr lang="en-US" sz="3200"/>
              <a:t>. </a:t>
            </a:r>
          </a:p>
          <a:p>
            <a:pPr algn="just">
              <a:lnSpc>
                <a:spcPct val="110000"/>
              </a:lnSpc>
            </a:pPr>
            <a:r>
              <a:rPr lang="en-US" sz="3200"/>
              <a:t>To make </a:t>
            </a:r>
            <a:r>
              <a:rPr lang="en-US" sz="3200" b="1"/>
              <a:t>a second conditional sentence</a:t>
            </a:r>
            <a:r>
              <a:rPr lang="en-US" sz="3200"/>
              <a:t>, we use the </a:t>
            </a:r>
            <a:r>
              <a:rPr lang="en-US" sz="3200" u="sng"/>
              <a:t>simple past</a:t>
            </a:r>
            <a:r>
              <a:rPr lang="en-US" sz="3200"/>
              <a:t> in the </a:t>
            </a:r>
            <a:r>
              <a:rPr lang="en-US" sz="3200" i="1" u="sng"/>
              <a:t>if</a:t>
            </a:r>
            <a:r>
              <a:rPr lang="en-US" sz="3200" u="sng"/>
              <a:t> clause</a:t>
            </a:r>
            <a:r>
              <a:rPr lang="en-US" sz="3200"/>
              <a:t> and </a:t>
            </a:r>
            <a:r>
              <a:rPr lang="en-US" sz="3200" i="1" u="sng"/>
              <a:t>would + bare infinitive</a:t>
            </a:r>
            <a:r>
              <a:rPr lang="en-US" sz="3200"/>
              <a:t> in the </a:t>
            </a:r>
            <a:r>
              <a:rPr lang="en-US" sz="3200" u="sng"/>
              <a:t>main clause</a:t>
            </a:r>
            <a:r>
              <a:rPr lang="en-US" sz="3200"/>
              <a:t>. As an alternative to </a:t>
            </a:r>
            <a:r>
              <a:rPr lang="en-US" sz="3200" i="1"/>
              <a:t>would</a:t>
            </a:r>
            <a:r>
              <a:rPr lang="en-US" sz="3200"/>
              <a:t>, we can complete the second part of a second conditional sentence with </a:t>
            </a:r>
            <a:r>
              <a:rPr lang="en-US" sz="3200" i="1"/>
              <a:t>could</a:t>
            </a:r>
            <a:r>
              <a:rPr lang="en-US" sz="3200"/>
              <a:t> or </a:t>
            </a:r>
            <a:r>
              <a:rPr lang="en-US" sz="3200" i="1"/>
              <a:t>might</a:t>
            </a:r>
            <a:r>
              <a:rPr lang="en-US" sz="3200"/>
              <a:t>. </a:t>
            </a:r>
          </a:p>
          <a:p>
            <a:pPr algn="ctr">
              <a:lnSpc>
                <a:spcPct val="110000"/>
              </a:lnSpc>
            </a:pPr>
            <a:r>
              <a:rPr lang="en-US" sz="3200" i="1"/>
              <a:t>If I studied harder, I could get a scholarship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331470" y="668655"/>
            <a:ext cx="118649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/>
              <a:t>Grammar: Unreal Conditionals: The Second Conditional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Unit 12 - SHS-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0620"/>
            <a:ext cx="12192000" cy="4177030"/>
          </a:xfrm>
          <a:prstGeom prst="rect">
            <a:avLst/>
          </a:prstGeom>
        </p:spPr>
      </p:pic>
      <p:sp>
        <p:nvSpPr>
          <p:cNvPr id="5" name="TextBox 8"/>
          <p:cNvSpPr txBox="1"/>
          <p:nvPr/>
        </p:nvSpPr>
        <p:spPr>
          <a:xfrm>
            <a:off x="1029335" y="3009265"/>
            <a:ext cx="1100836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If he received his wages today, he would open a new savings account at the bank.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1029335" y="3876675"/>
            <a:ext cx="1100836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If money weren’t a problem, would you like to travel the world?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1026795" y="4754880"/>
            <a:ext cx="1100836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5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would earn enough money for a comfortable life if they worked harder.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908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C:\Users\ASUS\Desktop\ANPJ\U12 Pic\Unit 12 - SHS-14.3.pngUnit 12 - SHS-14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69248" y="494665"/>
            <a:ext cx="6452870" cy="5506720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6397625" y="1148715"/>
            <a:ext cx="192849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would enroll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3712845" y="1805940"/>
            <a:ext cx="17284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would study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3612515" y="2463165"/>
            <a:ext cx="17284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would be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6497955" y="3131820"/>
            <a:ext cx="17284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would have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6597650" y="3789045"/>
            <a:ext cx="17284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were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3945255" y="4175760"/>
            <a:ext cx="17284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want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6351270" y="4843780"/>
            <a:ext cx="1929130" cy="383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wouldn’t make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3512185" y="5471160"/>
            <a:ext cx="172847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were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" grpId="0"/>
      <p:bldP spid="15" grpId="0"/>
      <p:bldP spid="16" grpId="0"/>
      <p:bldP spid="17" grpId="0"/>
      <p:bldP spid="18" grpId="0"/>
      <p:bldP spid="19" grpId="0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080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Unit 12 - SHS-14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640" y="417195"/>
            <a:ext cx="5636895" cy="582295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752215" y="1631950"/>
            <a:ext cx="674370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082790" y="1965960"/>
            <a:ext cx="1595120" cy="1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952105" y="2543810"/>
            <a:ext cx="786765" cy="127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482840" y="1374775"/>
            <a:ext cx="995045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526915" y="3100705"/>
            <a:ext cx="527685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806440" y="3703955"/>
            <a:ext cx="58102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268085" y="5429250"/>
            <a:ext cx="1087755" cy="1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699250" y="5123180"/>
            <a:ext cx="973455" cy="44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591685" y="4527550"/>
            <a:ext cx="581025" cy="95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10" name="Picture 9" descr="Unit 12 - SHS-8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545"/>
            <a:ext cx="12192000" cy="3655695"/>
          </a:xfrm>
          <a:prstGeom prst="rect">
            <a:avLst/>
          </a:prstGeom>
        </p:spPr>
      </p:pic>
      <p:pic>
        <p:nvPicPr>
          <p:cNvPr id="11" name="Picture 10" descr="Unit 12 - SHS-8.4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675" y="3878580"/>
            <a:ext cx="4069715" cy="1834515"/>
          </a:xfrm>
          <a:prstGeom prst="rect">
            <a:avLst/>
          </a:prstGeom>
        </p:spPr>
      </p:pic>
      <p:pic>
        <p:nvPicPr>
          <p:cNvPr id="12" name="Picture 11" descr="Unit 12 - SHS-8.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140" y="4588510"/>
            <a:ext cx="3602355" cy="159194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908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8599076" y="2886"/>
              <a:ext cx="3433783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7212"/>
            <a:ext cx="12192000" cy="4943576"/>
          </a:xfrm>
          <a:prstGeom prst="rect">
            <a:avLst/>
          </a:prstGeom>
        </p:spPr>
      </p:pic>
      <p:pic>
        <p:nvPicPr>
          <p:cNvPr id="10" name="we3e_sb01_u12_06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266" y="1451159"/>
            <a:ext cx="609600" cy="54730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64114" y="4034971"/>
            <a:ext cx="48273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8105775" y="4034971"/>
            <a:ext cx="13716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792514" y="4377871"/>
            <a:ext cx="32366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905625" y="4720771"/>
            <a:ext cx="17621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792514" y="5082721"/>
            <a:ext cx="21984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700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75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10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Unit 12 - SHS-9.1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535" y="568325"/>
            <a:ext cx="9728200" cy="534860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5" name="Picture 4" descr="Unit 12 - SHS-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6285"/>
            <a:ext cx="12192000" cy="133477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535305" y="2820035"/>
            <a:ext cx="3178175" cy="156845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HCMC Child Welfare Association</a:t>
            </a:r>
            <a:endParaRPr lang="en-US" sz="3200"/>
          </a:p>
        </p:txBody>
      </p:sp>
      <p:sp>
        <p:nvSpPr>
          <p:cNvPr id="12" name="Text Box 11"/>
          <p:cNvSpPr txBox="1"/>
          <p:nvPr/>
        </p:nvSpPr>
        <p:spPr>
          <a:xfrm>
            <a:off x="4163060" y="2538095"/>
            <a:ext cx="3867150" cy="5835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Red Cross of Việt Nam</a:t>
            </a:r>
            <a:endParaRPr lang="en-US" sz="3200"/>
          </a:p>
        </p:txBody>
      </p:sp>
      <p:sp>
        <p:nvSpPr>
          <p:cNvPr id="13" name="Text Box 12"/>
          <p:cNvSpPr txBox="1"/>
          <p:nvPr/>
        </p:nvSpPr>
        <p:spPr>
          <a:xfrm>
            <a:off x="4162425" y="3568383"/>
            <a:ext cx="3867150" cy="156845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Việt Nam Assistance for the Handicapped (VNAH)</a:t>
            </a:r>
            <a:endParaRPr lang="en-US" sz="3200"/>
          </a:p>
        </p:txBody>
      </p:sp>
      <p:sp>
        <p:nvSpPr>
          <p:cNvPr id="14" name="Text Box 13"/>
          <p:cNvSpPr txBox="1"/>
          <p:nvPr/>
        </p:nvSpPr>
        <p:spPr>
          <a:xfrm>
            <a:off x="8264525" y="2416810"/>
            <a:ext cx="3867150" cy="1076325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SOS Children's Villages Việt Nam</a:t>
            </a:r>
            <a:endParaRPr lang="en-US" sz="3200"/>
          </a:p>
        </p:txBody>
      </p:sp>
      <p:sp>
        <p:nvSpPr>
          <p:cNvPr id="15" name="Text Box 14"/>
          <p:cNvSpPr txBox="1"/>
          <p:nvPr/>
        </p:nvSpPr>
        <p:spPr>
          <a:xfrm>
            <a:off x="8264525" y="4060825"/>
            <a:ext cx="3867150" cy="58356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Operation Smile</a:t>
            </a:r>
            <a:endParaRPr lang="en-US" sz="3200"/>
          </a:p>
        </p:txBody>
      </p:sp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/>
      <p:bldP spid="12" grpId="0" bldLvl="0" animBg="1"/>
      <p:bldP spid="12" grpId="1"/>
      <p:bldP spid="13" grpId="0" bldLvl="0" animBg="1"/>
      <p:bldP spid="13" grpId="1"/>
      <p:bldP spid="14" grpId="0" bldLvl="0" animBg="1"/>
      <p:bldP spid="14" grpId="1"/>
      <p:bldP spid="15" grpId="0" bldLvl="0" animBg="1"/>
      <p:bldP spid="15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787842" y="400569"/>
            <a:ext cx="8617585" cy="5600708"/>
            <a:chOff x="1339215" y="461645"/>
            <a:chExt cx="9843770" cy="6397625"/>
          </a:xfrm>
        </p:grpSpPr>
        <p:pic>
          <p:nvPicPr>
            <p:cNvPr id="3" name="Picture 2" descr="Unit 12 - SHS-9.1"/>
            <p:cNvPicPr>
              <a:picLocks noChangeAspect="1"/>
            </p:cNvPicPr>
            <p:nvPr/>
          </p:nvPicPr>
          <p:blipFill>
            <a:blip r:embed="rId4"/>
            <a:srcRect b="21407"/>
            <a:stretch>
              <a:fillRect/>
            </a:stretch>
          </p:blipFill>
          <p:spPr>
            <a:xfrm>
              <a:off x="1339215" y="461645"/>
              <a:ext cx="2775585" cy="6397625"/>
            </a:xfrm>
            <a:prstGeom prst="rect">
              <a:avLst/>
            </a:prstGeom>
          </p:spPr>
        </p:pic>
        <p:pic>
          <p:nvPicPr>
            <p:cNvPr id="9" name="Picture 8" descr="Unit 12 - SHS-10"/>
            <p:cNvPicPr>
              <a:picLocks noChangeAspect="1"/>
            </p:cNvPicPr>
            <p:nvPr/>
          </p:nvPicPr>
          <p:blipFill>
            <a:blip r:embed="rId5"/>
            <a:srcRect b="21407"/>
            <a:stretch>
              <a:fillRect/>
            </a:stretch>
          </p:blipFill>
          <p:spPr>
            <a:xfrm>
              <a:off x="4104005" y="461645"/>
              <a:ext cx="7078980" cy="6397625"/>
            </a:xfrm>
            <a:prstGeom prst="rect">
              <a:avLst/>
            </a:prstGeom>
          </p:spPr>
        </p:pic>
      </p:grpSp>
      <p:pic>
        <p:nvPicPr>
          <p:cNvPr id="5" name="we3e_sb01_u12_06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6400" y="937260"/>
            <a:ext cx="780415" cy="64579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30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5" name="Picture 4" descr="Unit 12 - SHS-9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9295"/>
            <a:ext cx="12192000" cy="543877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1379855" y="1854835"/>
            <a:ext cx="4845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1369060" y="3242310"/>
            <a:ext cx="48450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Unit 12 - SHS-9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570"/>
            <a:ext cx="12192000" cy="51028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06415" y="2854325"/>
            <a:ext cx="21532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built an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ice stupa.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8369935" y="2886710"/>
            <a:ext cx="35223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People have water in the spring for their fields.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2432050" y="4488815"/>
            <a:ext cx="268732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rainforests are disappearing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8430895" y="4189095"/>
            <a:ext cx="340042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 helps save the rainforests and makes people think about the problem of climate change.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/>
      <p:bldP spid="1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Unit 12 - SHS-9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0080"/>
            <a:ext cx="12192000" cy="537273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2" name="TextBox 28"/>
            <p:cNvSpPr txBox="1"/>
            <p:nvPr/>
          </p:nvSpPr>
          <p:spPr>
            <a:xfrm>
              <a:off x="9155430" y="35271"/>
              <a:ext cx="287782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sp>
        <p:nvSpPr>
          <p:cNvPr id="11" name="Text Box 10"/>
          <p:cNvSpPr txBox="1"/>
          <p:nvPr/>
        </p:nvSpPr>
        <p:spPr>
          <a:xfrm>
            <a:off x="524510" y="3614420"/>
            <a:ext cx="3178175" cy="583565"/>
          </a:xfrm>
          <a:prstGeom prst="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Major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4151630" y="3289300"/>
            <a:ext cx="3867150" cy="58356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University</a:t>
            </a:r>
            <a:endParaRPr lang="en-US" sz="3200"/>
          </a:p>
        </p:txBody>
      </p:sp>
      <p:sp>
        <p:nvSpPr>
          <p:cNvPr id="13" name="Text Box 12"/>
          <p:cNvSpPr txBox="1"/>
          <p:nvPr/>
        </p:nvSpPr>
        <p:spPr>
          <a:xfrm>
            <a:off x="4151630" y="4194493"/>
            <a:ext cx="3867150" cy="58356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Future Career</a:t>
            </a:r>
            <a:endParaRPr lang="en-US" sz="3200"/>
          </a:p>
        </p:txBody>
      </p:sp>
      <p:sp>
        <p:nvSpPr>
          <p:cNvPr id="14" name="Text Box 13"/>
          <p:cNvSpPr txBox="1"/>
          <p:nvPr/>
        </p:nvSpPr>
        <p:spPr>
          <a:xfrm>
            <a:off x="8314055" y="3329940"/>
            <a:ext cx="3867150" cy="583565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To go abroad</a:t>
            </a:r>
            <a:endParaRPr lang="en-US" sz="3200"/>
          </a:p>
        </p:txBody>
      </p:sp>
      <p:sp>
        <p:nvSpPr>
          <p:cNvPr id="15" name="Text Box 14"/>
          <p:cNvSpPr txBox="1"/>
          <p:nvPr/>
        </p:nvSpPr>
        <p:spPr>
          <a:xfrm>
            <a:off x="8314055" y="4194810"/>
            <a:ext cx="3867150" cy="583565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sym typeface="+mn-ea"/>
              </a:rPr>
              <a:t>To get married</a:t>
            </a:r>
            <a:endParaRPr lang="en-US" sz="3200"/>
          </a:p>
        </p:txBody>
      </p:sp>
      <p:pic>
        <p:nvPicPr>
          <p:cNvPr id="3" name="Picture 2" descr="Unit 12 - SHS-1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5955"/>
            <a:ext cx="12192000" cy="204787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/>
      <p:bldP spid="12" grpId="0" bldLvl="0" animBg="1"/>
      <p:bldP spid="12" grpId="1"/>
      <p:bldP spid="13" grpId="0" bldLvl="0" animBg="1"/>
      <p:bldP spid="13" grpId="1"/>
      <p:bldP spid="14" grpId="0" bldLvl="0" animBg="1"/>
      <p:bldP spid="14" grpId="1"/>
      <p:bldP spid="15" grpId="0" bldLvl="0" animBg="1"/>
      <p:bldP spid="15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5" name="Picture 4" descr="Unit 12 - SHS-1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0165"/>
            <a:ext cx="12192000" cy="369252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2" name="Picture 1" descr="Unit 12 - SHS-11.3"/>
          <p:cNvPicPr>
            <a:picLocks noChangeAspect="1"/>
          </p:cNvPicPr>
          <p:nvPr/>
        </p:nvPicPr>
        <p:blipFill>
          <a:blip r:embed="rId3"/>
          <a:srcRect b="76841"/>
          <a:stretch>
            <a:fillRect/>
          </a:stretch>
        </p:blipFill>
        <p:spPr>
          <a:xfrm>
            <a:off x="635" y="497840"/>
            <a:ext cx="12192000" cy="1064260"/>
          </a:xfrm>
          <a:prstGeom prst="rect">
            <a:avLst/>
          </a:prstGeom>
        </p:spPr>
      </p:pic>
      <p:pic>
        <p:nvPicPr>
          <p:cNvPr id="3" name="Picture 2" descr="Unit 12 - SHS-11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890" y="1562100"/>
            <a:ext cx="10397490" cy="450024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Unit 12 - SHS-11.6"/>
          <p:cNvPicPr>
            <a:picLocks noChangeAspect="1"/>
          </p:cNvPicPr>
          <p:nvPr/>
        </p:nvPicPr>
        <p:blipFill>
          <a:blip r:embed="rId3"/>
          <a:srcRect b="29166"/>
          <a:stretch>
            <a:fillRect/>
          </a:stretch>
        </p:blipFill>
        <p:spPr>
          <a:xfrm>
            <a:off x="288925" y="1630045"/>
            <a:ext cx="11735435" cy="3597910"/>
          </a:xfrm>
          <a:prstGeom prst="rect">
            <a:avLst/>
          </a:prstGeom>
        </p:spPr>
      </p:pic>
      <p:pic>
        <p:nvPicPr>
          <p:cNvPr id="5" name="Picture 4" descr="Unit 12 - SHS-11.7"/>
          <p:cNvPicPr>
            <a:picLocks noChangeAspect="1"/>
          </p:cNvPicPr>
          <p:nvPr/>
        </p:nvPicPr>
        <p:blipFill>
          <a:blip r:embed="rId4"/>
          <a:srcRect t="12809"/>
          <a:stretch>
            <a:fillRect/>
          </a:stretch>
        </p:blipFill>
        <p:spPr>
          <a:xfrm>
            <a:off x="0" y="727075"/>
            <a:ext cx="12192000" cy="82994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13" name="Picture 12" descr="Unit 12 - SHS-12.1"/>
          <p:cNvPicPr>
            <a:picLocks noChangeAspect="1"/>
          </p:cNvPicPr>
          <p:nvPr/>
        </p:nvPicPr>
        <p:blipFill>
          <a:blip r:embed="rId2"/>
          <a:srcRect b="83333"/>
          <a:stretch>
            <a:fillRect/>
          </a:stretch>
        </p:blipFill>
        <p:spPr>
          <a:xfrm>
            <a:off x="279400" y="460375"/>
            <a:ext cx="10861675" cy="1143000"/>
          </a:xfrm>
          <a:prstGeom prst="rect">
            <a:avLst/>
          </a:prstGeom>
        </p:spPr>
      </p:pic>
      <p:pic>
        <p:nvPicPr>
          <p:cNvPr id="14" name="Picture 13" descr="Unit 12 - SHS-1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0105" y="1864995"/>
            <a:ext cx="8092440" cy="441261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Unit 12 - SHS-1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8385"/>
            <a:ext cx="12192000" cy="422465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Unit 12 - SHS-12.3"/>
          <p:cNvPicPr>
            <a:picLocks noChangeAspect="1"/>
          </p:cNvPicPr>
          <p:nvPr/>
        </p:nvPicPr>
        <p:blipFill>
          <a:blip r:embed="rId4"/>
          <a:srcRect b="78326"/>
          <a:stretch>
            <a:fillRect/>
          </a:stretch>
        </p:blipFill>
        <p:spPr>
          <a:xfrm>
            <a:off x="0" y="680720"/>
            <a:ext cx="12581255" cy="915670"/>
          </a:xfrm>
          <a:prstGeom prst="rect">
            <a:avLst/>
          </a:prstGeom>
        </p:spPr>
      </p:pic>
      <p:pic>
        <p:nvPicPr>
          <p:cNvPr id="14" name="Picture 13" descr="Unit 12 - SHS-12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647825"/>
            <a:ext cx="8668385" cy="472630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3989705" y="2769870"/>
            <a:ext cx="1640840" cy="825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2099945" y="3830955"/>
            <a:ext cx="1800225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737225" y="5306060"/>
            <a:ext cx="1409065" cy="107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988300" y="4964430"/>
            <a:ext cx="9575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212205" y="3446145"/>
            <a:ext cx="372745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35271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2" name="Picture 1" descr="Unit 12 - SHS-12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1425575"/>
            <a:ext cx="12192000" cy="340487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71245" y="2101215"/>
            <a:ext cx="198310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9448800" y="3048635"/>
            <a:ext cx="2584450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328535" y="3983990"/>
            <a:ext cx="1403985" cy="47942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3" grpId="0" bldLvl="0" animBg="1"/>
      <p:bldP spid="5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35" y="-997"/>
            <a:ext cx="12192000" cy="461665"/>
            <a:chOff x="0" y="-13062"/>
            <a:chExt cx="12192000" cy="461665"/>
          </a:xfrm>
        </p:grpSpPr>
        <p:sp>
          <p:nvSpPr>
            <p:cNvPr id="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12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DECISIONS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901238" y="2886"/>
              <a:ext cx="2131621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Unit 12 - SHS-12.5"/>
          <p:cNvPicPr>
            <a:picLocks noChangeAspect="1"/>
          </p:cNvPicPr>
          <p:nvPr/>
        </p:nvPicPr>
        <p:blipFill>
          <a:blip r:embed="rId2"/>
          <a:srcRect l="1278" r="1478"/>
          <a:stretch>
            <a:fillRect/>
          </a:stretch>
        </p:blipFill>
        <p:spPr>
          <a:xfrm>
            <a:off x="339725" y="1687830"/>
            <a:ext cx="11633200" cy="320992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3372</Words>
  <Application>Microsoft Office PowerPoint</Application>
  <PresentationFormat>Widescreen</PresentationFormat>
  <Paragraphs>371</Paragraphs>
  <Slides>54</Slides>
  <Notes>3</Notes>
  <HiddenSlides>4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新細明體</vt:lpstr>
      <vt:lpstr>Arial</vt:lpstr>
      <vt:lpstr>Times New Roman</vt:lpstr>
      <vt:lpstr>Myriad Pro</vt:lpstr>
      <vt:lpstr>Calibri Light</vt:lpstr>
      <vt:lpstr>Calibri</vt:lpstr>
      <vt:lpstr>Wingdings</vt:lpstr>
      <vt:lpstr>Adobe Gothic Std B</vt:lpstr>
      <vt:lpstr>lop 2</vt:lpstr>
      <vt:lpstr>1_lop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79</cp:revision>
  <dcterms:created xsi:type="dcterms:W3CDTF">2021-03-31T02:40:00Z</dcterms:created>
  <dcterms:modified xsi:type="dcterms:W3CDTF">2022-06-01T04:57:47Z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3F4914ECCDFB4F638B43BB41522AA23F</vt:lpwstr>
  </property>
  <property fmtid="{D5CDD505-2E9C-101B-9397-08002B2CF9AE}" pid="3" name="KSOProductBuildVer">
    <vt:lpwstr>1033-11.2.0.10323</vt:lpwstr>
  </property>
</Properties>
</file>