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15"/>
  </p:notesMasterIdLst>
  <p:sldIdLst>
    <p:sldId id="256" r:id="rId3"/>
    <p:sldId id="261" r:id="rId4"/>
    <p:sldId id="270" r:id="rId5"/>
    <p:sldId id="271" r:id="rId6"/>
    <p:sldId id="272" r:id="rId7"/>
    <p:sldId id="265" r:id="rId8"/>
    <p:sldId id="266" r:id="rId9"/>
    <p:sldId id="273" r:id="rId10"/>
    <p:sldId id="268" r:id="rId11"/>
    <p:sldId id="274" r:id="rId12"/>
    <p:sldId id="267" r:id="rId13"/>
    <p:sldId id="275" r:id="rId14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2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theme" Target="theme/theme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 dirty="0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UTM Avo" panose="02040603050506020204" pitchFamily="18" charset="0"/>
        <a:ea typeface="UTM Avo" panose="02040603050506020204" pitchFamily="18" charset="0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2908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9303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74403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879831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4898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56734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41792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45648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405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1294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02697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9/8/2023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2073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toan-3-tap-2/1/133/104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sv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svg"/><Relationship Id="rId5" Type="http://schemas.openxmlformats.org/officeDocument/2006/relationships/image" Target="../media/image13.png"/><Relationship Id="rId4" Type="http://schemas.openxmlformats.org/officeDocument/2006/relationships/image" Target="../media/image16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12.xml"/><Relationship Id="rId6" Type="http://schemas.microsoft.com/office/2007/relationships/hdphoto" Target="../media/hdphoto2.wdp"/><Relationship Id="rId5" Type="http://schemas.openxmlformats.org/officeDocument/2006/relationships/image" Target="../media/image22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1179170" y="2574451"/>
            <a:ext cx="9833660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52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5200" b="1" dirty="0">
                <a:solidFill>
                  <a:srgbClr val="002060"/>
                </a:solidFill>
                <a:latin typeface="UTM Avo" panose="02040603050506020204" pitchFamily="18" charset="0"/>
              </a:rPr>
              <a:t> 33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101: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Em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vui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toán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</a:t>
            </a:r>
            <a:r>
              <a:rPr lang="en-US" sz="52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Tiết</a:t>
            </a:r>
            <a:r>
              <a:rPr lang="en-US" sz="52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2123DFDE-1955-E65A-2E8E-283950815976}"/>
              </a:ext>
            </a:extLst>
          </p:cNvPr>
          <p:cNvGrpSpPr/>
          <p:nvPr/>
        </p:nvGrpSpPr>
        <p:grpSpPr>
          <a:xfrm>
            <a:off x="4583323" y="2649530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E8CF8FB0-C7B8-1D43-1861-147985C100B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0B4035BE-ACD5-571E-3FEA-51F1BF4E748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Ấn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để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trang</a:t>
              </a:r>
              <a:r>
                <a:rPr lang="en-US" sz="1800" b="1" dirty="0">
                  <a:solidFill>
                    <a:schemeClr val="accent2"/>
                  </a:solidFill>
                  <a:latin typeface="UTM Avo" panose="02040603050506020204" pitchFamily="18" charset="0"/>
                </a:rPr>
                <a:t> </a:t>
              </a:r>
              <a:r>
                <a:rPr lang="en-US" sz="1800" b="1" dirty="0" err="1">
                  <a:solidFill>
                    <a:schemeClr val="accent2"/>
                  </a:solidFill>
                  <a:latin typeface="UTM Avo" panose="02040603050506020204" pitchFamily="18" charset="0"/>
                </a:rPr>
                <a:t>sách</a:t>
              </a:r>
              <a:endParaRPr lang="en-US" sz="1800" b="1" dirty="0">
                <a:solidFill>
                  <a:schemeClr val="accent2"/>
                </a:solidFill>
                <a:latin typeface="UTM Avo" panose="02040603050506020204" pitchFamily="18" charset="0"/>
              </a:endParaRPr>
            </a:p>
          </p:txBody>
        </p:sp>
      </p:grp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Rectangle 86"/>
          <p:cNvSpPr/>
          <p:nvPr/>
        </p:nvSpPr>
        <p:spPr>
          <a:xfrm>
            <a:off x="750645" y="903522"/>
            <a:ext cx="929453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800" b="1" dirty="0">
                <a:latin typeface="UTM Avo" panose="02040603050506020204" pitchFamily="18" charset="0"/>
                <a:cs typeface="Arial" pitchFamily="34" charset="0"/>
              </a:rPr>
              <a:t>HOẠT ĐỘNG 3:  TÌM HIỂU TIỀN CỦA MỘT SỐ NƯỚC</a:t>
            </a:r>
            <a:endParaRPr lang="en-US" sz="2800" dirty="0"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1E78906-D153-5E6D-1B22-C96D9157412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7369" y="1291199"/>
            <a:ext cx="8120615" cy="4401669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16705" y="1022702"/>
            <a:ext cx="11785599" cy="3693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b) Chia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sẻ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với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tờ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tiền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quốc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gia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khác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mà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em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biết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.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9339026">
            <a:off x="3182251" y="2693440"/>
            <a:ext cx="1401815" cy="396013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8689238" flipH="1">
            <a:off x="6403917" y="2518219"/>
            <a:ext cx="1204782" cy="340351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7529630">
            <a:off x="2890389" y="3916678"/>
            <a:ext cx="1169326" cy="424746"/>
          </a:xfrm>
          <a:prstGeom prst="rect">
            <a:avLst/>
          </a:prstGeom>
        </p:spPr>
      </p:pic>
      <p:pic>
        <p:nvPicPr>
          <p:cNvPr id="11" name="Pictur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13278761" flipH="1">
            <a:off x="6282879" y="3877038"/>
            <a:ext cx="1363233" cy="364298"/>
          </a:xfrm>
          <a:prstGeom prst="rect">
            <a:avLst/>
          </a:prstGeom>
        </p:spPr>
      </p:pic>
      <p:sp>
        <p:nvSpPr>
          <p:cNvPr id="18" name="Oval 17"/>
          <p:cNvSpPr/>
          <p:nvPr/>
        </p:nvSpPr>
        <p:spPr>
          <a:xfrm>
            <a:off x="2962327" y="2900965"/>
            <a:ext cx="4703940" cy="1142852"/>
          </a:xfrm>
          <a:prstGeom prst="ellipse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Một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tờ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tiền</a:t>
            </a:r>
            <a:r>
              <a:rPr lang="en-US" sz="2400" b="1" dirty="0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dirty="0" err="1">
                <a:solidFill>
                  <a:schemeClr val="tx1"/>
                </a:solidFill>
                <a:latin typeface="UTM Avo" panose="02040603050506020204" pitchFamily="18" charset="0"/>
                <a:cs typeface="Arial" pitchFamily="34" charset="0"/>
              </a:rPr>
              <a:t>khác</a:t>
            </a:r>
            <a:endParaRPr lang="en-US" sz="2400" b="1" dirty="0">
              <a:solidFill>
                <a:schemeClr val="tx1"/>
              </a:solidFill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05" y="1788633"/>
            <a:ext cx="2792606" cy="12924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900852" y="3309504"/>
            <a:ext cx="18582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Cam-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pu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-chia</a:t>
            </a:r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1863" y="1722781"/>
            <a:ext cx="3092349" cy="141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2" name="TextBox 21"/>
          <p:cNvSpPr txBox="1"/>
          <p:nvPr/>
        </p:nvSpPr>
        <p:spPr>
          <a:xfrm>
            <a:off x="8579826" y="3272336"/>
            <a:ext cx="11977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Thái Lan</a:t>
            </a:r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355" y="4682094"/>
            <a:ext cx="2792605" cy="1393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4" name="TextBox 23"/>
          <p:cNvSpPr txBox="1"/>
          <p:nvPr/>
        </p:nvSpPr>
        <p:spPr>
          <a:xfrm>
            <a:off x="1172507" y="6347564"/>
            <a:ext cx="147508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Hàn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Quốc</a:t>
            </a:r>
            <a:endParaRPr lang="en-US" sz="2000" dirty="0"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5125" name="Picture 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55283" y="4611575"/>
            <a:ext cx="3092349" cy="1529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" name="TextBox 25"/>
          <p:cNvSpPr txBox="1"/>
          <p:nvPr/>
        </p:nvSpPr>
        <p:spPr>
          <a:xfrm>
            <a:off x="6821197" y="6308861"/>
            <a:ext cx="960519" cy="400110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Ấn</a:t>
            </a:r>
            <a:r>
              <a:rPr lang="en-US" sz="20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cs typeface="Arial" pitchFamily="34" charset="0"/>
              </a:rPr>
              <a:t>Độ</a:t>
            </a:r>
            <a:endParaRPr lang="en-US" sz="2000" dirty="0">
              <a:latin typeface="UTM Avo" panose="02040603050506020204" pitchFamily="18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51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 animBg="1"/>
      <p:bldP spid="19" grpId="0"/>
      <p:bldP spid="22" grpId="0"/>
      <p:bldP spid="24" grpId="0"/>
      <p:bldP spid="2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 rot="-10800000">
            <a:off x="5787192" y="1726643"/>
            <a:ext cx="5255945" cy="3816028"/>
            <a:chOff x="0" y="0"/>
            <a:chExt cx="23914345" cy="20422431"/>
          </a:xfrm>
        </p:grpSpPr>
        <p:sp>
          <p:nvSpPr>
            <p:cNvPr id="3" name="Freeform 3"/>
            <p:cNvSpPr/>
            <p:nvPr/>
          </p:nvSpPr>
          <p:spPr>
            <a:xfrm>
              <a:off x="0" y="-4262"/>
              <a:ext cx="23922092" cy="20428918"/>
            </a:xfrm>
            <a:custGeom>
              <a:avLst/>
              <a:gdLst/>
              <a:ahLst/>
              <a:cxnLst/>
              <a:rect l="l" t="t" r="r" b="b"/>
              <a:pathLst>
                <a:path w="23922092" h="20428918">
                  <a:moveTo>
                    <a:pt x="22983192" y="20417729"/>
                  </a:moveTo>
                  <a:cubicBezTo>
                    <a:pt x="22983192" y="20417729"/>
                    <a:pt x="22563438" y="20428918"/>
                    <a:pt x="22100854" y="20426296"/>
                  </a:cubicBezTo>
                  <a:cubicBezTo>
                    <a:pt x="7100544" y="20424133"/>
                    <a:pt x="1057073" y="20416308"/>
                    <a:pt x="1057073" y="20416308"/>
                  </a:cubicBezTo>
                  <a:cubicBezTo>
                    <a:pt x="812931" y="20407474"/>
                    <a:pt x="565145" y="20390494"/>
                    <a:pt x="398404" y="20332316"/>
                  </a:cubicBezTo>
                  <a:cubicBezTo>
                    <a:pt x="120505" y="20235354"/>
                    <a:pt x="0" y="20057826"/>
                    <a:pt x="0" y="6080107"/>
                  </a:cubicBezTo>
                  <a:lnTo>
                    <a:pt x="0" y="6079947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7561536" y="7673"/>
                  </a:cubicBezTo>
                  <a:cubicBezTo>
                    <a:pt x="22344512" y="0"/>
                    <a:pt x="22808440" y="7673"/>
                    <a:pt x="22808440" y="7673"/>
                  </a:cubicBezTo>
                  <a:cubicBezTo>
                    <a:pt x="23176747" y="15152"/>
                    <a:pt x="23540059" y="84484"/>
                    <a:pt x="23737801" y="207066"/>
                  </a:cubicBezTo>
                  <a:cubicBezTo>
                    <a:pt x="23888818" y="300683"/>
                    <a:pt x="23922092" y="425358"/>
                    <a:pt x="23912951" y="6080107"/>
                  </a:cubicBezTo>
                  <a:lnTo>
                    <a:pt x="23912951" y="6080267"/>
                  </a:lnTo>
                  <a:cubicBezTo>
                    <a:pt x="23912951" y="20175790"/>
                    <a:pt x="23629955" y="20389889"/>
                    <a:pt x="22983192" y="20417729"/>
                  </a:cubicBezTo>
                  <a:close/>
                </a:path>
              </a:pathLst>
            </a:custGeom>
            <a:solidFill>
              <a:srgbClr val="DE7D3E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18" name="TextBox 118"/>
          <p:cNvSpPr txBox="1"/>
          <p:nvPr/>
        </p:nvSpPr>
        <p:spPr>
          <a:xfrm>
            <a:off x="1296018" y="713640"/>
            <a:ext cx="3477017" cy="69935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53"/>
              </a:lnSpc>
            </a:pPr>
            <a:r>
              <a:rPr lang="en-US" sz="3200" b="1" u="sng" dirty="0">
                <a:solidFill>
                  <a:srgbClr val="373E56"/>
                </a:solidFill>
                <a:latin typeface="UTM Avo" panose="02040603050506020204" pitchFamily="18" charset="0"/>
                <a:cs typeface="Arial" pitchFamily="34" charset="0"/>
              </a:rPr>
              <a:t>KẾT LUẬN</a:t>
            </a:r>
          </a:p>
        </p:txBody>
      </p:sp>
      <p:grpSp>
        <p:nvGrpSpPr>
          <p:cNvPr id="119" name="Group 119"/>
          <p:cNvGrpSpPr/>
          <p:nvPr/>
        </p:nvGrpSpPr>
        <p:grpSpPr>
          <a:xfrm rot="-10800000">
            <a:off x="447028" y="1644577"/>
            <a:ext cx="5086879" cy="4297515"/>
            <a:chOff x="0" y="0"/>
            <a:chExt cx="24863924" cy="3083735"/>
          </a:xfrm>
        </p:grpSpPr>
        <p:sp>
          <p:nvSpPr>
            <p:cNvPr id="120" name="Freeform 120"/>
            <p:cNvSpPr/>
            <p:nvPr/>
          </p:nvSpPr>
          <p:spPr>
            <a:xfrm>
              <a:off x="0" y="-4262"/>
              <a:ext cx="24871669" cy="3090220"/>
            </a:xfrm>
            <a:custGeom>
              <a:avLst/>
              <a:gdLst/>
              <a:ahLst/>
              <a:cxnLst/>
              <a:rect l="l" t="t" r="r" b="b"/>
              <a:pathLst>
                <a:path w="24871669" h="3090220">
                  <a:moveTo>
                    <a:pt x="23932770" y="3079033"/>
                  </a:moveTo>
                  <a:cubicBezTo>
                    <a:pt x="23932770" y="3079033"/>
                    <a:pt x="23513018" y="3090220"/>
                    <a:pt x="23050433" y="3087599"/>
                  </a:cubicBezTo>
                  <a:cubicBezTo>
                    <a:pt x="7356299" y="3085436"/>
                    <a:pt x="1057073" y="3077612"/>
                    <a:pt x="1057073" y="3077612"/>
                  </a:cubicBezTo>
                  <a:cubicBezTo>
                    <a:pt x="812931" y="3068778"/>
                    <a:pt x="565145" y="3051797"/>
                    <a:pt x="398404" y="2993619"/>
                  </a:cubicBezTo>
                  <a:cubicBezTo>
                    <a:pt x="120505" y="2896657"/>
                    <a:pt x="0" y="2719129"/>
                    <a:pt x="0" y="1132357"/>
                  </a:cubicBezTo>
                  <a:lnTo>
                    <a:pt x="0" y="1132340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18302351" y="7673"/>
                  </a:cubicBezTo>
                  <a:cubicBezTo>
                    <a:pt x="23294091" y="0"/>
                    <a:pt x="23758018" y="7673"/>
                    <a:pt x="23758018" y="7673"/>
                  </a:cubicBezTo>
                  <a:cubicBezTo>
                    <a:pt x="24126326" y="15152"/>
                    <a:pt x="24489639" y="84484"/>
                    <a:pt x="24687378" y="207066"/>
                  </a:cubicBezTo>
                  <a:cubicBezTo>
                    <a:pt x="24838396" y="300683"/>
                    <a:pt x="24871669" y="425358"/>
                    <a:pt x="24862529" y="1132357"/>
                  </a:cubicBezTo>
                  <a:lnTo>
                    <a:pt x="24862529" y="1132375"/>
                  </a:lnTo>
                  <a:cubicBezTo>
                    <a:pt x="24862529" y="2837094"/>
                    <a:pt x="24579532" y="3051192"/>
                    <a:pt x="23932770" y="3079033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37" name="Rectangle 136"/>
          <p:cNvSpPr/>
          <p:nvPr/>
        </p:nvSpPr>
        <p:spPr>
          <a:xfrm>
            <a:off x="786572" y="2089585"/>
            <a:ext cx="4495907" cy="32324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Mỗi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quốc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gia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đều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đồng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tiền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riêng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của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nước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mình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đồng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tiền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còn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thể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hiện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văn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hóa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riêng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của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mỗi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quốc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800" dirty="0" err="1">
                <a:latin typeface="UTM Avo" panose="02040603050506020204" pitchFamily="18" charset="0"/>
                <a:cs typeface="Arial" pitchFamily="34" charset="0"/>
              </a:rPr>
              <a:t>gia</a:t>
            </a:r>
            <a:r>
              <a:rPr lang="en-US" sz="2800" dirty="0">
                <a:latin typeface="UTM Avo" panose="02040603050506020204" pitchFamily="18" charset="0"/>
                <a:cs typeface="Arial" pitchFamily="34" charset="0"/>
              </a:rPr>
              <a:t>.</a:t>
            </a:r>
          </a:p>
        </p:txBody>
      </p:sp>
      <p:pic>
        <p:nvPicPr>
          <p:cNvPr id="144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6992" y="1852001"/>
            <a:ext cx="2735961" cy="13312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7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7895" y="2307053"/>
            <a:ext cx="2682807" cy="12416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3114" y="3661847"/>
            <a:ext cx="2667588" cy="13311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49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289432">
            <a:off x="8640884" y="3455859"/>
            <a:ext cx="2123433" cy="12237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ransition spd="slow">
    <p:wip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4"/>
          <p:cNvGrpSpPr/>
          <p:nvPr/>
        </p:nvGrpSpPr>
        <p:grpSpPr>
          <a:xfrm rot="-10800000">
            <a:off x="6096001" y="4713910"/>
            <a:ext cx="2637960" cy="1462062"/>
            <a:chOff x="0" y="0"/>
            <a:chExt cx="11538770" cy="11849767"/>
          </a:xfrm>
        </p:grpSpPr>
        <p:sp>
          <p:nvSpPr>
            <p:cNvPr id="15" name="Freeform 15"/>
            <p:cNvSpPr/>
            <p:nvPr/>
          </p:nvSpPr>
          <p:spPr>
            <a:xfrm>
              <a:off x="0" y="-4262"/>
              <a:ext cx="11546516" cy="11856253"/>
            </a:xfrm>
            <a:custGeom>
              <a:avLst/>
              <a:gdLst/>
              <a:ahLst/>
              <a:cxnLst/>
              <a:rect l="l" t="t" r="r" b="b"/>
              <a:pathLst>
                <a:path w="11546516" h="11856253">
                  <a:moveTo>
                    <a:pt x="10607616" y="11845066"/>
                  </a:moveTo>
                  <a:cubicBezTo>
                    <a:pt x="10607616" y="11845066"/>
                    <a:pt x="10187863" y="11856253"/>
                    <a:pt x="9725278" y="11853632"/>
                  </a:cubicBezTo>
                  <a:cubicBezTo>
                    <a:pt x="3767360" y="11851468"/>
                    <a:pt x="1057073" y="11843644"/>
                    <a:pt x="1057073" y="11843644"/>
                  </a:cubicBezTo>
                  <a:cubicBezTo>
                    <a:pt x="812931" y="11834810"/>
                    <a:pt x="565145" y="11817829"/>
                    <a:pt x="398404" y="11759651"/>
                  </a:cubicBezTo>
                  <a:cubicBezTo>
                    <a:pt x="120505" y="11662690"/>
                    <a:pt x="0" y="11485161"/>
                    <a:pt x="0" y="3633822"/>
                  </a:cubicBezTo>
                  <a:lnTo>
                    <a:pt x="0" y="3633732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7906713" y="7673"/>
                  </a:cubicBezTo>
                  <a:cubicBezTo>
                    <a:pt x="9968937" y="0"/>
                    <a:pt x="10432865" y="7673"/>
                    <a:pt x="10432865" y="7673"/>
                  </a:cubicBezTo>
                  <a:cubicBezTo>
                    <a:pt x="10801172" y="15152"/>
                    <a:pt x="11164484" y="84484"/>
                    <a:pt x="11362225" y="207066"/>
                  </a:cubicBezTo>
                  <a:cubicBezTo>
                    <a:pt x="11513242" y="300683"/>
                    <a:pt x="11546516" y="425358"/>
                    <a:pt x="11537376" y="3633822"/>
                  </a:cubicBezTo>
                  <a:lnTo>
                    <a:pt x="11537376" y="3633911"/>
                  </a:lnTo>
                  <a:cubicBezTo>
                    <a:pt x="11537376" y="11603127"/>
                    <a:pt x="11254379" y="11817225"/>
                    <a:pt x="10607616" y="11845066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6" name="Group 16"/>
          <p:cNvGrpSpPr/>
          <p:nvPr/>
        </p:nvGrpSpPr>
        <p:grpSpPr>
          <a:xfrm rot="-10800000">
            <a:off x="9010759" y="4743768"/>
            <a:ext cx="2110804" cy="1462863"/>
            <a:chOff x="1182087" y="-4264"/>
            <a:chExt cx="10364428" cy="11856254"/>
          </a:xfrm>
        </p:grpSpPr>
        <p:sp>
          <p:nvSpPr>
            <p:cNvPr id="17" name="Freeform 17"/>
            <p:cNvSpPr/>
            <p:nvPr/>
          </p:nvSpPr>
          <p:spPr>
            <a:xfrm>
              <a:off x="1182087" y="-4264"/>
              <a:ext cx="10364428" cy="11856254"/>
            </a:xfrm>
            <a:custGeom>
              <a:avLst/>
              <a:gdLst/>
              <a:ahLst/>
              <a:cxnLst/>
              <a:rect l="l" t="t" r="r" b="b"/>
              <a:pathLst>
                <a:path w="11546516" h="11856253">
                  <a:moveTo>
                    <a:pt x="10607616" y="11845066"/>
                  </a:moveTo>
                  <a:cubicBezTo>
                    <a:pt x="10607616" y="11845066"/>
                    <a:pt x="10187863" y="11856253"/>
                    <a:pt x="9725278" y="11853632"/>
                  </a:cubicBezTo>
                  <a:cubicBezTo>
                    <a:pt x="3767360" y="11851468"/>
                    <a:pt x="1057073" y="11843644"/>
                    <a:pt x="1057073" y="11843644"/>
                  </a:cubicBezTo>
                  <a:cubicBezTo>
                    <a:pt x="812931" y="11834810"/>
                    <a:pt x="565145" y="11817829"/>
                    <a:pt x="398404" y="11759651"/>
                  </a:cubicBezTo>
                  <a:cubicBezTo>
                    <a:pt x="120505" y="11662690"/>
                    <a:pt x="0" y="11485161"/>
                    <a:pt x="0" y="3633822"/>
                  </a:cubicBezTo>
                  <a:lnTo>
                    <a:pt x="0" y="3633732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7906713" y="7673"/>
                  </a:cubicBezTo>
                  <a:cubicBezTo>
                    <a:pt x="9968937" y="0"/>
                    <a:pt x="10432865" y="7673"/>
                    <a:pt x="10432865" y="7673"/>
                  </a:cubicBezTo>
                  <a:cubicBezTo>
                    <a:pt x="10801172" y="15152"/>
                    <a:pt x="11164484" y="84484"/>
                    <a:pt x="11362225" y="207066"/>
                  </a:cubicBezTo>
                  <a:cubicBezTo>
                    <a:pt x="11513242" y="300683"/>
                    <a:pt x="11546516" y="425358"/>
                    <a:pt x="11537376" y="3633822"/>
                  </a:cubicBezTo>
                  <a:lnTo>
                    <a:pt x="11537376" y="3633911"/>
                  </a:lnTo>
                  <a:cubicBezTo>
                    <a:pt x="11537376" y="11603127"/>
                    <a:pt x="11254379" y="11817225"/>
                    <a:pt x="10607616" y="11845066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2" name="Group 22"/>
          <p:cNvGrpSpPr/>
          <p:nvPr/>
        </p:nvGrpSpPr>
        <p:grpSpPr>
          <a:xfrm rot="-10800000">
            <a:off x="6096000" y="2720033"/>
            <a:ext cx="2637961" cy="1462062"/>
            <a:chOff x="0" y="0"/>
            <a:chExt cx="11538770" cy="11849767"/>
          </a:xfrm>
        </p:grpSpPr>
        <p:sp>
          <p:nvSpPr>
            <p:cNvPr id="23" name="Freeform 23"/>
            <p:cNvSpPr/>
            <p:nvPr/>
          </p:nvSpPr>
          <p:spPr>
            <a:xfrm>
              <a:off x="0" y="-4262"/>
              <a:ext cx="11546516" cy="11856253"/>
            </a:xfrm>
            <a:custGeom>
              <a:avLst/>
              <a:gdLst/>
              <a:ahLst/>
              <a:cxnLst/>
              <a:rect l="l" t="t" r="r" b="b"/>
              <a:pathLst>
                <a:path w="11546516" h="11856253">
                  <a:moveTo>
                    <a:pt x="10607616" y="11845066"/>
                  </a:moveTo>
                  <a:cubicBezTo>
                    <a:pt x="10607616" y="11845066"/>
                    <a:pt x="10187863" y="11856253"/>
                    <a:pt x="9725278" y="11853632"/>
                  </a:cubicBezTo>
                  <a:cubicBezTo>
                    <a:pt x="3767360" y="11851468"/>
                    <a:pt x="1057073" y="11843644"/>
                    <a:pt x="1057073" y="11843644"/>
                  </a:cubicBezTo>
                  <a:cubicBezTo>
                    <a:pt x="812931" y="11834810"/>
                    <a:pt x="565145" y="11817829"/>
                    <a:pt x="398404" y="11759651"/>
                  </a:cubicBezTo>
                  <a:cubicBezTo>
                    <a:pt x="120505" y="11662690"/>
                    <a:pt x="0" y="11485161"/>
                    <a:pt x="0" y="3633822"/>
                  </a:cubicBezTo>
                  <a:lnTo>
                    <a:pt x="0" y="3633732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7906713" y="7673"/>
                  </a:cubicBezTo>
                  <a:cubicBezTo>
                    <a:pt x="9968937" y="0"/>
                    <a:pt x="10432865" y="7673"/>
                    <a:pt x="10432865" y="7673"/>
                  </a:cubicBezTo>
                  <a:cubicBezTo>
                    <a:pt x="10801172" y="15152"/>
                    <a:pt x="11164484" y="84484"/>
                    <a:pt x="11362225" y="207066"/>
                  </a:cubicBezTo>
                  <a:cubicBezTo>
                    <a:pt x="11513242" y="300683"/>
                    <a:pt x="11546516" y="425358"/>
                    <a:pt x="11537376" y="3633822"/>
                  </a:cubicBezTo>
                  <a:lnTo>
                    <a:pt x="11537376" y="3633911"/>
                  </a:lnTo>
                  <a:cubicBezTo>
                    <a:pt x="11537376" y="11603127"/>
                    <a:pt x="11254379" y="11817225"/>
                    <a:pt x="10607616" y="11845066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24" name="Group 24"/>
          <p:cNvGrpSpPr/>
          <p:nvPr/>
        </p:nvGrpSpPr>
        <p:grpSpPr>
          <a:xfrm rot="-10800000">
            <a:off x="9019995" y="2767868"/>
            <a:ext cx="2101567" cy="1462863"/>
            <a:chOff x="1186748" y="-4264"/>
            <a:chExt cx="10359768" cy="11856254"/>
          </a:xfrm>
        </p:grpSpPr>
        <p:sp>
          <p:nvSpPr>
            <p:cNvPr id="25" name="Freeform 25"/>
            <p:cNvSpPr/>
            <p:nvPr/>
          </p:nvSpPr>
          <p:spPr>
            <a:xfrm>
              <a:off x="1186748" y="-4264"/>
              <a:ext cx="10359768" cy="11856254"/>
            </a:xfrm>
            <a:custGeom>
              <a:avLst/>
              <a:gdLst/>
              <a:ahLst/>
              <a:cxnLst/>
              <a:rect l="l" t="t" r="r" b="b"/>
              <a:pathLst>
                <a:path w="11546516" h="11856253">
                  <a:moveTo>
                    <a:pt x="10607616" y="11845066"/>
                  </a:moveTo>
                  <a:cubicBezTo>
                    <a:pt x="10607616" y="11845066"/>
                    <a:pt x="10187863" y="11856253"/>
                    <a:pt x="9725278" y="11853632"/>
                  </a:cubicBezTo>
                  <a:cubicBezTo>
                    <a:pt x="3767360" y="11851468"/>
                    <a:pt x="1057073" y="11843644"/>
                    <a:pt x="1057073" y="11843644"/>
                  </a:cubicBezTo>
                  <a:cubicBezTo>
                    <a:pt x="812931" y="11834810"/>
                    <a:pt x="565145" y="11817829"/>
                    <a:pt x="398404" y="11759651"/>
                  </a:cubicBezTo>
                  <a:cubicBezTo>
                    <a:pt x="120505" y="11662690"/>
                    <a:pt x="0" y="11485161"/>
                    <a:pt x="0" y="3633822"/>
                  </a:cubicBezTo>
                  <a:lnTo>
                    <a:pt x="0" y="3633732"/>
                  </a:lnTo>
                  <a:cubicBezTo>
                    <a:pt x="8536" y="440430"/>
                    <a:pt x="34263" y="311302"/>
                    <a:pt x="140291" y="225758"/>
                  </a:cubicBezTo>
                  <a:cubicBezTo>
                    <a:pt x="342602" y="62530"/>
                    <a:pt x="736658" y="7673"/>
                    <a:pt x="1155311" y="7673"/>
                  </a:cubicBezTo>
                  <a:cubicBezTo>
                    <a:pt x="1155311" y="7673"/>
                    <a:pt x="1551711" y="15681"/>
                    <a:pt x="7906713" y="7673"/>
                  </a:cubicBezTo>
                  <a:cubicBezTo>
                    <a:pt x="9968937" y="0"/>
                    <a:pt x="10432865" y="7673"/>
                    <a:pt x="10432865" y="7673"/>
                  </a:cubicBezTo>
                  <a:cubicBezTo>
                    <a:pt x="10801172" y="15152"/>
                    <a:pt x="11164484" y="84484"/>
                    <a:pt x="11362225" y="207066"/>
                  </a:cubicBezTo>
                  <a:cubicBezTo>
                    <a:pt x="11513242" y="300683"/>
                    <a:pt x="11546516" y="425358"/>
                    <a:pt x="11537376" y="3633822"/>
                  </a:cubicBezTo>
                  <a:lnTo>
                    <a:pt x="11537376" y="3633911"/>
                  </a:lnTo>
                  <a:cubicBezTo>
                    <a:pt x="11537376" y="11603127"/>
                    <a:pt x="11254379" y="11817225"/>
                    <a:pt x="10607616" y="11845066"/>
                  </a:cubicBezTo>
                  <a:close/>
                </a:path>
              </a:pathLst>
            </a:custGeom>
            <a:solidFill>
              <a:srgbClr val="FFCF71"/>
            </a:solidFill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271688" y="647852"/>
            <a:ext cx="9818394" cy="69474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253"/>
              </a:lnSpc>
            </a:pP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Hoạt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động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4: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Thực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hiện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hoạt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động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3200" b="1" dirty="0" err="1">
                <a:latin typeface="UTM Avo" panose="02040603050506020204" pitchFamily="18" charset="0"/>
                <a:cs typeface="Arial" pitchFamily="34" charset="0"/>
              </a:rPr>
              <a:t>sau</a:t>
            </a:r>
            <a:r>
              <a:rPr lang="en-US" sz="3200" b="1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09538" y="1483562"/>
            <a:ext cx="1194269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Thảo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luận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những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vấn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đề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cần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thu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thập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số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liệu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liên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quan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đến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bạn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lớp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278847" y="2819282"/>
            <a:ext cx="2302715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môn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thể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thao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ưa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thích</a:t>
            </a:r>
            <a:endParaRPr lang="en-US" sz="2400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278847" y="4909653"/>
            <a:ext cx="2302715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Phương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tiện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đến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trường</a:t>
            </a:r>
            <a:endParaRPr lang="en-US" sz="2400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9059591" y="2915776"/>
            <a:ext cx="2061972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Món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ăn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ưa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thích</a:t>
            </a:r>
            <a:endParaRPr lang="en-US" sz="2400" dirty="0">
              <a:latin typeface="UTM Avo" panose="02040603050506020204" pitchFamily="18" charset="0"/>
              <a:cs typeface="Arial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9059591" y="4909653"/>
            <a:ext cx="2061972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Màu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sắc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ưa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thích</a:t>
            </a:r>
            <a:endParaRPr lang="en-US" sz="2400" dirty="0">
              <a:latin typeface="UTM Avo" panose="02040603050506020204" pitchFamily="18" charset="0"/>
              <a:cs typeface="Arial" pitchFamily="34" charset="0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816E85E0-4B92-6A9B-4411-E418116CAE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09741" y="3023675"/>
            <a:ext cx="6205741" cy="3340615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7" grpId="0"/>
      <p:bldP spid="28" grpId="0"/>
      <p:bldP spid="30" grpId="0"/>
      <p:bldP spid="31" grpId="0"/>
      <p:bldP spid="3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02199" y="852254"/>
            <a:ext cx="10207948" cy="475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latin typeface="+mn-lt"/>
              </a:rPr>
              <a:t>b) Thực hiện thu thập số liệu và ghi lại kết quả với vấn đề đã chọn.</a:t>
            </a:r>
            <a:endParaRPr lang="en-US" sz="2400" dirty="0">
              <a:latin typeface="+mn-lt"/>
            </a:endParaRPr>
          </a:p>
        </p:txBody>
      </p:sp>
      <p:pic>
        <p:nvPicPr>
          <p:cNvPr id="15" name="Pictur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-2927237">
            <a:off x="9522909" y="1707868"/>
            <a:ext cx="1885527" cy="1895868"/>
          </a:xfrm>
          <a:prstGeom prst="rect">
            <a:avLst/>
          </a:prstGeom>
        </p:spPr>
      </p:pic>
      <p:sp>
        <p:nvSpPr>
          <p:cNvPr id="32" name="Pentagon 31"/>
          <p:cNvSpPr/>
          <p:nvPr/>
        </p:nvSpPr>
        <p:spPr>
          <a:xfrm>
            <a:off x="319334" y="1739816"/>
            <a:ext cx="2946400" cy="577520"/>
          </a:xfrm>
          <a:prstGeom prst="homePlat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Chơi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trò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667" b="1" dirty="0" err="1">
                <a:latin typeface="UTM Avo" panose="02040603050506020204" pitchFamily="18" charset="0"/>
                <a:cs typeface="Arial" pitchFamily="34" charset="0"/>
              </a:rPr>
              <a:t>chơi</a:t>
            </a:r>
            <a:r>
              <a:rPr lang="en-US" sz="2667" b="1" dirty="0">
                <a:latin typeface="UTM Avo" panose="02040603050506020204" pitchFamily="18" charset="0"/>
                <a:cs typeface="Arial" pitchFamily="34" charset="0"/>
              </a:rPr>
              <a:t>:</a:t>
            </a:r>
          </a:p>
        </p:txBody>
      </p:sp>
      <p:grpSp>
        <p:nvGrpSpPr>
          <p:cNvPr id="36" name="Group 35"/>
          <p:cNvGrpSpPr/>
          <p:nvPr/>
        </p:nvGrpSpPr>
        <p:grpSpPr>
          <a:xfrm>
            <a:off x="319334" y="2665915"/>
            <a:ext cx="8291916" cy="620286"/>
            <a:chOff x="1828800" y="3374871"/>
            <a:chExt cx="13883148" cy="930429"/>
          </a:xfrm>
        </p:grpSpPr>
        <p:sp>
          <p:nvSpPr>
            <p:cNvPr id="34" name="Rounded Rectangle 33"/>
            <p:cNvSpPr/>
            <p:nvPr/>
          </p:nvSpPr>
          <p:spPr>
            <a:xfrm>
              <a:off x="1828800" y="3374871"/>
              <a:ext cx="13883148" cy="93042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1993862" y="3486143"/>
              <a:ext cx="7504940" cy="69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Chia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lớp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thành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các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nhóm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8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bạn</a:t>
              </a:r>
              <a:endParaRPr lang="en-US" sz="2400" dirty="0">
                <a:latin typeface="UTM Avo" panose="02040603050506020204" pitchFamily="18" charset="0"/>
                <a:cs typeface="Arial" pitchFamily="34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309502" y="3526558"/>
            <a:ext cx="8300725" cy="1288471"/>
            <a:chOff x="1828800" y="3368584"/>
            <a:chExt cx="13897897" cy="1932706"/>
          </a:xfrm>
        </p:grpSpPr>
        <p:sp>
          <p:nvSpPr>
            <p:cNvPr id="38" name="Rounded Rectangle 37"/>
            <p:cNvSpPr/>
            <p:nvPr/>
          </p:nvSpPr>
          <p:spPr>
            <a:xfrm>
              <a:off x="1828800" y="3374871"/>
              <a:ext cx="13897896" cy="192641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2008609" y="3368584"/>
              <a:ext cx="13718088" cy="168276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vi-VN" sz="2400" dirty="0">
                  <a:latin typeface="+mn-lt"/>
                  <a:cs typeface="Arial" pitchFamily="34" charset="0"/>
                </a:rPr>
                <a:t>Mỗi nhóm sẽ viết ra giấy (bảng con): môn thể thao ưa thích, món ăn ưa thích, phương tiện đến trường,…</a:t>
              </a:r>
              <a:endParaRPr lang="en-US" sz="2400" dirty="0">
                <a:latin typeface="+mn-lt"/>
                <a:cs typeface="Arial" pitchFamily="34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319334" y="5066350"/>
            <a:ext cx="8214460" cy="620286"/>
            <a:chOff x="1828800" y="3374871"/>
            <a:chExt cx="13753464" cy="930429"/>
          </a:xfrm>
        </p:grpSpPr>
        <p:sp>
          <p:nvSpPr>
            <p:cNvPr id="41" name="Rounded Rectangle 40"/>
            <p:cNvSpPr/>
            <p:nvPr/>
          </p:nvSpPr>
          <p:spPr>
            <a:xfrm>
              <a:off x="1828800" y="3374871"/>
              <a:ext cx="13753464" cy="93042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</a:endParaRPr>
            </a:p>
          </p:txBody>
        </p:sp>
        <p:sp>
          <p:nvSpPr>
            <p:cNvPr id="42" name="Rectangle 41"/>
            <p:cNvSpPr/>
            <p:nvPr/>
          </p:nvSpPr>
          <p:spPr>
            <a:xfrm>
              <a:off x="1993862" y="3486143"/>
              <a:ext cx="10654841" cy="69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Mỗi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nhóm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sẽ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thu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thập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số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liệu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và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ghi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lại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kết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quả</a:t>
              </a:r>
              <a:endParaRPr lang="en-US" sz="2400" dirty="0">
                <a:latin typeface="UTM Avo" panose="02040603050506020204" pitchFamily="18" charset="0"/>
                <a:cs typeface="Arial" pitchFamily="34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319335" y="5911068"/>
            <a:ext cx="8219756" cy="620286"/>
            <a:chOff x="1828800" y="3374871"/>
            <a:chExt cx="13762331" cy="930429"/>
          </a:xfrm>
        </p:grpSpPr>
        <p:sp>
          <p:nvSpPr>
            <p:cNvPr id="44" name="Rounded Rectangle 43"/>
            <p:cNvSpPr/>
            <p:nvPr/>
          </p:nvSpPr>
          <p:spPr>
            <a:xfrm>
              <a:off x="1828800" y="3374871"/>
              <a:ext cx="13762331" cy="930429"/>
            </a:xfrm>
            <a:prstGeom prst="roundRect">
              <a:avLst/>
            </a:prstGeom>
            <a:solidFill>
              <a:schemeClr val="bg1"/>
            </a:solidFill>
            <a:ln>
              <a:solidFill>
                <a:schemeClr val="bg2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>
                <a:latin typeface="UTM Avo" panose="02040603050506020204" pitchFamily="18" charset="0"/>
              </a:endParaRPr>
            </a:p>
          </p:txBody>
        </p:sp>
        <p:sp>
          <p:nvSpPr>
            <p:cNvPr id="45" name="Rectangle 44"/>
            <p:cNvSpPr/>
            <p:nvPr/>
          </p:nvSpPr>
          <p:spPr>
            <a:xfrm>
              <a:off x="1993862" y="3486143"/>
              <a:ext cx="6942285" cy="69249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Tổng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hợp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thành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bảng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số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 </a:t>
              </a:r>
              <a:r>
                <a:rPr lang="en-US" sz="2400" dirty="0" err="1">
                  <a:latin typeface="UTM Avo" panose="02040603050506020204" pitchFamily="18" charset="0"/>
                  <a:cs typeface="Arial" pitchFamily="34" charset="0"/>
                </a:rPr>
                <a:t>liệu</a:t>
              </a:r>
              <a:r>
                <a:rPr lang="en-US" sz="2400" dirty="0">
                  <a:latin typeface="UTM Avo" panose="02040603050506020204" pitchFamily="18" charset="0"/>
                  <a:cs typeface="Arial" pitchFamily="34" charset="0"/>
                </a:rPr>
                <a:t>. </a:t>
              </a:r>
            </a:p>
          </p:txBody>
        </p:sp>
      </p:grpSp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611449" y="1285470"/>
            <a:ext cx="9559945" cy="5326346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611448" y="1047517"/>
            <a:ext cx="1518093" cy="1526419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2454421" y="2573936"/>
            <a:ext cx="7874000" cy="339394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81019" indent="-381019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Em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cảm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thấy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thế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nào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về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giờ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học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  <a:p>
            <a:pPr marL="381019" indent="-381019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Em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thích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nhất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hoạt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động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nào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trong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giờ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học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  <a:p>
            <a:pPr marL="381019" indent="-381019">
              <a:lnSpc>
                <a:spcPct val="150000"/>
              </a:lnSpc>
              <a:buFont typeface="Wingdings" pitchFamily="2" charset="2"/>
              <a:buChar char="Ø"/>
            </a:pP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Em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muốn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sửa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lại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hoạt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động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nào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em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làm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chưa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933" dirty="0" err="1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tốt</a:t>
            </a:r>
            <a:r>
              <a:rPr lang="en-US" sz="2933" dirty="0">
                <a:solidFill>
                  <a:srgbClr val="FFFF00"/>
                </a:solidFill>
                <a:latin typeface="UTM Avo" panose="02040603050506020204" pitchFamily="18" charset="0"/>
                <a:cs typeface="Arial" pitchFamily="34" charset="0"/>
              </a:rPr>
              <a:t>?</a:t>
            </a:r>
          </a:p>
        </p:txBody>
      </p:sp>
      <p:sp>
        <p:nvSpPr>
          <p:cNvPr id="10" name="Plaque 9"/>
          <p:cNvSpPr/>
          <p:nvPr/>
        </p:nvSpPr>
        <p:spPr>
          <a:xfrm>
            <a:off x="5070621" y="1746938"/>
            <a:ext cx="2641600" cy="674659"/>
          </a:xfrm>
          <a:prstGeom prst="plaqu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3" b="1" dirty="0">
                <a:solidFill>
                  <a:schemeClr val="accent6">
                    <a:lumMod val="75000"/>
                  </a:schemeClr>
                </a:solidFill>
                <a:latin typeface="UTM Avo" panose="02040603050506020204" pitchFamily="18" charset="0"/>
                <a:cs typeface="Arial" pitchFamily="34" charset="0"/>
              </a:rPr>
              <a:t>CHIA SẺ</a:t>
            </a:r>
          </a:p>
        </p:txBody>
      </p:sp>
    </p:spTree>
  </p:cSld>
  <p:clrMapOvr>
    <a:masterClrMapping/>
  </p:clrMapOvr>
  <p:transition spd="slow">
    <p:wip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19652" y="1120869"/>
            <a:ext cx="5715000" cy="33378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u="sng" dirty="0" err="1">
                <a:latin typeface="UTM Avo" panose="02040603050506020204" pitchFamily="18" charset="0"/>
                <a:cs typeface="Arial" pitchFamily="34" charset="0"/>
              </a:rPr>
              <a:t>Yêu</a:t>
            </a:r>
            <a:r>
              <a:rPr lang="en-US" sz="2400" b="1" u="sng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u="sng" dirty="0" err="1">
                <a:latin typeface="UTM Avo" panose="02040603050506020204" pitchFamily="18" charset="0"/>
                <a:cs typeface="Arial" pitchFamily="34" charset="0"/>
              </a:rPr>
              <a:t>cầu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: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Vận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dụng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kiến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thức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học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để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hành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thêm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các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tình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huống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thực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tế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liên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cs typeface="Arial" pitchFamily="34" charset="0"/>
              </a:rPr>
              <a:t>quan</a:t>
            </a:r>
            <a:r>
              <a:rPr lang="en-US" sz="2400" dirty="0">
                <a:latin typeface="UTM Avo" panose="02040603050506020204" pitchFamily="18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r>
              <a:rPr lang="en-US" sz="2400" b="1" i="1" u="sng" dirty="0" err="1">
                <a:latin typeface="UTM Avo" panose="02040603050506020204" pitchFamily="18" charset="0"/>
                <a:cs typeface="Arial" pitchFamily="34" charset="0"/>
              </a:rPr>
              <a:t>Ví</a:t>
            </a:r>
            <a:r>
              <a:rPr lang="en-US" sz="2400" b="1" i="1" u="sng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b="1" i="1" u="sng" dirty="0" err="1">
                <a:latin typeface="UTM Avo" panose="02040603050506020204" pitchFamily="18" charset="0"/>
                <a:cs typeface="Arial" pitchFamily="34" charset="0"/>
              </a:rPr>
              <a:t>dụ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: Khi </a:t>
            </a:r>
            <a:r>
              <a:rPr lang="en-US" sz="2400" i="1" dirty="0" err="1">
                <a:latin typeface="UTM Avo" panose="02040603050506020204" pitchFamily="18" charset="0"/>
                <a:cs typeface="Arial" pitchFamily="34" charset="0"/>
              </a:rPr>
              <a:t>đi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itchFamily="34" charset="0"/>
              </a:rPr>
              <a:t>siêu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itchFamily="34" charset="0"/>
              </a:rPr>
              <a:t>thị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itchFamily="34" charset="0"/>
              </a:rPr>
              <a:t>cùng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itchFamily="34" charset="0"/>
              </a:rPr>
              <a:t>bố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itchFamily="34" charset="0"/>
              </a:rPr>
              <a:t>mẹ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, </a:t>
            </a:r>
            <a:r>
              <a:rPr lang="en-US" sz="2400" i="1" dirty="0" err="1">
                <a:latin typeface="UTM Avo" panose="02040603050506020204" pitchFamily="18" charset="0"/>
                <a:cs typeface="Arial" pitchFamily="34" charset="0"/>
              </a:rPr>
              <a:t>mình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itchFamily="34" charset="0"/>
              </a:rPr>
              <a:t>có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itchFamily="34" charset="0"/>
              </a:rPr>
              <a:t>thể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itchFamily="34" charset="0"/>
              </a:rPr>
              <a:t>tính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itchFamily="34" charset="0"/>
              </a:rPr>
              <a:t>xem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itchFamily="34" charset="0"/>
              </a:rPr>
              <a:t>bố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 (</a:t>
            </a:r>
            <a:r>
              <a:rPr lang="en-US" sz="2400" i="1" dirty="0" err="1">
                <a:latin typeface="UTM Avo" panose="02040603050506020204" pitchFamily="18" charset="0"/>
                <a:cs typeface="Arial" pitchFamily="34" charset="0"/>
              </a:rPr>
              <a:t>mẹ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) </a:t>
            </a:r>
            <a:r>
              <a:rPr lang="en-US" sz="2400" i="1" dirty="0" err="1">
                <a:latin typeface="UTM Avo" panose="02040603050506020204" pitchFamily="18" charset="0"/>
                <a:cs typeface="Arial" pitchFamily="34" charset="0"/>
              </a:rPr>
              <a:t>phải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itchFamily="34" charset="0"/>
              </a:rPr>
              <a:t>trả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itchFamily="34" charset="0"/>
              </a:rPr>
              <a:t>cho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itchFamily="34" charset="0"/>
              </a:rPr>
              <a:t>siêu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itchFamily="34" charset="0"/>
              </a:rPr>
              <a:t>thị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 bao </a:t>
            </a:r>
            <a:r>
              <a:rPr lang="en-US" sz="2400" i="1" dirty="0" err="1">
                <a:latin typeface="UTM Avo" panose="02040603050506020204" pitchFamily="18" charset="0"/>
                <a:cs typeface="Arial" pitchFamily="34" charset="0"/>
              </a:rPr>
              <a:t>nhiêu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 charset="0"/>
                <a:cs typeface="Arial" pitchFamily="34" charset="0"/>
              </a:rPr>
              <a:t>tiền</a:t>
            </a:r>
            <a:r>
              <a:rPr lang="en-US" sz="2400" i="1" dirty="0">
                <a:latin typeface="UTM Avo" panose="02040603050506020204" pitchFamily="18" charset="0"/>
                <a:cs typeface="Arial" pitchFamily="34" charset="0"/>
              </a:rPr>
              <a:t>. </a:t>
            </a:r>
          </a:p>
        </p:txBody>
      </p:sp>
      <p:pic>
        <p:nvPicPr>
          <p:cNvPr id="15" name="Picture 8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655219" y="741118"/>
            <a:ext cx="5097084" cy="3676530"/>
          </a:xfrm>
          <a:prstGeom prst="rect">
            <a:avLst/>
          </a:prstGeom>
        </p:spPr>
      </p:pic>
    </p:spTree>
  </p:cSld>
  <p:clrMapOvr>
    <a:masterClrMapping/>
  </p:clrMapOvr>
  <p:transition spd="slow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846E5E0A-1226-877E-F19F-AEC3A21F3FFA}"/>
              </a:ext>
            </a:extLst>
          </p:cNvPr>
          <p:cNvSpPr/>
          <p:nvPr/>
        </p:nvSpPr>
        <p:spPr>
          <a:xfrm>
            <a:off x="8315267" y="2864751"/>
            <a:ext cx="3195263" cy="15384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4EB6654B-5E62-9A1B-B1AB-09DA06C979CA}"/>
              </a:ext>
            </a:extLst>
          </p:cNvPr>
          <p:cNvSpPr/>
          <p:nvPr/>
        </p:nvSpPr>
        <p:spPr>
          <a:xfrm>
            <a:off x="4256463" y="2864751"/>
            <a:ext cx="3664912" cy="15384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9833DB07-D658-74BB-28A6-45F246E5A876}"/>
              </a:ext>
            </a:extLst>
          </p:cNvPr>
          <p:cNvSpPr/>
          <p:nvPr/>
        </p:nvSpPr>
        <p:spPr>
          <a:xfrm>
            <a:off x="606831" y="2864751"/>
            <a:ext cx="3195263" cy="15384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/>
          <p:cNvSpPr/>
          <p:nvPr/>
        </p:nvSpPr>
        <p:spPr>
          <a:xfrm>
            <a:off x="3827737" y="1719431"/>
            <a:ext cx="4536525" cy="787400"/>
          </a:xfrm>
          <a:prstGeom prst="roundRect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933" b="1" dirty="0">
                <a:cs typeface="Arial" pitchFamily="34" charset="0"/>
              </a:rPr>
              <a:t>HƯỚNG DẪN VỀ NHÀ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97883" y="3019037"/>
            <a:ext cx="2613158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+mn-lt"/>
                <a:cs typeface="Arial" pitchFamily="34" charset="0"/>
              </a:rPr>
              <a:t>Ôn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lại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kiến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thức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đã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học</a:t>
            </a:r>
            <a:endParaRPr lang="en-US" sz="2400" dirty="0">
              <a:latin typeface="+mn-lt"/>
              <a:cs typeface="Arial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322938" y="3019038"/>
            <a:ext cx="3494835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>
                <a:latin typeface="+mn-lt"/>
                <a:cs typeface="Arial" pitchFamily="34" charset="0"/>
              </a:rPr>
              <a:t>Hoàn </a:t>
            </a:r>
            <a:r>
              <a:rPr lang="en-US" sz="2400" dirty="0" err="1">
                <a:latin typeface="+mn-lt"/>
                <a:cs typeface="Arial" pitchFamily="34" charset="0"/>
              </a:rPr>
              <a:t>thành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nhiệm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vụ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được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giao</a:t>
            </a:r>
            <a:endParaRPr lang="en-US" sz="2400" dirty="0">
              <a:latin typeface="+mn-lt"/>
              <a:cs typeface="Arial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315266" y="3075512"/>
            <a:ext cx="3195263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dirty="0" err="1">
                <a:latin typeface="+mn-lt"/>
                <a:cs typeface="Arial" pitchFamily="34" charset="0"/>
              </a:rPr>
              <a:t>Xem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trước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nội</a:t>
            </a:r>
            <a:r>
              <a:rPr lang="en-US" sz="2400" dirty="0">
                <a:latin typeface="+mn-lt"/>
                <a:cs typeface="Arial" pitchFamily="34" charset="0"/>
              </a:rPr>
              <a:t> dung </a:t>
            </a:r>
            <a:r>
              <a:rPr lang="en-US" sz="2400" dirty="0" err="1">
                <a:latin typeface="+mn-lt"/>
                <a:cs typeface="Arial" pitchFamily="34" charset="0"/>
              </a:rPr>
              <a:t>bài</a:t>
            </a:r>
            <a:r>
              <a:rPr lang="en-US" sz="2400" dirty="0">
                <a:latin typeface="+mn-lt"/>
                <a:cs typeface="Arial" pitchFamily="34" charset="0"/>
              </a:rPr>
              <a:t> </a:t>
            </a:r>
            <a:r>
              <a:rPr lang="en-US" sz="2400" dirty="0" err="1">
                <a:latin typeface="+mn-lt"/>
                <a:cs typeface="Arial" pitchFamily="34" charset="0"/>
              </a:rPr>
              <a:t>mới</a:t>
            </a:r>
            <a:endParaRPr lang="en-US" sz="2400" dirty="0">
              <a:latin typeface="+mn-lt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8391472"/>
      </p:ext>
    </p:extLst>
  </p:cSld>
  <p:clrMapOvr>
    <a:masterClrMapping/>
  </p:clrMapOvr>
  <p:transition spd="slow">
    <p:wip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75</TotalTime>
  <Words>359</Words>
  <Application>Microsoft Office PowerPoint</Application>
  <PresentationFormat>Widescreen</PresentationFormat>
  <Paragraphs>41</Paragraphs>
  <Slides>12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hung.nv2510hung.nv2510</cp:lastModifiedBy>
  <cp:revision>10</cp:revision>
  <dcterms:modified xsi:type="dcterms:W3CDTF">2023-09-08T03:20:36Z</dcterms:modified>
</cp:coreProperties>
</file>