
<file path=[Content_Types].xml><?xml version="1.0" encoding="utf-8"?>
<Types xmlns="http://schemas.openxmlformats.org/package/2006/content-types">
  <Default Extension="mp3" ContentType="audio/mpeg"/>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1"/>
  </p:notesMasterIdLst>
  <p:sldIdLst>
    <p:sldId id="263" r:id="rId2"/>
    <p:sldId id="256" r:id="rId3"/>
    <p:sldId id="258" r:id="rId4"/>
    <p:sldId id="264" r:id="rId5"/>
    <p:sldId id="259" r:id="rId6"/>
    <p:sldId id="260" r:id="rId7"/>
    <p:sldId id="261" r:id="rId8"/>
    <p:sldId id="262" r:id="rId9"/>
    <p:sldId id="266" r:id="rId10"/>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Gaegu Bold" panose="020B0604020202020204" charset="0"/>
      <p:regular r:id="rId16"/>
    </p:embeddedFont>
    <p:embeddedFont>
      <p:font typeface="More Sugar"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2" d="100"/>
          <a:sy n="42" d="100"/>
        </p:scale>
        <p:origin x="780"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604CBB-FF97-45BA-B498-12148B354624}"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015F87-532A-4EA6-BA1E-3568EDDDDF6C}" type="slidenum">
              <a:rPr lang="en-US" smtClean="0"/>
              <a:t>‹#›</a:t>
            </a:fld>
            <a:endParaRPr lang="en-US"/>
          </a:p>
        </p:txBody>
      </p:sp>
    </p:spTree>
    <p:extLst>
      <p:ext uri="{BB962C8B-B14F-4D97-AF65-F5344CB8AC3E}">
        <p14:creationId xmlns:p14="http://schemas.microsoft.com/office/powerpoint/2010/main" val="1890253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015F87-532A-4EA6-BA1E-3568EDDDDF6C}" type="slidenum">
              <a:rPr lang="en-US" smtClean="0"/>
              <a:t>1</a:t>
            </a:fld>
            <a:endParaRPr lang="en-US"/>
          </a:p>
        </p:txBody>
      </p:sp>
    </p:spTree>
    <p:extLst>
      <p:ext uri="{BB962C8B-B14F-4D97-AF65-F5344CB8AC3E}">
        <p14:creationId xmlns:p14="http://schemas.microsoft.com/office/powerpoint/2010/main" val="786500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Divide class into 2 teams. One student from each team comes to the board and gives 3 clues so that other team can guess who the student is.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For example:</a:t>
            </a:r>
          </a:p>
          <a:p>
            <a:r>
              <a:rPr lang="en-US" sz="1200" kern="1200" dirty="0">
                <a:solidFill>
                  <a:schemeClr val="tx1"/>
                </a:solidFill>
                <a:effectLst/>
                <a:latin typeface="+mn-lt"/>
                <a:ea typeface="+mn-ea"/>
                <a:cs typeface="+mn-cs"/>
              </a:rPr>
              <a:t>Clue 1: She is the one who often really loves Black Pink.</a:t>
            </a:r>
          </a:p>
          <a:p>
            <a:r>
              <a:rPr lang="en-US" sz="1200" kern="1200" dirty="0">
                <a:solidFill>
                  <a:schemeClr val="tx1"/>
                </a:solidFill>
                <a:effectLst/>
                <a:latin typeface="+mn-lt"/>
                <a:ea typeface="+mn-ea"/>
                <a:cs typeface="+mn-cs"/>
              </a:rPr>
              <a:t>Clue 2: She is a tall girl with long black hair. </a:t>
            </a:r>
          </a:p>
          <a:p>
            <a:r>
              <a:rPr lang="en-US" sz="1200" kern="1200" dirty="0">
                <a:solidFill>
                  <a:schemeClr val="tx1"/>
                </a:solidFill>
                <a:effectLst/>
                <a:latin typeface="+mn-lt"/>
                <a:ea typeface="+mn-ea"/>
                <a:cs typeface="+mn-cs"/>
              </a:rPr>
              <a:t>Clue 3: She is quite but hard-working.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(Other team guess: She is ….)</a:t>
            </a:r>
            <a:endParaRPr lang="en-US" dirty="0"/>
          </a:p>
        </p:txBody>
      </p:sp>
      <p:sp>
        <p:nvSpPr>
          <p:cNvPr id="4" name="Slide Number Placeholder 3"/>
          <p:cNvSpPr>
            <a:spLocks noGrp="1"/>
          </p:cNvSpPr>
          <p:nvPr>
            <p:ph type="sldNum" sz="quarter" idx="5"/>
          </p:nvPr>
        </p:nvSpPr>
        <p:spPr/>
        <p:txBody>
          <a:bodyPr/>
          <a:lstStyle/>
          <a:p>
            <a:fld id="{DC015F87-532A-4EA6-BA1E-3568EDDDDF6C}" type="slidenum">
              <a:rPr lang="en-US" smtClean="0"/>
              <a:t>2</a:t>
            </a:fld>
            <a:endParaRPr lang="en-US"/>
          </a:p>
        </p:txBody>
      </p:sp>
    </p:spTree>
    <p:extLst>
      <p:ext uri="{BB962C8B-B14F-4D97-AF65-F5344CB8AC3E}">
        <p14:creationId xmlns:p14="http://schemas.microsoft.com/office/powerpoint/2010/main" val="209101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S</a:t>
            </a:r>
            <a:r>
              <a:rPr lang="en-US" sz="1200" b="1" i="1" kern="1200" dirty="0">
                <a:solidFill>
                  <a:schemeClr val="tx1"/>
                </a:solidFill>
                <a:effectLst/>
                <a:latin typeface="+mn-lt"/>
                <a:ea typeface="+mn-ea"/>
                <a:cs typeface="+mn-cs"/>
              </a:rPr>
              <a:t>imple sentence includes one independent clause, while a complex sentence includes one independent clause and one dependent clause.</a:t>
            </a:r>
            <a:br>
              <a:rPr lang="en-US" sz="1200" b="1" i="1" kern="1200" dirty="0">
                <a:solidFill>
                  <a:schemeClr val="tx1"/>
                </a:solidFill>
                <a:effectLst/>
                <a:latin typeface="+mn-lt"/>
                <a:ea typeface="+mn-ea"/>
                <a:cs typeface="+mn-cs"/>
              </a:rPr>
            </a:br>
            <a:r>
              <a:rPr lang="en-US" sz="1200" b="1" i="1" kern="1200" dirty="0">
                <a:solidFill>
                  <a:schemeClr val="tx1"/>
                </a:solidFill>
                <a:effectLst/>
                <a:latin typeface="+mn-lt"/>
                <a:ea typeface="+mn-ea"/>
                <a:cs typeface="+mn-cs"/>
              </a:rPr>
              <a:t>Relative clauses are dependent clauses that modify a word, phrase, or idea in the independent clause. Ask students to name some relative pronouns they may know. Explain when to use the relative pronoun who as the subject of the verb in the dependent clause). </a:t>
            </a:r>
            <a:endParaRPr lang="en-US" dirty="0"/>
          </a:p>
        </p:txBody>
      </p:sp>
      <p:sp>
        <p:nvSpPr>
          <p:cNvPr id="4" name="Slide Number Placeholder 3"/>
          <p:cNvSpPr>
            <a:spLocks noGrp="1"/>
          </p:cNvSpPr>
          <p:nvPr>
            <p:ph type="sldNum" sz="quarter" idx="5"/>
          </p:nvPr>
        </p:nvSpPr>
        <p:spPr/>
        <p:txBody>
          <a:bodyPr/>
          <a:lstStyle/>
          <a:p>
            <a:fld id="{DC015F87-532A-4EA6-BA1E-3568EDDDDF6C}" type="slidenum">
              <a:rPr lang="en-US" smtClean="0"/>
              <a:t>3</a:t>
            </a:fld>
            <a:endParaRPr lang="en-US"/>
          </a:p>
        </p:txBody>
      </p:sp>
    </p:spTree>
    <p:extLst>
      <p:ext uri="{BB962C8B-B14F-4D97-AF65-F5344CB8AC3E}">
        <p14:creationId xmlns:p14="http://schemas.microsoft.com/office/powerpoint/2010/main" val="1177870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Lowe uses his cameras to take many kinds of photos and videos—adventure and extreme sports, travel, and lifestyle. He believes that photography allows him to see things that he might not have seen if he weren’t looking through a camera. He does not, however, think that the photos that he takes around the world are the end product of his life’s work. Instead, Lowe believes, the most valuable aspect is the people that he meets.</a:t>
            </a:r>
            <a:endParaRPr lang="en-US" dirty="0"/>
          </a:p>
        </p:txBody>
      </p:sp>
      <p:sp>
        <p:nvSpPr>
          <p:cNvPr id="4" name="Slide Number Placeholder 3"/>
          <p:cNvSpPr>
            <a:spLocks noGrp="1"/>
          </p:cNvSpPr>
          <p:nvPr>
            <p:ph type="sldNum" sz="quarter" idx="5"/>
          </p:nvPr>
        </p:nvSpPr>
        <p:spPr/>
        <p:txBody>
          <a:bodyPr/>
          <a:lstStyle/>
          <a:p>
            <a:fld id="{DC015F87-532A-4EA6-BA1E-3568EDDDDF6C}" type="slidenum">
              <a:rPr lang="en-US" smtClean="0"/>
              <a:t>7</a:t>
            </a:fld>
            <a:endParaRPr lang="en-US"/>
          </a:p>
        </p:txBody>
      </p:sp>
    </p:spTree>
    <p:extLst>
      <p:ext uri="{BB962C8B-B14F-4D97-AF65-F5344CB8AC3E}">
        <p14:creationId xmlns:p14="http://schemas.microsoft.com/office/powerpoint/2010/main" val="4012666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07/relationships/media" Target="../media/media5.mp3"/><Relationship Id="rId7" Type="http://schemas.openxmlformats.org/officeDocument/2006/relationships/image" Target="../media/image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7.png"/><Relationship Id="rId5" Type="http://schemas.openxmlformats.org/officeDocument/2006/relationships/slideLayout" Target="../slideLayouts/slideLayout1.xml"/><Relationship Id="rId4" Type="http://schemas.openxmlformats.org/officeDocument/2006/relationships/audio" Target="../media/media5.mp3"/></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
            <a:ext cx="18288000" cy="11728646"/>
          </a:xfrm>
          <a:prstGeom prst="rect">
            <a:avLst/>
          </a:prstGeom>
        </p:spPr>
      </p:pic>
      <p:pic>
        <p:nvPicPr>
          <p:cNvPr id="10"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882063" y="4881563"/>
            <a:ext cx="521495" cy="521495"/>
          </a:xfrm>
          <a:prstGeom prst="rect">
            <a:avLst/>
          </a:prstGeom>
        </p:spPr>
      </p:pic>
      <p:pic>
        <p:nvPicPr>
          <p:cNvPr id="9" name="EE_G8_1-0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411777" y="2759194"/>
            <a:ext cx="521495" cy="521495"/>
          </a:xfrm>
          <a:prstGeom prst="rect">
            <a:avLst/>
          </a:prstGeom>
        </p:spPr>
      </p:pic>
      <p:sp>
        <p:nvSpPr>
          <p:cNvPr id="11" name="Rectangle 10"/>
          <p:cNvSpPr/>
          <p:nvPr/>
        </p:nvSpPr>
        <p:spPr>
          <a:xfrm>
            <a:off x="12725401" y="1790700"/>
            <a:ext cx="5257799" cy="38481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800" b="1" dirty="0">
                <a:solidFill>
                  <a:schemeClr val="tx1"/>
                </a:solidFill>
                <a:latin typeface="Myriad Pro" panose="020B0503030403020204" pitchFamily="34" charset="0"/>
              </a:rPr>
              <a:t>Language Focus (Finish) and </a:t>
            </a:r>
          </a:p>
          <a:p>
            <a:pPr algn="ctr"/>
            <a:r>
              <a:rPr lang="en-US" sz="5800" b="1" dirty="0">
                <a:solidFill>
                  <a:schemeClr val="tx1"/>
                </a:solidFill>
                <a:latin typeface="Myriad Pro" panose="020B0503030403020204" pitchFamily="34" charset="0"/>
              </a:rPr>
              <a:t>The Real World</a:t>
            </a:r>
            <a:endParaRPr lang="en-US" sz="5800" dirty="0">
              <a:solidFill>
                <a:schemeClr val="tx1"/>
              </a:solidFill>
              <a:latin typeface="Myriad Pro" panose="020B0503030403020204" pitchFamily="34" charset="0"/>
            </a:endParaRPr>
          </a:p>
        </p:txBody>
      </p:sp>
    </p:spTree>
    <p:extLst>
      <p:ext uri="{BB962C8B-B14F-4D97-AF65-F5344CB8AC3E}">
        <p14:creationId xmlns:p14="http://schemas.microsoft.com/office/powerpoint/2010/main" val="113253973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0"/>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16" fill="hold"/>
                                        <p:tgtEl>
                                          <p:spTgt spid="10"/>
                                        </p:tgtEl>
                                      </p:cBhvr>
                                    </p:cmd>
                                  </p:childTnLst>
                                </p:cTn>
                              </p:par>
                            </p:childTnLst>
                          </p:cTn>
                        </p:par>
                      </p:childTnLst>
                    </p:cTn>
                  </p:par>
                </p:childTnLst>
              </p:cTn>
              <p:nextCondLst>
                <p:cond evt="onClick" delay="0">
                  <p:tgtEl>
                    <p:spTgt spid="10"/>
                  </p:tgtEl>
                </p:cond>
              </p:nextCondLst>
            </p:seq>
            <p:audio>
              <p:cMediaNode vol="80000">
                <p:cTn id="7" fill="hold" display="0">
                  <p:stCondLst>
                    <p:cond delay="indefinite"/>
                  </p:stCondLst>
                  <p:endCondLst>
                    <p:cond evt="onStopAudio" delay="0">
                      <p:tgtEl>
                        <p:sldTgt/>
                      </p:tgtEl>
                    </p:cond>
                  </p:endCondLst>
                </p:cTn>
                <p:tgtEl>
                  <p:spTgt spid="10"/>
                </p:tgtEl>
              </p:cMediaNode>
            </p:audi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92316" fill="hold"/>
                                        <p:tgtEl>
                                          <p:spTgt spid="9"/>
                                        </p:tgtEl>
                                      </p:cBhvr>
                                    </p:cmd>
                                  </p:childTnLst>
                                </p:cTn>
                              </p:par>
                            </p:childTnLst>
                          </p:cTn>
                        </p:par>
                      </p:childTnLst>
                    </p:cTn>
                  </p:par>
                </p:childTnLst>
              </p:cTn>
              <p:nextCondLst>
                <p:cond evt="onClick" delay="0">
                  <p:tgtEl>
                    <p:spTgt spid="9"/>
                  </p:tgtEl>
                </p:cond>
              </p:nextCondLst>
            </p:seq>
            <p:audio>
              <p:cMediaNode vol="80000">
                <p:cTn id="13"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65440" b="-65440"/>
            </a:stretch>
          </a:blipFill>
        </p:spPr>
      </p:sp>
      <p:sp>
        <p:nvSpPr>
          <p:cNvPr id="3" name="Freeform 3"/>
          <p:cNvSpPr/>
          <p:nvPr/>
        </p:nvSpPr>
        <p:spPr>
          <a:xfrm rot="-690054">
            <a:off x="644658" y="435745"/>
            <a:ext cx="1616230" cy="1185909"/>
          </a:xfrm>
          <a:custGeom>
            <a:avLst/>
            <a:gdLst/>
            <a:ahLst/>
            <a:cxnLst/>
            <a:rect l="l" t="t" r="r" b="b"/>
            <a:pathLst>
              <a:path w="1616230" h="1185909">
                <a:moveTo>
                  <a:pt x="0" y="0"/>
                </a:moveTo>
                <a:lnTo>
                  <a:pt x="1616231" y="0"/>
                </a:lnTo>
                <a:lnTo>
                  <a:pt x="1616231" y="1185910"/>
                </a:lnTo>
                <a:lnTo>
                  <a:pt x="0" y="11859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195635">
            <a:off x="16123737" y="7846686"/>
            <a:ext cx="1304459" cy="1900851"/>
          </a:xfrm>
          <a:custGeom>
            <a:avLst/>
            <a:gdLst/>
            <a:ahLst/>
            <a:cxnLst/>
            <a:rect l="l" t="t" r="r" b="b"/>
            <a:pathLst>
              <a:path w="1304459" h="1900851">
                <a:moveTo>
                  <a:pt x="0" y="0"/>
                </a:moveTo>
                <a:lnTo>
                  <a:pt x="1304458" y="0"/>
                </a:lnTo>
                <a:lnTo>
                  <a:pt x="1304458" y="1900851"/>
                </a:lnTo>
                <a:lnTo>
                  <a:pt x="0" y="19008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789292" y="802605"/>
            <a:ext cx="8541573" cy="9678836"/>
          </a:xfrm>
          <a:custGeom>
            <a:avLst/>
            <a:gdLst/>
            <a:ahLst/>
            <a:cxnLst/>
            <a:rect l="l" t="t" r="r" b="b"/>
            <a:pathLst>
              <a:path w="8541573" h="9678836">
                <a:moveTo>
                  <a:pt x="0" y="0"/>
                </a:moveTo>
                <a:lnTo>
                  <a:pt x="8541573" y="0"/>
                </a:lnTo>
                <a:lnTo>
                  <a:pt x="8541573" y="9678837"/>
                </a:lnTo>
                <a:lnTo>
                  <a:pt x="0" y="967883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4736383" y="1162811"/>
            <a:ext cx="2522917" cy="2485074"/>
          </a:xfrm>
          <a:custGeom>
            <a:avLst/>
            <a:gdLst/>
            <a:ahLst/>
            <a:cxnLst/>
            <a:rect l="l" t="t" r="r" b="b"/>
            <a:pathLst>
              <a:path w="2522917" h="2485074">
                <a:moveTo>
                  <a:pt x="0" y="0"/>
                </a:moveTo>
                <a:lnTo>
                  <a:pt x="2522917" y="0"/>
                </a:lnTo>
                <a:lnTo>
                  <a:pt x="2522917" y="2485074"/>
                </a:lnTo>
                <a:lnTo>
                  <a:pt x="0" y="248507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TextBox 7"/>
          <p:cNvSpPr txBox="1"/>
          <p:nvPr/>
        </p:nvSpPr>
        <p:spPr>
          <a:xfrm>
            <a:off x="9534093" y="3636807"/>
            <a:ext cx="8284500" cy="4264437"/>
          </a:xfrm>
          <a:prstGeom prst="rect">
            <a:avLst/>
          </a:prstGeom>
        </p:spPr>
        <p:txBody>
          <a:bodyPr lIns="0" tIns="0" rIns="0" bIns="0" rtlCol="0" anchor="t">
            <a:spAutoFit/>
          </a:bodyPr>
          <a:lstStyle/>
          <a:p>
            <a:pPr>
              <a:lnSpc>
                <a:spcPts val="16120"/>
              </a:lnSpc>
            </a:pPr>
            <a:r>
              <a:rPr lang="en-US" sz="17714" dirty="0">
                <a:solidFill>
                  <a:srgbClr val="DF5745"/>
                </a:solidFill>
                <a:latin typeface="More Sugar"/>
              </a:rPr>
              <a:t>Who is</a:t>
            </a:r>
          </a:p>
          <a:p>
            <a:pPr>
              <a:lnSpc>
                <a:spcPts val="16120"/>
              </a:lnSpc>
            </a:pPr>
            <a:r>
              <a:rPr lang="en-US" sz="17714" dirty="0">
                <a:solidFill>
                  <a:srgbClr val="DF5745"/>
                </a:solidFill>
                <a:latin typeface="More Sugar"/>
              </a:rPr>
              <a:t>she/he</a:t>
            </a:r>
          </a:p>
        </p:txBody>
      </p:sp>
      <p:sp>
        <p:nvSpPr>
          <p:cNvPr id="8" name="TextBox 8"/>
          <p:cNvSpPr txBox="1"/>
          <p:nvPr/>
        </p:nvSpPr>
        <p:spPr>
          <a:xfrm>
            <a:off x="9649589" y="1974030"/>
            <a:ext cx="3593837" cy="1186527"/>
          </a:xfrm>
          <a:prstGeom prst="rect">
            <a:avLst/>
          </a:prstGeom>
        </p:spPr>
        <p:txBody>
          <a:bodyPr lIns="0" tIns="0" rIns="0" bIns="0" rtlCol="0" anchor="t">
            <a:spAutoFit/>
          </a:bodyPr>
          <a:lstStyle/>
          <a:p>
            <a:pPr>
              <a:lnSpc>
                <a:spcPts val="8548"/>
              </a:lnSpc>
              <a:spcBef>
                <a:spcPct val="0"/>
              </a:spcBef>
            </a:pPr>
            <a:r>
              <a:rPr lang="en-US" sz="6106" dirty="0">
                <a:solidFill>
                  <a:srgbClr val="393939"/>
                </a:solidFill>
                <a:latin typeface="Gaegu Bold"/>
              </a:rPr>
              <a:t>Let's play</a:t>
            </a:r>
          </a:p>
        </p:txBody>
      </p:sp>
      <p:sp>
        <p:nvSpPr>
          <p:cNvPr id="9" name="TextBox 9"/>
          <p:cNvSpPr txBox="1"/>
          <p:nvPr/>
        </p:nvSpPr>
        <p:spPr>
          <a:xfrm>
            <a:off x="10072126" y="7819097"/>
            <a:ext cx="2748764" cy="908079"/>
          </a:xfrm>
          <a:prstGeom prst="rect">
            <a:avLst/>
          </a:prstGeom>
        </p:spPr>
        <p:txBody>
          <a:bodyPr lIns="0" tIns="0" rIns="0" bIns="0" rtlCol="0" anchor="t">
            <a:spAutoFit/>
          </a:bodyPr>
          <a:lstStyle/>
          <a:p>
            <a:pPr>
              <a:lnSpc>
                <a:spcPts val="6538"/>
              </a:lnSpc>
              <a:spcBef>
                <a:spcPct val="0"/>
              </a:spcBef>
            </a:pPr>
            <a:r>
              <a:rPr lang="en-US" sz="4670">
                <a:solidFill>
                  <a:srgbClr val="FFFCED"/>
                </a:solidFill>
                <a:latin typeface="Gaegu Bold"/>
              </a:rPr>
              <a:t>Start Now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2"/>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3" name="Picture 2"/>
          <p:cNvPicPr>
            <a:picLocks noChangeAspect="1"/>
          </p:cNvPicPr>
          <p:nvPr/>
        </p:nvPicPr>
        <p:blipFill rotWithShape="1">
          <a:blip r:embed="rId5">
            <a:extLst>
              <a:ext uri="{28A0092B-C50C-407E-A947-70E740481C1C}">
                <a14:useLocalDpi xmlns:a14="http://schemas.microsoft.com/office/drawing/2010/main" val="0"/>
              </a:ext>
            </a:extLst>
          </a:blip>
          <a:srcRect l="4942" t="7817" r="7269" b="4102"/>
          <a:stretch/>
        </p:blipFill>
        <p:spPr>
          <a:xfrm>
            <a:off x="132063" y="1633592"/>
            <a:ext cx="17603139" cy="7351160"/>
          </a:xfrm>
          <a:prstGeom prst="rect">
            <a:avLst/>
          </a:prstGeom>
        </p:spPr>
      </p:pic>
      <p:pic>
        <p:nvPicPr>
          <p:cNvPr id="4" name="EE_G8_1-0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86745" y="1845550"/>
            <a:ext cx="521495" cy="521495"/>
          </a:xfrm>
          <a:prstGeom prst="rect">
            <a:avLst/>
          </a:prstGeom>
        </p:spPr>
      </p:pic>
    </p:spTree>
    <p:extLst>
      <p:ext uri="{BB962C8B-B14F-4D97-AF65-F5344CB8AC3E}">
        <p14:creationId xmlns:p14="http://schemas.microsoft.com/office/powerpoint/2010/main" val="393559365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589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2"/>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NOTE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201" y="1409701"/>
            <a:ext cx="13106400" cy="7725880"/>
          </a:xfrm>
          <a:prstGeom prst="rect">
            <a:avLst/>
          </a:prstGeom>
        </p:spPr>
      </p:pic>
    </p:spTree>
    <p:extLst>
      <p:ext uri="{BB962C8B-B14F-4D97-AF65-F5344CB8AC3E}">
        <p14:creationId xmlns:p14="http://schemas.microsoft.com/office/powerpoint/2010/main" val="2828356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2"/>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063" y="1707164"/>
            <a:ext cx="17691864" cy="6614904"/>
          </a:xfrm>
          <a:prstGeom prst="rect">
            <a:avLst/>
          </a:prstGeom>
        </p:spPr>
      </p:pic>
      <p:sp>
        <p:nvSpPr>
          <p:cNvPr id="5" name="TextBox 4"/>
          <p:cNvSpPr txBox="1"/>
          <p:nvPr/>
        </p:nvSpPr>
        <p:spPr>
          <a:xfrm>
            <a:off x="10988210" y="4176446"/>
            <a:ext cx="1547411" cy="738664"/>
          </a:xfrm>
          <a:prstGeom prst="rect">
            <a:avLst/>
          </a:prstGeom>
          <a:noFill/>
        </p:spPr>
        <p:txBody>
          <a:bodyPr wrap="none" rtlCol="0">
            <a:spAutoFit/>
          </a:bodyPr>
          <a:lstStyle/>
          <a:p>
            <a:r>
              <a:rPr lang="en-US" sz="4200" dirty="0">
                <a:solidFill>
                  <a:srgbClr val="FF0000"/>
                </a:solidFill>
              </a:rPr>
              <a:t>chatty</a:t>
            </a:r>
          </a:p>
        </p:txBody>
      </p:sp>
      <p:sp>
        <p:nvSpPr>
          <p:cNvPr id="13" name="TextBox 12"/>
          <p:cNvSpPr txBox="1"/>
          <p:nvPr/>
        </p:nvSpPr>
        <p:spPr>
          <a:xfrm>
            <a:off x="13019924" y="4961276"/>
            <a:ext cx="912045" cy="738664"/>
          </a:xfrm>
          <a:prstGeom prst="rect">
            <a:avLst/>
          </a:prstGeom>
          <a:noFill/>
        </p:spPr>
        <p:txBody>
          <a:bodyPr wrap="none" rtlCol="0">
            <a:spAutoFit/>
          </a:bodyPr>
          <a:lstStyle/>
          <a:p>
            <a:r>
              <a:rPr lang="en-US" sz="4200" dirty="0">
                <a:solidFill>
                  <a:srgbClr val="FF0000"/>
                </a:solidFill>
              </a:rPr>
              <a:t>shy</a:t>
            </a:r>
          </a:p>
        </p:txBody>
      </p:sp>
      <p:sp>
        <p:nvSpPr>
          <p:cNvPr id="14" name="TextBox 13"/>
          <p:cNvSpPr txBox="1"/>
          <p:nvPr/>
        </p:nvSpPr>
        <p:spPr>
          <a:xfrm>
            <a:off x="12555542" y="5702732"/>
            <a:ext cx="2787943" cy="738664"/>
          </a:xfrm>
          <a:prstGeom prst="rect">
            <a:avLst/>
          </a:prstGeom>
          <a:noFill/>
        </p:spPr>
        <p:txBody>
          <a:bodyPr wrap="none" rtlCol="0">
            <a:spAutoFit/>
          </a:bodyPr>
          <a:lstStyle/>
          <a:p>
            <a:r>
              <a:rPr lang="en-US" sz="4200" dirty="0">
                <a:solidFill>
                  <a:srgbClr val="FF0000"/>
                </a:solidFill>
              </a:rPr>
              <a:t>dependable</a:t>
            </a:r>
          </a:p>
        </p:txBody>
      </p:sp>
      <p:sp>
        <p:nvSpPr>
          <p:cNvPr id="15" name="TextBox 14"/>
          <p:cNvSpPr txBox="1"/>
          <p:nvPr/>
        </p:nvSpPr>
        <p:spPr>
          <a:xfrm>
            <a:off x="10368759" y="6487562"/>
            <a:ext cx="1434624" cy="738664"/>
          </a:xfrm>
          <a:prstGeom prst="rect">
            <a:avLst/>
          </a:prstGeom>
          <a:noFill/>
        </p:spPr>
        <p:txBody>
          <a:bodyPr wrap="none" rtlCol="0">
            <a:spAutoFit/>
          </a:bodyPr>
          <a:lstStyle/>
          <a:p>
            <a:r>
              <a:rPr lang="en-US" sz="4200" dirty="0">
                <a:solidFill>
                  <a:srgbClr val="FF0000"/>
                </a:solidFill>
              </a:rPr>
              <a:t>funny</a:t>
            </a:r>
          </a:p>
        </p:txBody>
      </p:sp>
      <p:sp>
        <p:nvSpPr>
          <p:cNvPr id="16" name="TextBox 15"/>
          <p:cNvSpPr txBox="1"/>
          <p:nvPr/>
        </p:nvSpPr>
        <p:spPr>
          <a:xfrm>
            <a:off x="14184342" y="7272392"/>
            <a:ext cx="1753622" cy="738664"/>
          </a:xfrm>
          <a:prstGeom prst="rect">
            <a:avLst/>
          </a:prstGeom>
          <a:noFill/>
        </p:spPr>
        <p:txBody>
          <a:bodyPr wrap="none" rtlCol="0">
            <a:spAutoFit/>
          </a:bodyPr>
          <a:lstStyle/>
          <a:p>
            <a:r>
              <a:rPr lang="en-US" sz="4200" dirty="0">
                <a:solidFill>
                  <a:srgbClr val="FF0000"/>
                </a:solidFill>
              </a:rPr>
              <a:t>patient</a:t>
            </a:r>
          </a:p>
        </p:txBody>
      </p:sp>
    </p:spTree>
    <p:extLst>
      <p:ext uri="{BB962C8B-B14F-4D97-AF65-F5344CB8AC3E}">
        <p14:creationId xmlns:p14="http://schemas.microsoft.com/office/powerpoint/2010/main" val="2214908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arn(inVertical)">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barn(inVertical)">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barn(inVertical)">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2"/>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21" y="1632655"/>
            <a:ext cx="18119130" cy="7028459"/>
          </a:xfrm>
          <a:prstGeom prst="rect">
            <a:avLst/>
          </a:prstGeom>
        </p:spPr>
      </p:pic>
      <p:sp>
        <p:nvSpPr>
          <p:cNvPr id="4" name="Rectangle 3"/>
          <p:cNvSpPr/>
          <p:nvPr/>
        </p:nvSpPr>
        <p:spPr>
          <a:xfrm>
            <a:off x="1720968" y="4800633"/>
            <a:ext cx="8208016" cy="669414"/>
          </a:xfrm>
          <a:prstGeom prst="rect">
            <a:avLst/>
          </a:prstGeom>
        </p:spPr>
        <p:txBody>
          <a:bodyPr wrap="none">
            <a:spAutoFit/>
          </a:bodyPr>
          <a:lstStyle/>
          <a:p>
            <a:r>
              <a:rPr lang="en-US" sz="3750" dirty="0">
                <a:solidFill>
                  <a:schemeClr val="accent1">
                    <a:lumMod val="75000"/>
                  </a:schemeClr>
                </a:solidFill>
              </a:rPr>
              <a:t>Suzy is the one who’s sitting next to Akio.</a:t>
            </a:r>
          </a:p>
        </p:txBody>
      </p:sp>
      <p:sp>
        <p:nvSpPr>
          <p:cNvPr id="6" name="Rectangle 5"/>
          <p:cNvSpPr/>
          <p:nvPr/>
        </p:nvSpPr>
        <p:spPr>
          <a:xfrm>
            <a:off x="1720968" y="6368607"/>
            <a:ext cx="12558374" cy="669414"/>
          </a:xfrm>
          <a:prstGeom prst="rect">
            <a:avLst/>
          </a:prstGeom>
        </p:spPr>
        <p:txBody>
          <a:bodyPr wrap="none">
            <a:spAutoFit/>
          </a:bodyPr>
          <a:lstStyle/>
          <a:p>
            <a:r>
              <a:rPr lang="en-US" sz="3750" dirty="0">
                <a:solidFill>
                  <a:schemeClr val="accent1">
                    <a:lumMod val="75000"/>
                  </a:schemeClr>
                </a:solidFill>
              </a:rPr>
              <a:t>Eric and Michael are the ones who like to ask a lot of questions.</a:t>
            </a:r>
          </a:p>
        </p:txBody>
      </p:sp>
      <p:sp>
        <p:nvSpPr>
          <p:cNvPr id="7" name="Rectangle 6"/>
          <p:cNvSpPr/>
          <p:nvPr/>
        </p:nvSpPr>
        <p:spPr>
          <a:xfrm>
            <a:off x="1720969" y="7889136"/>
            <a:ext cx="10647595" cy="669414"/>
          </a:xfrm>
          <a:prstGeom prst="rect">
            <a:avLst/>
          </a:prstGeom>
        </p:spPr>
        <p:txBody>
          <a:bodyPr wrap="none">
            <a:spAutoFit/>
          </a:bodyPr>
          <a:lstStyle/>
          <a:p>
            <a:r>
              <a:rPr lang="en-US" sz="3750" dirty="0">
                <a:solidFill>
                  <a:schemeClr val="accent1">
                    <a:lumMod val="75000"/>
                  </a:schemeClr>
                </a:solidFill>
              </a:rPr>
              <a:t>Sonia is the one who always brings her tablet to class.</a:t>
            </a:r>
          </a:p>
        </p:txBody>
      </p:sp>
      <p:pic>
        <p:nvPicPr>
          <p:cNvPr id="8" name="EE_G8_1-0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66171" y="1825688"/>
            <a:ext cx="768854" cy="768854"/>
          </a:xfrm>
          <a:prstGeom prst="rect">
            <a:avLst/>
          </a:prstGeom>
        </p:spPr>
      </p:pic>
    </p:spTree>
    <p:extLst>
      <p:ext uri="{BB962C8B-B14F-4D97-AF65-F5344CB8AC3E}">
        <p14:creationId xmlns:p14="http://schemas.microsoft.com/office/powerpoint/2010/main" val="286616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8"/>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9758" fill="hold"/>
                                        <p:tgtEl>
                                          <p:spTgt spid="8"/>
                                        </p:tgtEl>
                                      </p:cBhvr>
                                    </p:cmd>
                                  </p:childTnLst>
                                </p:cTn>
                              </p:par>
                            </p:childTnLst>
                          </p:cTn>
                        </p:par>
                      </p:childTnLst>
                    </p:cTn>
                  </p:par>
                </p:childTnLst>
              </p:cTn>
              <p:nextCondLst>
                <p:cond evt="onClick" delay="0">
                  <p:tgtEl>
                    <p:spTgt spid="8"/>
                  </p:tgtEl>
                </p:cond>
              </p:nextCondLst>
            </p:seq>
            <p:audio>
              <p:cMediaNode vol="80000">
                <p:cTn id="23" fill="hold" display="0">
                  <p:stCondLst>
                    <p:cond delay="indefinite"/>
                  </p:stCondLst>
                  <p:endCondLst>
                    <p:cond evt="onStopAudio" delay="0">
                      <p:tgtEl>
                        <p:sldTgt/>
                      </p:tgtEl>
                    </p:cond>
                  </p:endCondLst>
                </p:cTn>
                <p:tgtEl>
                  <p:spTgt spid="8"/>
                </p:tgtEl>
              </p:cMediaNode>
            </p:audio>
          </p:childTnLst>
        </p:cTn>
      </p:par>
    </p:tnLst>
    <p:bldLst>
      <p:bldP spid="4"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2"/>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LANGUAGE FOCUS</a:t>
            </a:r>
          </a:p>
        </p:txBody>
      </p:sp>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b="41734"/>
          <a:stretch/>
        </p:blipFill>
        <p:spPr>
          <a:xfrm>
            <a:off x="-21009" y="-4"/>
            <a:ext cx="18422025" cy="11835833"/>
          </a:xfrm>
          <a:prstGeom prst="rect">
            <a:avLst/>
          </a:prstGeom>
        </p:spPr>
      </p:pic>
    </p:spTree>
    <p:extLst>
      <p:ext uri="{BB962C8B-B14F-4D97-AF65-F5344CB8AC3E}">
        <p14:creationId xmlns:p14="http://schemas.microsoft.com/office/powerpoint/2010/main" val="2606147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p:cNvPicPr>
            <a:picLocks noChangeAspect="1"/>
          </p:cNvPicPr>
          <p:nvPr/>
        </p:nvPicPr>
        <p:blipFill rotWithShape="1">
          <a:blip r:embed="rId6"/>
          <a:srcRect l="21318" t="32068" r="3906" b="13543"/>
          <a:stretch/>
        </p:blipFill>
        <p:spPr>
          <a:xfrm>
            <a:off x="304800" y="1545774"/>
            <a:ext cx="17666586" cy="7228113"/>
          </a:xfrm>
          <a:prstGeom prst="rect">
            <a:avLst/>
          </a:prstGeom>
        </p:spPr>
      </p:pic>
      <p:sp>
        <p:nvSpPr>
          <p:cNvPr id="9" name="Rectangle 8"/>
          <p:cNvSpPr/>
          <p:nvPr/>
        </p:nvSpPr>
        <p:spPr>
          <a:xfrm>
            <a:off x="-1054683" y="2"/>
            <a:ext cx="19342685" cy="65153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endParaRPr>
          </a:p>
        </p:txBody>
      </p:sp>
      <p:sp>
        <p:nvSpPr>
          <p:cNvPr id="10" name="TextBox 9"/>
          <p:cNvSpPr txBox="1"/>
          <p:nvPr/>
        </p:nvSpPr>
        <p:spPr>
          <a:xfrm>
            <a:off x="1" y="72287"/>
            <a:ext cx="2089529" cy="553998"/>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1371600">
              <a:defRPr/>
            </a:pPr>
            <a:r>
              <a:rPr lang="en-US" sz="3000" dirty="0">
                <a:solidFill>
                  <a:prstClr val="white"/>
                </a:solidFill>
              </a:rPr>
              <a:t>UNIT 1</a:t>
            </a:r>
          </a:p>
        </p:txBody>
      </p:sp>
      <p:sp>
        <p:nvSpPr>
          <p:cNvPr id="11" name="TextBox 10"/>
          <p:cNvSpPr txBox="1"/>
          <p:nvPr/>
        </p:nvSpPr>
        <p:spPr>
          <a:xfrm>
            <a:off x="5057038" y="64049"/>
            <a:ext cx="7753193" cy="600164"/>
          </a:xfrm>
          <a:prstGeom prst="rect">
            <a:avLst/>
          </a:prstGeom>
          <a:noFill/>
        </p:spPr>
        <p:txBody>
          <a:bodyPr wrap="square" lIns="137160" tIns="68580" rIns="137160" bIns="68580" rtlCol="0" anchor="t">
            <a:spAutoFit/>
          </a:bodyPr>
          <a:lstStyle/>
          <a:p>
            <a:pPr algn="ctr">
              <a:defRPr/>
            </a:pPr>
            <a:r>
              <a:rPr lang="en-US" sz="3000" b="1" dirty="0">
                <a:solidFill>
                  <a:schemeClr val="bg1"/>
                </a:solidFill>
                <a:latin typeface="Adobe Gothic Std B"/>
                <a:ea typeface="Adobe Gothic Std B"/>
              </a:rPr>
              <a:t>WHICH ONE IS JUSTIN ?</a:t>
            </a:r>
          </a:p>
        </p:txBody>
      </p:sp>
      <p:sp>
        <p:nvSpPr>
          <p:cNvPr id="12" name="TextBox 11"/>
          <p:cNvSpPr txBox="1"/>
          <p:nvPr/>
        </p:nvSpPr>
        <p:spPr>
          <a:xfrm>
            <a:off x="13150598" y="93320"/>
            <a:ext cx="4983293" cy="553998"/>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1371600">
              <a:defRPr/>
            </a:pPr>
            <a:r>
              <a:rPr lang="en-US" sz="3000" dirty="0">
                <a:solidFill>
                  <a:prstClr val="white"/>
                </a:solidFill>
              </a:rPr>
              <a:t>THE REAL WORLD</a:t>
            </a:r>
          </a:p>
        </p:txBody>
      </p:sp>
      <p:sp>
        <p:nvSpPr>
          <p:cNvPr id="13" name="Rectangle 12"/>
          <p:cNvSpPr/>
          <p:nvPr/>
        </p:nvSpPr>
        <p:spPr>
          <a:xfrm>
            <a:off x="1299198" y="3538444"/>
            <a:ext cx="444352" cy="507831"/>
          </a:xfrm>
          <a:prstGeom prst="rect">
            <a:avLst/>
          </a:prstGeom>
        </p:spPr>
        <p:txBody>
          <a:bodyPr wrap="none">
            <a:spAutoFit/>
          </a:bodyPr>
          <a:lstStyle/>
          <a:p>
            <a:r>
              <a:rPr lang="en-US" sz="2700" b="1" dirty="0">
                <a:solidFill>
                  <a:srgbClr val="FF0000"/>
                </a:solidFill>
              </a:rPr>
              <a:t>✓</a:t>
            </a:r>
          </a:p>
        </p:txBody>
      </p:sp>
      <p:sp>
        <p:nvSpPr>
          <p:cNvPr id="14" name="Rectangle 13"/>
          <p:cNvSpPr/>
          <p:nvPr/>
        </p:nvSpPr>
        <p:spPr>
          <a:xfrm>
            <a:off x="7210143" y="2765563"/>
            <a:ext cx="444352" cy="507831"/>
          </a:xfrm>
          <a:prstGeom prst="rect">
            <a:avLst/>
          </a:prstGeom>
        </p:spPr>
        <p:txBody>
          <a:bodyPr wrap="none">
            <a:spAutoFit/>
          </a:bodyPr>
          <a:lstStyle/>
          <a:p>
            <a:r>
              <a:rPr lang="en-US" sz="2700" b="1" dirty="0">
                <a:solidFill>
                  <a:srgbClr val="FF0000"/>
                </a:solidFill>
              </a:rPr>
              <a:t>✓</a:t>
            </a:r>
          </a:p>
        </p:txBody>
      </p:sp>
      <p:sp>
        <p:nvSpPr>
          <p:cNvPr id="15" name="Rectangle 14"/>
          <p:cNvSpPr/>
          <p:nvPr/>
        </p:nvSpPr>
        <p:spPr>
          <a:xfrm>
            <a:off x="13904853" y="2732911"/>
            <a:ext cx="444352" cy="507831"/>
          </a:xfrm>
          <a:prstGeom prst="rect">
            <a:avLst/>
          </a:prstGeom>
        </p:spPr>
        <p:txBody>
          <a:bodyPr wrap="none">
            <a:spAutoFit/>
          </a:bodyPr>
          <a:lstStyle/>
          <a:p>
            <a:r>
              <a:rPr lang="en-US" sz="2700" b="1" dirty="0">
                <a:solidFill>
                  <a:srgbClr val="FF0000"/>
                </a:solidFill>
              </a:rPr>
              <a:t>✓</a:t>
            </a:r>
          </a:p>
        </p:txBody>
      </p:sp>
      <p:sp>
        <p:nvSpPr>
          <p:cNvPr id="16" name="Rectangle 15"/>
          <p:cNvSpPr/>
          <p:nvPr/>
        </p:nvSpPr>
        <p:spPr>
          <a:xfrm>
            <a:off x="13948400" y="3560216"/>
            <a:ext cx="444352" cy="507831"/>
          </a:xfrm>
          <a:prstGeom prst="rect">
            <a:avLst/>
          </a:prstGeom>
        </p:spPr>
        <p:txBody>
          <a:bodyPr wrap="none">
            <a:spAutoFit/>
          </a:bodyPr>
          <a:lstStyle/>
          <a:p>
            <a:r>
              <a:rPr lang="en-US" sz="2700" b="1" dirty="0">
                <a:solidFill>
                  <a:srgbClr val="FF0000"/>
                </a:solidFill>
              </a:rPr>
              <a:t>✓</a:t>
            </a:r>
          </a:p>
        </p:txBody>
      </p:sp>
      <p:sp>
        <p:nvSpPr>
          <p:cNvPr id="18" name="Oval 17"/>
          <p:cNvSpPr/>
          <p:nvPr/>
        </p:nvSpPr>
        <p:spPr>
          <a:xfrm>
            <a:off x="16132630" y="5334002"/>
            <a:ext cx="653144" cy="65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9" name="Oval 18"/>
          <p:cNvSpPr/>
          <p:nvPr/>
        </p:nvSpPr>
        <p:spPr>
          <a:xfrm>
            <a:off x="16121744" y="6193967"/>
            <a:ext cx="653144" cy="65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0" name="Oval 19"/>
          <p:cNvSpPr/>
          <p:nvPr/>
        </p:nvSpPr>
        <p:spPr>
          <a:xfrm>
            <a:off x="17221204" y="7032169"/>
            <a:ext cx="653144" cy="65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21" name="Oval 20"/>
          <p:cNvSpPr/>
          <p:nvPr/>
        </p:nvSpPr>
        <p:spPr>
          <a:xfrm>
            <a:off x="16121749" y="7870366"/>
            <a:ext cx="653144" cy="6531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23" name="EE_G8_1-0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266676" y="1674795"/>
            <a:ext cx="751134" cy="751134"/>
          </a:xfrm>
          <a:prstGeom prst="rect">
            <a:avLst/>
          </a:prstGeom>
        </p:spPr>
      </p:pic>
      <p:pic>
        <p:nvPicPr>
          <p:cNvPr id="24" name="EE_G8_1-0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5565789" y="4386677"/>
            <a:ext cx="784556" cy="784556"/>
          </a:xfrm>
          <a:prstGeom prst="rect">
            <a:avLst/>
          </a:prstGeom>
        </p:spPr>
      </p:pic>
    </p:spTree>
    <p:extLst>
      <p:ext uri="{BB962C8B-B14F-4D97-AF65-F5344CB8AC3E}">
        <p14:creationId xmlns:p14="http://schemas.microsoft.com/office/powerpoint/2010/main" val="1645929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3"/>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65593" fill="hold"/>
                                        <p:tgtEl>
                                          <p:spTgt spid="23"/>
                                        </p:tgtEl>
                                      </p:cBhvr>
                                    </p:cmd>
                                  </p:childTnLst>
                                </p:cTn>
                              </p:par>
                            </p:childTnLst>
                          </p:cTn>
                        </p:par>
                      </p:childTnLst>
                    </p:cTn>
                  </p:par>
                </p:childTnLst>
              </p:cTn>
              <p:nextCondLst>
                <p:cond evt="onClick" delay="0">
                  <p:tgtEl>
                    <p:spTgt spid="23"/>
                  </p:tgtEl>
                </p:cond>
              </p:nextCondLst>
            </p:seq>
            <p:audio>
              <p:cMediaNode vol="80000">
                <p:cTn id="48" fill="hold" display="0">
                  <p:stCondLst>
                    <p:cond delay="indefinite"/>
                  </p:stCondLst>
                  <p:endCondLst>
                    <p:cond evt="onStopAudio" delay="0">
                      <p:tgtEl>
                        <p:sldTgt/>
                      </p:tgtEl>
                    </p:cond>
                  </p:endCondLst>
                </p:cTn>
                <p:tgtEl>
                  <p:spTgt spid="23"/>
                </p:tgtEl>
              </p:cMediaNode>
            </p:audio>
            <p:seq concurrent="1" nextAc="seek">
              <p:cTn id="49" restart="whenNotActive" fill="hold" evtFilter="cancelBubble" nodeType="interactiveSeq">
                <p:stCondLst>
                  <p:cond evt="onClick" delay="0">
                    <p:tgtEl>
                      <p:spTgt spid="24"/>
                    </p:tgtEl>
                  </p:cond>
                </p:stCondLst>
                <p:endSync evt="end" delay="0">
                  <p:rtn val="all"/>
                </p:endSync>
                <p:childTnLst>
                  <p:par>
                    <p:cTn id="50" fill="hold">
                      <p:stCondLst>
                        <p:cond delay="0"/>
                      </p:stCondLst>
                      <p:childTnLst>
                        <p:par>
                          <p:cTn id="51" fill="hold">
                            <p:stCondLst>
                              <p:cond delay="0"/>
                            </p:stCondLst>
                            <p:childTnLst>
                              <p:par>
                                <p:cTn id="52" presetID="1" presetClass="mediacall" presetSubtype="0" fill="hold" nodeType="clickEffect">
                                  <p:stCondLst>
                                    <p:cond delay="0"/>
                                  </p:stCondLst>
                                  <p:childTnLst>
                                    <p:cmd type="call" cmd="playFrom(0.0)">
                                      <p:cBhvr>
                                        <p:cTn id="53" dur="75728" fill="hold"/>
                                        <p:tgtEl>
                                          <p:spTgt spid="24"/>
                                        </p:tgtEl>
                                      </p:cBhvr>
                                    </p:cmd>
                                  </p:childTnLst>
                                </p:cTn>
                              </p:par>
                            </p:childTnLst>
                          </p:cTn>
                        </p:par>
                      </p:childTnLst>
                    </p:cTn>
                  </p:par>
                </p:childTnLst>
              </p:cTn>
              <p:nextCondLst>
                <p:cond evt="onClick" delay="0">
                  <p:tgtEl>
                    <p:spTgt spid="24"/>
                  </p:tgtEl>
                </p:cond>
              </p:nextCondLst>
            </p:seq>
            <p:audio>
              <p:cMediaNode vol="80000">
                <p:cTn id="54" fill="hold" display="0">
                  <p:stCondLst>
                    <p:cond delay="indefinite"/>
                  </p:stCondLst>
                  <p:endCondLst>
                    <p:cond evt="onStopAudio" delay="0">
                      <p:tgtEl>
                        <p:sldTgt/>
                      </p:tgtEl>
                    </p:cond>
                  </p:endCondLst>
                </p:cTn>
                <p:tgtEl>
                  <p:spTgt spid="24"/>
                </p:tgtEl>
              </p:cMediaNode>
            </p:audio>
          </p:childTnLst>
        </p:cTn>
      </p:par>
    </p:tnLst>
    <p:bldLst>
      <p:bldP spid="13" grpId="0"/>
      <p:bldP spid="14" grpId="0"/>
      <p:bldP spid="15" grpId="0"/>
      <p:bldP spid="16" grpId="0"/>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9"/>
            <a:ext cx="19549122" cy="5655632"/>
          </a:xfrm>
          <a:prstGeom prst="rect">
            <a:avLst/>
          </a:prstGeom>
        </p:spPr>
      </p:pic>
      <p:pic>
        <p:nvPicPr>
          <p:cNvPr id="30" name="Picture 3"/>
          <p:cNvPicPr>
            <a:picLocks noChangeAspect="1"/>
          </p:cNvPicPr>
          <p:nvPr/>
        </p:nvPicPr>
        <p:blipFill>
          <a:blip r:embed="rId3"/>
          <a:srcRect/>
          <a:stretch>
            <a:fillRect/>
          </a:stretch>
        </p:blipFill>
        <p:spPr>
          <a:xfrm rot="-10800000">
            <a:off x="-762001" y="-266700"/>
            <a:ext cx="19811999" cy="5654988"/>
          </a:xfrm>
          <a:prstGeom prst="rect">
            <a:avLst/>
          </a:prstGeom>
        </p:spPr>
      </p:pic>
      <p:sp>
        <p:nvSpPr>
          <p:cNvPr id="4" name="Rectangle 3"/>
          <p:cNvSpPr/>
          <p:nvPr/>
        </p:nvSpPr>
        <p:spPr>
          <a:xfrm>
            <a:off x="4376682" y="4065539"/>
            <a:ext cx="10036209"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55982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362</Words>
  <Application>Microsoft Office PowerPoint</Application>
  <PresentationFormat>Custom</PresentationFormat>
  <Paragraphs>51</Paragraphs>
  <Slides>9</Slides>
  <Notes>4</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Calibri</vt:lpstr>
      <vt:lpstr>Gaegu Bold</vt:lpstr>
      <vt:lpstr>More Sugar</vt:lpstr>
      <vt:lpstr>Arial</vt:lpstr>
      <vt:lpstr>Myriad Pro</vt:lpstr>
      <vt:lpstr>Adobe Gothic Std B</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Purple Retro Illustration Word Puzzle Game Presentation</dc:title>
  <dc:creator>ADMIN</dc:creator>
  <cp:lastModifiedBy>Administrator</cp:lastModifiedBy>
  <cp:revision>6</cp:revision>
  <dcterms:created xsi:type="dcterms:W3CDTF">2006-08-16T00:00:00Z</dcterms:created>
  <dcterms:modified xsi:type="dcterms:W3CDTF">2023-08-16T17:36:04Z</dcterms:modified>
  <dc:identifier>DAFq26t7MEo</dc:identifier>
</cp:coreProperties>
</file>