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259" r:id="rId2"/>
    <p:sldId id="257" r:id="rId3"/>
    <p:sldId id="261" r:id="rId4"/>
    <p:sldId id="262" r:id="rId5"/>
    <p:sldId id="263" r:id="rId6"/>
    <p:sldId id="267" r:id="rId7"/>
    <p:sldId id="264" r:id="rId8"/>
    <p:sldId id="266" r:id="rId9"/>
    <p:sldId id="265" r:id="rId10"/>
  </p:sldIdLst>
  <p:sldSz cx="18288000" cy="10287000"/>
  <p:notesSz cx="6858000" cy="9144000"/>
  <p:embeddedFontLst>
    <p:embeddedFont>
      <p:font typeface="Blueberry" panose="020B0604020202020204" charset="0"/>
      <p:regular r:id="rId12"/>
    </p:embeddedFont>
    <p:embeddedFont>
      <p:font typeface="Calibri" panose="020F0502020204030204" pitchFamily="34" charset="0"/>
      <p:regular r:id="rId13"/>
      <p:bold r:id="rId14"/>
      <p:italic r:id="rId15"/>
      <p:boldItalic r:id="rId16"/>
    </p:embeddedFont>
    <p:embeddedFont>
      <p:font typeface="Nunito"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11" autoAdjust="0"/>
    <p:restoredTop sz="63431" autoAdjust="0"/>
  </p:normalViewPr>
  <p:slideViewPr>
    <p:cSldViewPr>
      <p:cViewPr varScale="1">
        <p:scale>
          <a:sx n="29" d="100"/>
          <a:sy n="29" d="100"/>
        </p:scale>
        <p:origin x="1592"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95CBE6-5760-4BA4-B0A8-6D7748D0A66A}"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29AC2-967E-4CB6-81C7-0AFAFC2C2AFF}" type="slidenum">
              <a:rPr lang="en-US" smtClean="0"/>
              <a:t>‹#›</a:t>
            </a:fld>
            <a:endParaRPr lang="en-US"/>
          </a:p>
        </p:txBody>
      </p:sp>
    </p:spTree>
    <p:extLst>
      <p:ext uri="{BB962C8B-B14F-4D97-AF65-F5344CB8AC3E}">
        <p14:creationId xmlns:p14="http://schemas.microsoft.com/office/powerpoint/2010/main" val="4079534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 the tongue twister 3 times continuously at the fastest speed</a:t>
            </a:r>
          </a:p>
          <a:p>
            <a:r>
              <a:rPr lang="en-US" sz="1200" kern="1200" dirty="0">
                <a:solidFill>
                  <a:schemeClr val="tx1"/>
                </a:solidFill>
                <a:effectLst/>
                <a:latin typeface="+mn-lt"/>
                <a:ea typeface="+mn-ea"/>
                <a:cs typeface="+mn-cs"/>
              </a:rPr>
              <a:t>- Do you know? </a:t>
            </a:r>
            <a:r>
              <a:rPr lang="en-US" sz="1200" b="1" i="1" kern="1200" dirty="0">
                <a:solidFill>
                  <a:schemeClr val="tx1"/>
                </a:solidFill>
                <a:effectLst/>
                <a:latin typeface="+mn-lt"/>
                <a:ea typeface="+mn-ea"/>
                <a:cs typeface="+mn-cs"/>
              </a:rPr>
              <a:t>Extroverts are people who are energized by being around other people. They enjoy talking and sometimes think out loud. In contrast, introverts enjoy being alone. They tend to be more reserved </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and less outspoken in large groups.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2529AC2-967E-4CB6-81C7-0AFAFC2C2AFF}" type="slidenum">
              <a:rPr lang="en-US" smtClean="0"/>
              <a:t>2</a:t>
            </a:fld>
            <a:endParaRPr lang="en-US"/>
          </a:p>
        </p:txBody>
      </p:sp>
    </p:spTree>
    <p:extLst>
      <p:ext uri="{BB962C8B-B14F-4D97-AF65-F5344CB8AC3E}">
        <p14:creationId xmlns:p14="http://schemas.microsoft.com/office/powerpoint/2010/main" val="933849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we speak, we stress (say more strongly) different syllables (parts of the words that are complete sounds). Tell them this is important because some words have the same pronunciation, but the stress  </a:t>
            </a:r>
            <a:r>
              <a:rPr lang="en-US" sz="1200" b="1" i="0" kern="1200" dirty="0">
                <a:solidFill>
                  <a:schemeClr val="tx1"/>
                </a:solidFill>
                <a:effectLst/>
                <a:latin typeface="+mn-lt"/>
                <a:ea typeface="+mn-ea"/>
                <a:cs typeface="+mn-cs"/>
              </a:rPr>
              <a:t>changes the meaning and form. </a:t>
            </a:r>
            <a:endParaRPr lang="en-US" dirty="0"/>
          </a:p>
        </p:txBody>
      </p:sp>
      <p:sp>
        <p:nvSpPr>
          <p:cNvPr id="4" name="Slide Number Placeholder 3"/>
          <p:cNvSpPr>
            <a:spLocks noGrp="1"/>
          </p:cNvSpPr>
          <p:nvPr>
            <p:ph type="sldNum" sz="quarter" idx="5"/>
          </p:nvPr>
        </p:nvSpPr>
        <p:spPr/>
        <p:txBody>
          <a:bodyPr/>
          <a:lstStyle/>
          <a:p>
            <a:fld id="{D2529AC2-967E-4CB6-81C7-0AFAFC2C2AFF}" type="slidenum">
              <a:rPr lang="en-US" smtClean="0"/>
              <a:t>3</a:t>
            </a:fld>
            <a:endParaRPr lang="en-US"/>
          </a:p>
        </p:txBody>
      </p:sp>
    </p:spTree>
    <p:extLst>
      <p:ext uri="{BB962C8B-B14F-4D97-AF65-F5344CB8AC3E}">
        <p14:creationId xmlns:p14="http://schemas.microsoft.com/office/powerpoint/2010/main" val="1441242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that they should write four different things about themselves, each on a separate piece of paper, and then fold the papers in half without showing anyone.</a:t>
            </a:r>
            <a:endParaRPr lang="en-US" dirty="0"/>
          </a:p>
        </p:txBody>
      </p:sp>
      <p:sp>
        <p:nvSpPr>
          <p:cNvPr id="4" name="Slide Number Placeholder 3"/>
          <p:cNvSpPr>
            <a:spLocks noGrp="1"/>
          </p:cNvSpPr>
          <p:nvPr>
            <p:ph type="sldNum" sz="quarter" idx="5"/>
          </p:nvPr>
        </p:nvSpPr>
        <p:spPr/>
        <p:txBody>
          <a:bodyPr/>
          <a:lstStyle/>
          <a:p>
            <a:fld id="{D2529AC2-967E-4CB6-81C7-0AFAFC2C2AFF}" type="slidenum">
              <a:rPr lang="en-US" smtClean="0"/>
              <a:t>7</a:t>
            </a:fld>
            <a:endParaRPr lang="en-US"/>
          </a:p>
        </p:txBody>
      </p:sp>
    </p:spTree>
    <p:extLst>
      <p:ext uri="{BB962C8B-B14F-4D97-AF65-F5344CB8AC3E}">
        <p14:creationId xmlns:p14="http://schemas.microsoft.com/office/powerpoint/2010/main" val="3305397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Have students get into groups and put their pieces of paper in the center of the table. Explain to students that they should take turns selecting a paper and guessing who wrote it. Tell them that if they guess correctly, they can keep the paper, but when they guess incorrectly, they must return the paper to the center of the table. Tell students the game is over when there are no papers left in the middle of the table or when you call time.</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As students follow along, model the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conversation with a student.</a:t>
            </a:r>
          </a:p>
          <a:p>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2529AC2-967E-4CB6-81C7-0AFAFC2C2AFF}" type="slidenum">
              <a:rPr lang="en-US" smtClean="0"/>
              <a:t>8</a:t>
            </a:fld>
            <a:endParaRPr lang="en-US"/>
          </a:p>
        </p:txBody>
      </p:sp>
    </p:spTree>
    <p:extLst>
      <p:ext uri="{BB962C8B-B14F-4D97-AF65-F5344CB8AC3E}">
        <p14:creationId xmlns:p14="http://schemas.microsoft.com/office/powerpoint/2010/main" val="4245698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jpe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notesSlide" Target="../notesSlides/notesSlide1.xml"/><Relationship Id="rId16"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8288000" cy="11728646"/>
          </a:xfrm>
          <a:prstGeom prst="rect">
            <a:avLst/>
          </a:prstGeom>
        </p:spPr>
      </p:pic>
      <p:pic>
        <p:nvPicPr>
          <p:cNvPr id="10" name="EE_G8_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82063" y="4881563"/>
            <a:ext cx="521495" cy="521495"/>
          </a:xfrm>
          <a:prstGeom prst="rect">
            <a:avLst/>
          </a:prstGeom>
        </p:spPr>
      </p:pic>
      <p:pic>
        <p:nvPicPr>
          <p:cNvPr id="9" name="EE_G8_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411777" y="2759194"/>
            <a:ext cx="521495" cy="521495"/>
          </a:xfrm>
          <a:prstGeom prst="rect">
            <a:avLst/>
          </a:prstGeom>
        </p:spPr>
      </p:pic>
      <p:sp>
        <p:nvSpPr>
          <p:cNvPr id="11" name="Rectangle 10"/>
          <p:cNvSpPr/>
          <p:nvPr/>
        </p:nvSpPr>
        <p:spPr>
          <a:xfrm>
            <a:off x="12725401" y="1790700"/>
            <a:ext cx="5257799" cy="3848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solidFill>
                  <a:schemeClr val="tx1"/>
                </a:solidFill>
                <a:latin typeface="Myriad Pro" panose="020B0503030403020204" pitchFamily="34" charset="0"/>
              </a:rPr>
              <a:t>Pronunciation and Communication</a:t>
            </a:r>
            <a:endParaRPr lang="en-US" sz="5000" dirty="0">
              <a:solidFill>
                <a:schemeClr val="tx1"/>
              </a:solidFill>
              <a:latin typeface="Myriad Pro" panose="020B0503030403020204" pitchFamily="34" charset="0"/>
            </a:endParaRPr>
          </a:p>
        </p:txBody>
      </p:sp>
    </p:spTree>
    <p:extLst>
      <p:ext uri="{BB962C8B-B14F-4D97-AF65-F5344CB8AC3E}">
        <p14:creationId xmlns:p14="http://schemas.microsoft.com/office/powerpoint/2010/main" val="5399394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316"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2316"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6141"/>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6" name="Freeform 6"/>
          <p:cNvSpPr/>
          <p:nvPr/>
        </p:nvSpPr>
        <p:spPr>
          <a:xfrm flipH="1" flipV="1">
            <a:off x="1470965" y="7769876"/>
            <a:ext cx="3052582" cy="3133531"/>
          </a:xfrm>
          <a:custGeom>
            <a:avLst/>
            <a:gdLst/>
            <a:ahLst/>
            <a:cxnLst/>
            <a:rect l="l" t="t" r="r" b="b"/>
            <a:pathLst>
              <a:path w="3052582" h="3133531">
                <a:moveTo>
                  <a:pt x="3052581" y="3133531"/>
                </a:moveTo>
                <a:lnTo>
                  <a:pt x="0" y="3133531"/>
                </a:lnTo>
                <a:lnTo>
                  <a:pt x="0" y="0"/>
                </a:lnTo>
                <a:lnTo>
                  <a:pt x="3052581" y="0"/>
                </a:lnTo>
                <a:lnTo>
                  <a:pt x="3052581" y="3133531"/>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7932510" y="8787752"/>
            <a:ext cx="792969" cy="811222"/>
          </a:xfrm>
          <a:custGeom>
            <a:avLst/>
            <a:gdLst/>
            <a:ahLst/>
            <a:cxnLst/>
            <a:rect l="l" t="t" r="r" b="b"/>
            <a:pathLst>
              <a:path w="792969" h="811222">
                <a:moveTo>
                  <a:pt x="0" y="0"/>
                </a:moveTo>
                <a:lnTo>
                  <a:pt x="792969" y="0"/>
                </a:lnTo>
                <a:lnTo>
                  <a:pt x="792969" y="811222"/>
                </a:lnTo>
                <a:lnTo>
                  <a:pt x="0" y="8112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177255" y="2328284"/>
            <a:ext cx="1318510" cy="1446925"/>
          </a:xfrm>
          <a:custGeom>
            <a:avLst/>
            <a:gdLst/>
            <a:ahLst/>
            <a:cxnLst/>
            <a:rect l="l" t="t" r="r" b="b"/>
            <a:pathLst>
              <a:path w="1318510" h="1446925">
                <a:moveTo>
                  <a:pt x="0" y="0"/>
                </a:moveTo>
                <a:lnTo>
                  <a:pt x="1318510" y="0"/>
                </a:lnTo>
                <a:lnTo>
                  <a:pt x="1318510" y="1446925"/>
                </a:lnTo>
                <a:lnTo>
                  <a:pt x="0" y="14469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1786391" y="2328284"/>
            <a:ext cx="3657600" cy="1200912"/>
          </a:xfrm>
          <a:custGeom>
            <a:avLst/>
            <a:gdLst/>
            <a:ahLst/>
            <a:cxnLst/>
            <a:rect l="l" t="t" r="r" b="b"/>
            <a:pathLst>
              <a:path w="3657600" h="1200912">
                <a:moveTo>
                  <a:pt x="0" y="0"/>
                </a:moveTo>
                <a:lnTo>
                  <a:pt x="3657600" y="0"/>
                </a:lnTo>
                <a:lnTo>
                  <a:pt x="3657600" y="1200912"/>
                </a:lnTo>
                <a:lnTo>
                  <a:pt x="0" y="12009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a:off x="5339727" y="3649247"/>
            <a:ext cx="3657600" cy="1200912"/>
          </a:xfrm>
          <a:custGeom>
            <a:avLst/>
            <a:gdLst/>
            <a:ahLst/>
            <a:cxnLst/>
            <a:rect l="l" t="t" r="r" b="b"/>
            <a:pathLst>
              <a:path w="3657600" h="1200912">
                <a:moveTo>
                  <a:pt x="0" y="0"/>
                </a:moveTo>
                <a:lnTo>
                  <a:pt x="3657600" y="0"/>
                </a:lnTo>
                <a:lnTo>
                  <a:pt x="3657600" y="1200912"/>
                </a:lnTo>
                <a:lnTo>
                  <a:pt x="0" y="12009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flipH="1">
            <a:off x="4099085" y="7413129"/>
            <a:ext cx="3657600" cy="1200912"/>
          </a:xfrm>
          <a:custGeom>
            <a:avLst/>
            <a:gdLst/>
            <a:ahLst/>
            <a:cxnLst/>
            <a:rect l="l" t="t" r="r" b="b"/>
            <a:pathLst>
              <a:path w="3657600" h="1200912">
                <a:moveTo>
                  <a:pt x="3657600" y="0"/>
                </a:moveTo>
                <a:lnTo>
                  <a:pt x="0" y="0"/>
                </a:lnTo>
                <a:lnTo>
                  <a:pt x="0" y="1200912"/>
                </a:lnTo>
                <a:lnTo>
                  <a:pt x="3657600" y="1200912"/>
                </a:lnTo>
                <a:lnTo>
                  <a:pt x="365760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TextBox 15"/>
          <p:cNvSpPr txBox="1"/>
          <p:nvPr/>
        </p:nvSpPr>
        <p:spPr>
          <a:xfrm>
            <a:off x="2355384" y="2662638"/>
            <a:ext cx="2481282" cy="505908"/>
          </a:xfrm>
          <a:prstGeom prst="rect">
            <a:avLst/>
          </a:prstGeom>
        </p:spPr>
        <p:txBody>
          <a:bodyPr lIns="0" tIns="0" rIns="0" bIns="0" rtlCol="0" anchor="t">
            <a:spAutoFit/>
          </a:bodyPr>
          <a:lstStyle/>
          <a:p>
            <a:pPr algn="ctr">
              <a:lnSpc>
                <a:spcPts val="4060"/>
              </a:lnSpc>
              <a:spcBef>
                <a:spcPct val="0"/>
              </a:spcBef>
            </a:pPr>
            <a:r>
              <a:rPr lang="en-US" sz="2900" dirty="0">
                <a:solidFill>
                  <a:srgbClr val="EFEFEF"/>
                </a:solidFill>
                <a:latin typeface="Nunito"/>
              </a:rPr>
              <a:t>I scream</a:t>
            </a:r>
          </a:p>
        </p:txBody>
      </p:sp>
      <p:sp>
        <p:nvSpPr>
          <p:cNvPr id="17" name="Freeform 17"/>
          <p:cNvSpPr/>
          <p:nvPr/>
        </p:nvSpPr>
        <p:spPr>
          <a:xfrm>
            <a:off x="1391616" y="5285138"/>
            <a:ext cx="5044411" cy="1301319"/>
          </a:xfrm>
          <a:custGeom>
            <a:avLst/>
            <a:gdLst/>
            <a:ahLst/>
            <a:cxnLst/>
            <a:rect l="l" t="t" r="r" b="b"/>
            <a:pathLst>
              <a:path w="3657600" h="1200912">
                <a:moveTo>
                  <a:pt x="0" y="0"/>
                </a:moveTo>
                <a:lnTo>
                  <a:pt x="3657600" y="0"/>
                </a:lnTo>
                <a:lnTo>
                  <a:pt x="3657600" y="1200912"/>
                </a:lnTo>
                <a:lnTo>
                  <a:pt x="0" y="12009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0" name="TextBox 20"/>
          <p:cNvSpPr txBox="1"/>
          <p:nvPr/>
        </p:nvSpPr>
        <p:spPr>
          <a:xfrm>
            <a:off x="1722485" y="5594660"/>
            <a:ext cx="4078906" cy="505908"/>
          </a:xfrm>
          <a:prstGeom prst="rect">
            <a:avLst/>
          </a:prstGeom>
        </p:spPr>
        <p:txBody>
          <a:bodyPr wrap="square" lIns="0" tIns="0" rIns="0" bIns="0" rtlCol="0" anchor="t">
            <a:spAutoFit/>
          </a:bodyPr>
          <a:lstStyle/>
          <a:p>
            <a:pPr algn="ctr">
              <a:lnSpc>
                <a:spcPts val="4060"/>
              </a:lnSpc>
              <a:spcBef>
                <a:spcPct val="0"/>
              </a:spcBef>
            </a:pPr>
            <a:r>
              <a:rPr lang="en-US" sz="2900" dirty="0">
                <a:solidFill>
                  <a:srgbClr val="000000"/>
                </a:solidFill>
                <a:latin typeface="Nunito"/>
              </a:rPr>
              <a:t>We all scream</a:t>
            </a:r>
          </a:p>
        </p:txBody>
      </p:sp>
      <p:sp>
        <p:nvSpPr>
          <p:cNvPr id="23" name="TextBox 23"/>
          <p:cNvSpPr txBox="1"/>
          <p:nvPr/>
        </p:nvSpPr>
        <p:spPr>
          <a:xfrm>
            <a:off x="5927885" y="4029645"/>
            <a:ext cx="2481282" cy="505908"/>
          </a:xfrm>
          <a:prstGeom prst="rect">
            <a:avLst/>
          </a:prstGeom>
        </p:spPr>
        <p:txBody>
          <a:bodyPr lIns="0" tIns="0" rIns="0" bIns="0" rtlCol="0" anchor="t">
            <a:spAutoFit/>
          </a:bodyPr>
          <a:lstStyle/>
          <a:p>
            <a:pPr algn="ctr">
              <a:lnSpc>
                <a:spcPts val="4060"/>
              </a:lnSpc>
              <a:spcBef>
                <a:spcPct val="0"/>
              </a:spcBef>
            </a:pPr>
            <a:r>
              <a:rPr lang="en-US" sz="2900" dirty="0">
                <a:solidFill>
                  <a:srgbClr val="000000"/>
                </a:solidFill>
                <a:latin typeface="Nunito"/>
              </a:rPr>
              <a:t>You scream</a:t>
            </a:r>
          </a:p>
        </p:txBody>
      </p:sp>
      <p:pic>
        <p:nvPicPr>
          <p:cNvPr id="25" name="Picture 2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334261" y="1104900"/>
            <a:ext cx="5647603" cy="8938418"/>
          </a:xfrm>
          <a:prstGeom prst="rect">
            <a:avLst/>
          </a:prstGeom>
        </p:spPr>
      </p:pic>
      <p:sp>
        <p:nvSpPr>
          <p:cNvPr id="24" name="TextBox 24"/>
          <p:cNvSpPr txBox="1"/>
          <p:nvPr/>
        </p:nvSpPr>
        <p:spPr>
          <a:xfrm>
            <a:off x="4706410" y="7747483"/>
            <a:ext cx="2481282" cy="505908"/>
          </a:xfrm>
          <a:prstGeom prst="rect">
            <a:avLst/>
          </a:prstGeom>
        </p:spPr>
        <p:txBody>
          <a:bodyPr lIns="0" tIns="0" rIns="0" bIns="0" rtlCol="0" anchor="t">
            <a:spAutoFit/>
          </a:bodyPr>
          <a:lstStyle/>
          <a:p>
            <a:pPr algn="ctr">
              <a:lnSpc>
                <a:spcPts val="4060"/>
              </a:lnSpc>
              <a:spcBef>
                <a:spcPct val="0"/>
              </a:spcBef>
            </a:pPr>
            <a:r>
              <a:rPr lang="en-US" sz="2900" dirty="0">
                <a:solidFill>
                  <a:srgbClr val="EFEFEF"/>
                </a:solidFill>
                <a:latin typeface="Nunito"/>
              </a:rPr>
              <a:t>For ice - cream</a:t>
            </a:r>
          </a:p>
        </p:txBody>
      </p:sp>
      <p:sp>
        <p:nvSpPr>
          <p:cNvPr id="9" name="Freeform 9"/>
          <p:cNvSpPr/>
          <p:nvPr/>
        </p:nvSpPr>
        <p:spPr>
          <a:xfrm rot="-2449221">
            <a:off x="16586824" y="778628"/>
            <a:ext cx="906113" cy="1427055"/>
          </a:xfrm>
          <a:custGeom>
            <a:avLst/>
            <a:gdLst/>
            <a:ahLst/>
            <a:cxnLst/>
            <a:rect l="l" t="t" r="r" b="b"/>
            <a:pathLst>
              <a:path w="906113" h="1427055">
                <a:moveTo>
                  <a:pt x="0" y="0"/>
                </a:moveTo>
                <a:lnTo>
                  <a:pt x="906113" y="0"/>
                </a:lnTo>
                <a:lnTo>
                  <a:pt x="906113" y="1427056"/>
                </a:lnTo>
                <a:lnTo>
                  <a:pt x="0" y="1427056"/>
                </a:lnTo>
                <a:lnTo>
                  <a:pt x="0" y="0"/>
                </a:lnTo>
                <a:close/>
              </a:path>
            </a:pathLst>
          </a:custGeom>
          <a:blipFill>
            <a:blip r:embed="rId15">
              <a:extLst>
                <a:ext uri="{96DAC541-7B7A-43D3-8B79-37D633B846F1}">
                  <asvg:svgBlip xmlns:asvg="http://schemas.microsoft.com/office/drawing/2016/SVG/main" r:embed="rId16"/>
                </a:ext>
              </a:extLst>
            </a:blip>
            <a:stretch>
              <a:fillRect l="-128504" b="-14439"/>
            </a:stretch>
          </a:blipFill>
        </p:spPr>
      </p:sp>
      <p:sp>
        <p:nvSpPr>
          <p:cNvPr id="26" name="Rectangle 2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7" name="TextBox 2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28" name="TextBox 27"/>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29" name="TextBox 2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sp>
        <p:nvSpPr>
          <p:cNvPr id="30" name="Oval 29"/>
          <p:cNvSpPr/>
          <p:nvPr/>
        </p:nvSpPr>
        <p:spPr>
          <a:xfrm>
            <a:off x="12039600" y="89535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554" y="1478333"/>
            <a:ext cx="15530877" cy="6894044"/>
          </a:xfrm>
          <a:prstGeom prst="rect">
            <a:avLst/>
          </a:prstGeom>
        </p:spPr>
      </p:pic>
      <p:pic>
        <p:nvPicPr>
          <p:cNvPr id="8" name="EE_G8_1-0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947234" y="3573578"/>
            <a:ext cx="980394" cy="980394"/>
          </a:xfrm>
          <a:prstGeom prst="rect">
            <a:avLst/>
          </a:prstGeom>
        </p:spPr>
      </p:pic>
    </p:spTree>
    <p:extLst>
      <p:ext uri="{BB962C8B-B14F-4D97-AF65-F5344CB8AC3E}">
        <p14:creationId xmlns:p14="http://schemas.microsoft.com/office/powerpoint/2010/main" val="2479327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10"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001" y="1685663"/>
            <a:ext cx="16617071" cy="7109994"/>
          </a:xfrm>
          <a:prstGeom prst="rect">
            <a:avLst/>
          </a:prstGeom>
        </p:spPr>
      </p:pic>
      <p:pic>
        <p:nvPicPr>
          <p:cNvPr id="3" name="EE_G8_1-0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70692" y="2876893"/>
            <a:ext cx="1045709" cy="1045709"/>
          </a:xfrm>
          <a:prstGeom prst="rect">
            <a:avLst/>
          </a:prstGeom>
        </p:spPr>
      </p:pic>
      <p:cxnSp>
        <p:nvCxnSpPr>
          <p:cNvPr id="6" name="Straight Connector 5"/>
          <p:cNvCxnSpPr/>
          <p:nvPr/>
        </p:nvCxnSpPr>
        <p:spPr>
          <a:xfrm>
            <a:off x="4839321" y="4397831"/>
            <a:ext cx="559992" cy="0"/>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p:nvCxnSpPr>
        <p:spPr>
          <a:xfrm>
            <a:off x="7346373" y="4397831"/>
            <a:ext cx="868875" cy="0"/>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5" name="Straight Connector 14"/>
          <p:cNvCxnSpPr/>
          <p:nvPr/>
        </p:nvCxnSpPr>
        <p:spPr>
          <a:xfrm>
            <a:off x="5203002" y="5384967"/>
            <a:ext cx="559992" cy="0"/>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8828535" y="5387444"/>
            <a:ext cx="559992" cy="0"/>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7" name="Straight Connector 16"/>
          <p:cNvCxnSpPr/>
          <p:nvPr/>
        </p:nvCxnSpPr>
        <p:spPr>
          <a:xfrm>
            <a:off x="5057037" y="6413668"/>
            <a:ext cx="705957" cy="7916"/>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9" name="Straight Connector 18"/>
          <p:cNvCxnSpPr/>
          <p:nvPr/>
        </p:nvCxnSpPr>
        <p:spPr>
          <a:xfrm>
            <a:off x="8475557" y="6384825"/>
            <a:ext cx="458076" cy="15831"/>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23" name="Straight Connector 22"/>
          <p:cNvCxnSpPr/>
          <p:nvPr/>
        </p:nvCxnSpPr>
        <p:spPr>
          <a:xfrm flipV="1">
            <a:off x="9045939" y="7439891"/>
            <a:ext cx="544869" cy="2477"/>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25" name="Straight Connector 24"/>
          <p:cNvCxnSpPr/>
          <p:nvPr/>
        </p:nvCxnSpPr>
        <p:spPr>
          <a:xfrm>
            <a:off x="11603310" y="7374580"/>
            <a:ext cx="705957" cy="7916"/>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a:off x="5203002" y="8351324"/>
            <a:ext cx="705957" cy="7916"/>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29" name="Straight Connector 28"/>
          <p:cNvCxnSpPr/>
          <p:nvPr/>
        </p:nvCxnSpPr>
        <p:spPr>
          <a:xfrm>
            <a:off x="9388527" y="8372105"/>
            <a:ext cx="868875" cy="0"/>
          </a:xfrm>
          <a:prstGeom prst="line">
            <a:avLst/>
          </a:prstGeom>
          <a:ln w="38100">
            <a:solidFill>
              <a:srgbClr val="FF0000"/>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59064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3" restart="whenNotActive" fill="hold" evtFilter="cancelBubble" nodeType="interactiveSeq">
                <p:stCondLst>
                  <p:cond evt="onClick" delay="0">
                    <p:tgtEl>
                      <p:spTgt spid="3"/>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38844" fill="hold"/>
                                        <p:tgtEl>
                                          <p:spTgt spid="3"/>
                                        </p:tgtEl>
                                      </p:cBhvr>
                                    </p:cmd>
                                  </p:childTnLst>
                                </p:cTn>
                              </p:par>
                            </p:childTnLst>
                          </p:cTn>
                        </p:par>
                      </p:childTnLst>
                    </p:cTn>
                  </p:par>
                </p:childTnLst>
              </p:cTn>
              <p:nextCondLst>
                <p:cond evt="onClick" delay="0">
                  <p:tgtEl>
                    <p:spTgt spid="3"/>
                  </p:tgtEl>
                </p:cond>
              </p:nextCondLst>
            </p:seq>
            <p:audio>
              <p:cMediaNode vol="80000">
                <p:cTn id="58"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 y="1426029"/>
            <a:ext cx="17083374" cy="7657011"/>
          </a:xfrm>
          <a:prstGeom prst="rect">
            <a:avLst/>
          </a:prstGeom>
        </p:spPr>
      </p:pic>
    </p:spTree>
    <p:extLst>
      <p:ext uri="{BB962C8B-B14F-4D97-AF65-F5344CB8AC3E}">
        <p14:creationId xmlns:p14="http://schemas.microsoft.com/office/powerpoint/2010/main" val="1916448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433" y="723826"/>
            <a:ext cx="9304567" cy="616486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2600" y="3770830"/>
            <a:ext cx="9144000" cy="6380288"/>
          </a:xfrm>
          <a:prstGeom prst="rect">
            <a:avLst/>
          </a:prstGeom>
        </p:spPr>
      </p:pic>
    </p:spTree>
    <p:extLst>
      <p:ext uri="{BB962C8B-B14F-4D97-AF65-F5344CB8AC3E}">
        <p14:creationId xmlns:p14="http://schemas.microsoft.com/office/powerpoint/2010/main" val="348423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COMMUNICATION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1540"/>
            <a:ext cx="18288002" cy="10641300"/>
          </a:xfrm>
          <a:prstGeom prst="rect">
            <a:avLst/>
          </a:prstGeom>
        </p:spPr>
      </p:pic>
    </p:spTree>
    <p:extLst>
      <p:ext uri="{BB962C8B-B14F-4D97-AF65-F5344CB8AC3E}">
        <p14:creationId xmlns:p14="http://schemas.microsoft.com/office/powerpoint/2010/main" val="214459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7550657">
            <a:off x="15631836" y="7690924"/>
            <a:ext cx="3590071" cy="3554171"/>
          </a:xfrm>
          <a:custGeom>
            <a:avLst/>
            <a:gdLst/>
            <a:ahLst/>
            <a:cxnLst/>
            <a:rect l="l" t="t" r="r" b="b"/>
            <a:pathLst>
              <a:path w="3590071" h="3554171">
                <a:moveTo>
                  <a:pt x="0" y="0"/>
                </a:moveTo>
                <a:lnTo>
                  <a:pt x="3590071" y="0"/>
                </a:lnTo>
                <a:lnTo>
                  <a:pt x="3590071" y="3554170"/>
                </a:lnTo>
                <a:lnTo>
                  <a:pt x="0" y="35541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4" name="TextBox 24"/>
          <p:cNvSpPr txBox="1"/>
          <p:nvPr/>
        </p:nvSpPr>
        <p:spPr>
          <a:xfrm>
            <a:off x="15621000" y="5219700"/>
            <a:ext cx="11321958" cy="589905"/>
          </a:xfrm>
          <a:prstGeom prst="rect">
            <a:avLst/>
          </a:prstGeom>
        </p:spPr>
        <p:txBody>
          <a:bodyPr lIns="0" tIns="0" rIns="0" bIns="0" rtlCol="0" anchor="t">
            <a:spAutoFit/>
          </a:bodyPr>
          <a:lstStyle/>
          <a:p>
            <a:pPr marL="0" lvl="0" indent="0" algn="l">
              <a:lnSpc>
                <a:spcPts val="4573"/>
              </a:lnSpc>
              <a:spcBef>
                <a:spcPct val="0"/>
              </a:spcBef>
            </a:pPr>
            <a:r>
              <a:rPr lang="en-US" sz="3266" u="none" spc="447" dirty="0">
                <a:solidFill>
                  <a:schemeClr val="bg1"/>
                </a:solidFill>
                <a:latin typeface="Blueberry"/>
              </a:rPr>
              <a:t>3</a:t>
            </a:r>
          </a:p>
        </p:txBody>
      </p:sp>
      <p:sp>
        <p:nvSpPr>
          <p:cNvPr id="35" name="TextBox 24"/>
          <p:cNvSpPr txBox="1"/>
          <p:nvPr/>
        </p:nvSpPr>
        <p:spPr>
          <a:xfrm>
            <a:off x="15621000" y="7906395"/>
            <a:ext cx="11321958" cy="589905"/>
          </a:xfrm>
          <a:prstGeom prst="rect">
            <a:avLst/>
          </a:prstGeom>
        </p:spPr>
        <p:txBody>
          <a:bodyPr lIns="0" tIns="0" rIns="0" bIns="0" rtlCol="0" anchor="t">
            <a:spAutoFit/>
          </a:bodyPr>
          <a:lstStyle/>
          <a:p>
            <a:pPr marL="0" lvl="0" indent="0" algn="l">
              <a:lnSpc>
                <a:spcPts val="4573"/>
              </a:lnSpc>
              <a:spcBef>
                <a:spcPct val="0"/>
              </a:spcBef>
            </a:pPr>
            <a:r>
              <a:rPr lang="en-US" sz="3266" u="none" spc="447" dirty="0">
                <a:solidFill>
                  <a:schemeClr val="bg1"/>
                </a:solidFill>
                <a:latin typeface="Blueberry"/>
              </a:rPr>
              <a:t>4</a:t>
            </a:r>
          </a:p>
        </p:txBody>
      </p:sp>
      <p:sp>
        <p:nvSpPr>
          <p:cNvPr id="36" name="Rectangle 3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37" name="TextBox 3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38" name="TextBox 37"/>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39" name="TextBox 3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COMMUNICATION</a:t>
            </a:r>
          </a:p>
        </p:txBody>
      </p:sp>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7800" y="1706481"/>
            <a:ext cx="10896600" cy="6494866"/>
          </a:xfrm>
          <a:prstGeom prst="rect">
            <a:avLst/>
          </a:prstGeom>
        </p:spPr>
      </p:pic>
      <p:sp>
        <p:nvSpPr>
          <p:cNvPr id="40" name="Freeform 16"/>
          <p:cNvSpPr/>
          <p:nvPr/>
        </p:nvSpPr>
        <p:spPr>
          <a:xfrm rot="1533344" flipH="1">
            <a:off x="16255084" y="1640327"/>
            <a:ext cx="1254755" cy="1269031"/>
          </a:xfrm>
          <a:custGeom>
            <a:avLst/>
            <a:gdLst/>
            <a:ahLst/>
            <a:cxnLst/>
            <a:rect l="l" t="t" r="r" b="b"/>
            <a:pathLst>
              <a:path w="1254755" h="1269031">
                <a:moveTo>
                  <a:pt x="1254755" y="0"/>
                </a:moveTo>
                <a:lnTo>
                  <a:pt x="0" y="0"/>
                </a:lnTo>
                <a:lnTo>
                  <a:pt x="0" y="1269031"/>
                </a:lnTo>
                <a:lnTo>
                  <a:pt x="1254755" y="1269031"/>
                </a:lnTo>
                <a:lnTo>
                  <a:pt x="1254755" y="0"/>
                </a:lnTo>
                <a:close/>
              </a:path>
            </a:pathLst>
          </a:custGeom>
          <a:blipFill>
            <a:blip r:embed="rId6">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2919347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16568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320</Words>
  <Application>Microsoft Office PowerPoint</Application>
  <PresentationFormat>Custom</PresentationFormat>
  <Paragraphs>41</Paragraphs>
  <Slides>9</Slides>
  <Notes>4</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Calibri</vt:lpstr>
      <vt:lpstr>Nunito</vt:lpstr>
      <vt:lpstr>Arial</vt:lpstr>
      <vt:lpstr>Adobe Gothic Std B</vt:lpstr>
      <vt:lpstr>Myriad Pro</vt:lpstr>
      <vt:lpstr>Blueberry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Purple Retro Illustration Word Puzzle Game Presentation</dc:title>
  <dc:creator>ADMIN</dc:creator>
  <cp:lastModifiedBy>Administrator</cp:lastModifiedBy>
  <cp:revision>7</cp:revision>
  <dcterms:created xsi:type="dcterms:W3CDTF">2006-08-16T00:00:00Z</dcterms:created>
  <dcterms:modified xsi:type="dcterms:W3CDTF">2023-08-16T17:40:12Z</dcterms:modified>
  <dc:identifier>DAFq26t7MEo</dc:identifier>
</cp:coreProperties>
</file>