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62" r:id="rId2"/>
    <p:sldId id="256" r:id="rId3"/>
    <p:sldId id="264" r:id="rId4"/>
    <p:sldId id="257" r:id="rId5"/>
    <p:sldId id="258" r:id="rId6"/>
    <p:sldId id="259" r:id="rId7"/>
    <p:sldId id="260" r:id="rId8"/>
    <p:sldId id="261" r:id="rId9"/>
    <p:sldId id="263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Jua" panose="020B0604020202020204" charset="0"/>
      <p:regular r:id="rId16"/>
    </p:embeddedFont>
    <p:embeddedFont>
      <p:font typeface="Kelin Eator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80718" autoAdjust="0"/>
  </p:normalViewPr>
  <p:slideViewPr>
    <p:cSldViewPr>
      <p:cViewPr varScale="1">
        <p:scale>
          <a:sx n="36" d="100"/>
          <a:sy n="36" d="100"/>
        </p:scale>
        <p:origin x="1144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715F8-F6D8-485A-8E69-771FD33C7CC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77A00-8B89-45FF-AF19-CE1B39AA9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45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to describe specifically the big picture in the textbook.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There may be a mom and 2 children.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baby sister may be scared of a parrot., etc.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some questions: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you ever thought that an animal can save people?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you ever been saved by an animal? Tell your friends.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77A00-8B89-45FF-AF19-CE1B39AA92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55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88000" cy="11728646"/>
          </a:xfrm>
          <a:prstGeom prst="rect">
            <a:avLst/>
          </a:prstGeom>
        </p:spPr>
      </p:pic>
      <p:pic>
        <p:nvPicPr>
          <p:cNvPr id="10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82063" y="4881563"/>
            <a:ext cx="521495" cy="521495"/>
          </a:xfrm>
          <a:prstGeom prst="rect">
            <a:avLst/>
          </a:prstGeom>
        </p:spPr>
      </p:pic>
      <p:pic>
        <p:nvPicPr>
          <p:cNvPr id="9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11777" y="2759194"/>
            <a:ext cx="521495" cy="5214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725401" y="1790700"/>
            <a:ext cx="5257799" cy="3848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chemeClr val="tx1"/>
                </a:solidFill>
                <a:latin typeface="Myriad Pro" panose="020B0503030403020204" pitchFamily="34" charset="0"/>
              </a:rPr>
              <a:t>Reading</a:t>
            </a:r>
          </a:p>
          <a:p>
            <a:pPr algn="ctr"/>
            <a:r>
              <a:rPr lang="en-US" sz="5000" b="1" dirty="0">
                <a:solidFill>
                  <a:schemeClr val="tx1"/>
                </a:solidFill>
                <a:latin typeface="Myriad Pro" panose="020B0503030403020204" pitchFamily="34" charset="0"/>
              </a:rPr>
              <a:t> and Comprehension</a:t>
            </a:r>
            <a:endParaRPr lang="en-US" sz="5000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89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3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51638" y="1457325"/>
            <a:ext cx="7238453" cy="8229600"/>
            <a:chOff x="0" y="0"/>
            <a:chExt cx="1475926" cy="16780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5926" cy="1678021"/>
            </a:xfrm>
            <a:custGeom>
              <a:avLst/>
              <a:gdLst/>
              <a:ahLst/>
              <a:cxnLst/>
              <a:rect l="l" t="t" r="r" b="b"/>
              <a:pathLst>
                <a:path w="1475926" h="1678021">
                  <a:moveTo>
                    <a:pt x="0" y="0"/>
                  </a:moveTo>
                  <a:lnTo>
                    <a:pt x="1475926" y="0"/>
                  </a:lnTo>
                  <a:lnTo>
                    <a:pt x="1475926" y="1678021"/>
                  </a:lnTo>
                  <a:lnTo>
                    <a:pt x="0" y="1678021"/>
                  </a:lnTo>
                  <a:close/>
                </a:path>
              </a:pathLst>
            </a:custGeom>
            <a:solidFill>
              <a:schemeClr val="tx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039600" y="3238500"/>
            <a:ext cx="4904192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49"/>
              </a:lnSpc>
            </a:pPr>
            <a:r>
              <a:rPr lang="en-US" sz="7000" dirty="0">
                <a:solidFill>
                  <a:schemeClr val="tx2"/>
                </a:solidFill>
                <a:latin typeface="Kelin Eator"/>
              </a:rPr>
              <a:t>Describe the picture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90700"/>
            <a:ext cx="9393242" cy="764315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READING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993" t="-61988" r="-12993" b="-61988"/>
            </a:stretch>
          </a:blipFill>
        </p:spPr>
      </p:sp>
      <p:sp>
        <p:nvSpPr>
          <p:cNvPr id="3" name="Freeform 3"/>
          <p:cNvSpPr/>
          <p:nvPr/>
        </p:nvSpPr>
        <p:spPr>
          <a:xfrm rot="6581393" flipV="1">
            <a:off x="-3017257" y="-1128622"/>
            <a:ext cx="9386333" cy="8211630"/>
          </a:xfrm>
          <a:custGeom>
            <a:avLst/>
            <a:gdLst/>
            <a:ahLst/>
            <a:cxnLst/>
            <a:rect l="l" t="t" r="r" b="b"/>
            <a:pathLst>
              <a:path w="9386333" h="8211630">
                <a:moveTo>
                  <a:pt x="0" y="8211629"/>
                </a:moveTo>
                <a:lnTo>
                  <a:pt x="9386334" y="8211629"/>
                </a:lnTo>
                <a:lnTo>
                  <a:pt x="9386334" y="0"/>
                </a:lnTo>
                <a:lnTo>
                  <a:pt x="0" y="0"/>
                </a:lnTo>
                <a:lnTo>
                  <a:pt x="0" y="8211629"/>
                </a:lnTo>
                <a:close/>
              </a:path>
            </a:pathLst>
          </a:custGeom>
          <a:blipFill>
            <a:blip>
              <a:extLst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380719" flipV="1">
            <a:off x="12219397" y="6267354"/>
            <a:ext cx="9386333" cy="8211630"/>
          </a:xfrm>
          <a:custGeom>
            <a:avLst/>
            <a:gdLst/>
            <a:ahLst/>
            <a:cxnLst/>
            <a:rect l="l" t="t" r="r" b="b"/>
            <a:pathLst>
              <a:path w="9386333" h="8211630">
                <a:moveTo>
                  <a:pt x="0" y="8211629"/>
                </a:moveTo>
                <a:lnTo>
                  <a:pt x="9386333" y="8211629"/>
                </a:lnTo>
                <a:lnTo>
                  <a:pt x="9386333" y="0"/>
                </a:lnTo>
                <a:lnTo>
                  <a:pt x="0" y="0"/>
                </a:lnTo>
                <a:lnTo>
                  <a:pt x="0" y="8211629"/>
                </a:lnTo>
                <a:close/>
              </a:path>
            </a:pathLst>
          </a:custGeom>
          <a:blipFill>
            <a:blip>
              <a:extLst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 flipV="1">
            <a:off x="8719613" y="-3394414"/>
            <a:ext cx="9386333" cy="8211630"/>
          </a:xfrm>
          <a:custGeom>
            <a:avLst/>
            <a:gdLst/>
            <a:ahLst/>
            <a:cxnLst/>
            <a:rect l="l" t="t" r="r" b="b"/>
            <a:pathLst>
              <a:path w="9386333" h="8211630">
                <a:moveTo>
                  <a:pt x="0" y="8211630"/>
                </a:moveTo>
                <a:lnTo>
                  <a:pt x="9386333" y="8211630"/>
                </a:lnTo>
                <a:lnTo>
                  <a:pt x="9386333" y="0"/>
                </a:lnTo>
                <a:lnTo>
                  <a:pt x="0" y="0"/>
                </a:lnTo>
                <a:lnTo>
                  <a:pt x="0" y="8211630"/>
                </a:lnTo>
                <a:close/>
              </a:path>
            </a:pathLst>
          </a:custGeom>
          <a:blipFill>
            <a:blip>
              <a:extLst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782683" y="1058659"/>
            <a:ext cx="6811123" cy="8229600"/>
            <a:chOff x="0" y="0"/>
            <a:chExt cx="1793876" cy="21674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93876" cy="2167467"/>
            </a:xfrm>
            <a:custGeom>
              <a:avLst/>
              <a:gdLst/>
              <a:ahLst/>
              <a:cxnLst/>
              <a:rect l="l" t="t" r="r" b="b"/>
              <a:pathLst>
                <a:path w="1793876" h="2167467">
                  <a:moveTo>
                    <a:pt x="57970" y="0"/>
                  </a:moveTo>
                  <a:lnTo>
                    <a:pt x="1735906" y="0"/>
                  </a:lnTo>
                  <a:cubicBezTo>
                    <a:pt x="1767922" y="0"/>
                    <a:pt x="1793876" y="25954"/>
                    <a:pt x="1793876" y="57970"/>
                  </a:cubicBezTo>
                  <a:lnTo>
                    <a:pt x="1793876" y="2109497"/>
                  </a:lnTo>
                  <a:cubicBezTo>
                    <a:pt x="1793876" y="2141513"/>
                    <a:pt x="1767922" y="2167467"/>
                    <a:pt x="1735906" y="2167467"/>
                  </a:cubicBezTo>
                  <a:lnTo>
                    <a:pt x="57970" y="2167467"/>
                  </a:lnTo>
                  <a:cubicBezTo>
                    <a:pt x="42595" y="2167467"/>
                    <a:pt x="27850" y="2161359"/>
                    <a:pt x="16979" y="2150488"/>
                  </a:cubicBezTo>
                  <a:cubicBezTo>
                    <a:pt x="6107" y="2139616"/>
                    <a:pt x="0" y="2124872"/>
                    <a:pt x="0" y="2109497"/>
                  </a:cubicBezTo>
                  <a:lnTo>
                    <a:pt x="0" y="57970"/>
                  </a:lnTo>
                  <a:cubicBezTo>
                    <a:pt x="0" y="25954"/>
                    <a:pt x="25954" y="0"/>
                    <a:pt x="57970" y="0"/>
                  </a:cubicBezTo>
                  <a:close/>
                </a:path>
              </a:pathLst>
            </a:custGeom>
            <a:solidFill>
              <a:srgbClr val="FFEEC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5530" y="1076657"/>
            <a:ext cx="8871634" cy="8229600"/>
            <a:chOff x="0" y="0"/>
            <a:chExt cx="2336562" cy="21674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36562" cy="2167467"/>
            </a:xfrm>
            <a:custGeom>
              <a:avLst/>
              <a:gdLst/>
              <a:ahLst/>
              <a:cxnLst/>
              <a:rect l="l" t="t" r="r" b="b"/>
              <a:pathLst>
                <a:path w="2336562" h="2167467">
                  <a:moveTo>
                    <a:pt x="44506" y="0"/>
                  </a:moveTo>
                  <a:lnTo>
                    <a:pt x="2292056" y="0"/>
                  </a:lnTo>
                  <a:cubicBezTo>
                    <a:pt x="2303860" y="0"/>
                    <a:pt x="2315180" y="4689"/>
                    <a:pt x="2323526" y="13035"/>
                  </a:cubicBezTo>
                  <a:cubicBezTo>
                    <a:pt x="2331873" y="21382"/>
                    <a:pt x="2336562" y="32702"/>
                    <a:pt x="2336562" y="44506"/>
                  </a:cubicBezTo>
                  <a:lnTo>
                    <a:pt x="2336562" y="2122961"/>
                  </a:lnTo>
                  <a:cubicBezTo>
                    <a:pt x="2336562" y="2147541"/>
                    <a:pt x="2316636" y="2167467"/>
                    <a:pt x="2292056" y="2167467"/>
                  </a:cubicBezTo>
                  <a:lnTo>
                    <a:pt x="44506" y="2167467"/>
                  </a:lnTo>
                  <a:cubicBezTo>
                    <a:pt x="32702" y="2167467"/>
                    <a:pt x="21382" y="2162778"/>
                    <a:pt x="13035" y="2154431"/>
                  </a:cubicBezTo>
                  <a:cubicBezTo>
                    <a:pt x="4689" y="2146085"/>
                    <a:pt x="0" y="2134765"/>
                    <a:pt x="0" y="2122961"/>
                  </a:cubicBezTo>
                  <a:lnTo>
                    <a:pt x="0" y="44506"/>
                  </a:lnTo>
                  <a:cubicBezTo>
                    <a:pt x="0" y="32702"/>
                    <a:pt x="4689" y="21382"/>
                    <a:pt x="13035" y="13035"/>
                  </a:cubicBezTo>
                  <a:cubicBezTo>
                    <a:pt x="21382" y="4689"/>
                    <a:pt x="32702" y="0"/>
                    <a:pt x="44506" y="0"/>
                  </a:cubicBezTo>
                  <a:close/>
                </a:path>
              </a:pathLst>
            </a:custGeom>
            <a:solidFill>
              <a:srgbClr val="FFEEC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flipH="1">
            <a:off x="12674296" y="7929007"/>
            <a:ext cx="6329254" cy="2572416"/>
          </a:xfrm>
          <a:custGeom>
            <a:avLst/>
            <a:gdLst/>
            <a:ahLst/>
            <a:cxnLst/>
            <a:rect l="l" t="t" r="r" b="b"/>
            <a:pathLst>
              <a:path w="6329254" h="2572416">
                <a:moveTo>
                  <a:pt x="6329254" y="0"/>
                </a:moveTo>
                <a:lnTo>
                  <a:pt x="0" y="0"/>
                </a:lnTo>
                <a:lnTo>
                  <a:pt x="0" y="2572416"/>
                </a:lnTo>
                <a:lnTo>
                  <a:pt x="6329254" y="2572416"/>
                </a:lnTo>
                <a:lnTo>
                  <a:pt x="6329254" y="0"/>
                </a:lnTo>
                <a:close/>
              </a:path>
            </a:pathLst>
          </a:custGeom>
          <a:blipFill>
            <a:blip>
              <a:extLst/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-3990375" y="-419130"/>
            <a:ext cx="6329254" cy="2572416"/>
          </a:xfrm>
          <a:custGeom>
            <a:avLst/>
            <a:gdLst/>
            <a:ahLst/>
            <a:cxnLst/>
            <a:rect l="l" t="t" r="r" b="b"/>
            <a:pathLst>
              <a:path w="6329254" h="2572416">
                <a:moveTo>
                  <a:pt x="0" y="0"/>
                </a:moveTo>
                <a:lnTo>
                  <a:pt x="6329254" y="0"/>
                </a:lnTo>
                <a:lnTo>
                  <a:pt x="6329254" y="2572416"/>
                </a:lnTo>
                <a:lnTo>
                  <a:pt x="0" y="2572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/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20630479">
            <a:off x="-1325417" y="7977086"/>
            <a:ext cx="5727948" cy="8771145"/>
          </a:xfrm>
          <a:custGeom>
            <a:avLst/>
            <a:gdLst/>
            <a:ahLst/>
            <a:cxnLst/>
            <a:rect l="l" t="t" r="r" b="b"/>
            <a:pathLst>
              <a:path w="5727948" h="8771145">
                <a:moveTo>
                  <a:pt x="0" y="0"/>
                </a:moveTo>
                <a:lnTo>
                  <a:pt x="5727947" y="0"/>
                </a:lnTo>
                <a:lnTo>
                  <a:pt x="5727947" y="8771146"/>
                </a:lnTo>
                <a:lnTo>
                  <a:pt x="0" y="87711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/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9959945">
            <a:off x="17622458" y="119647"/>
            <a:ext cx="6196632" cy="9488836"/>
          </a:xfrm>
          <a:custGeom>
            <a:avLst/>
            <a:gdLst/>
            <a:ahLst/>
            <a:cxnLst/>
            <a:rect l="l" t="t" r="r" b="b"/>
            <a:pathLst>
              <a:path w="6196632" h="9488836">
                <a:moveTo>
                  <a:pt x="0" y="0"/>
                </a:moveTo>
                <a:lnTo>
                  <a:pt x="6196632" y="0"/>
                </a:lnTo>
                <a:lnTo>
                  <a:pt x="6196632" y="9488836"/>
                </a:lnTo>
                <a:lnTo>
                  <a:pt x="0" y="94888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/>
            </a:blip>
            <a:stretch>
              <a:fillRect/>
            </a:stretch>
          </a:blipFill>
        </p:spPr>
      </p:sp>
      <p:sp>
        <p:nvSpPr>
          <p:cNvPr id="24" name="Rectangle 23"/>
          <p:cNvSpPr/>
          <p:nvPr/>
        </p:nvSpPr>
        <p:spPr>
          <a:xfrm>
            <a:off x="8404510" y="1380163"/>
            <a:ext cx="8489801" cy="7712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300" b="1" i="1" dirty="0">
                <a:latin typeface="Juna"/>
                <a:ea typeface="Times New Roman" panose="02020603050405020304" pitchFamily="18" charset="0"/>
                <a:cs typeface="Times New Roman" panose="02020603050405020304" pitchFamily="18" charset="0"/>
              </a:rPr>
              <a:t>Exercise 1:</a:t>
            </a:r>
            <a:r>
              <a:rPr lang="en-US" sz="2300" dirty="0">
                <a:latin typeface="Juna"/>
                <a:ea typeface="Times New Roman" panose="02020603050405020304" pitchFamily="18" charset="0"/>
                <a:cs typeface="Times New Roman" panose="02020603050405020304" pitchFamily="18" charset="0"/>
              </a:rPr>
              <a:t> Use skimming skill to find the main idea of this text. 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2300" dirty="0">
                <a:latin typeface="Juna"/>
                <a:ea typeface="Times New Roman" panose="02020603050405020304" pitchFamily="18" charset="0"/>
                <a:cs typeface="Times New Roman" panose="02020603050405020304" pitchFamily="18" charset="0"/>
              </a:rPr>
              <a:t>Much of Canada's forestry production goes towards making pulp and paper. According to the Canadian Pulp and Paper Association, Canada supplies 34% of the world's wood pulp and 49% of its newsprint paper. If these paper products could be produced in some other way, Canadian forests could be preserved. Recently, a possible alternative way of producing paper has been suggested by agriculturalists and environmentalists: a plant called hemp.</a:t>
            </a:r>
          </a:p>
          <a:p>
            <a:pPr marL="342900" lvl="0" indent="-342900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2300" b="1" spc="10" dirty="0">
                <a:latin typeface="Juna"/>
                <a:ea typeface="Times New Roman" panose="02020603050405020304" pitchFamily="18" charset="0"/>
              </a:rPr>
              <a:t>Canadian forests are especially under threat.</a:t>
            </a:r>
            <a:endParaRPr lang="en-US" sz="2300" b="1" dirty="0">
              <a:latin typeface="Juna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2300" b="1" spc="10" dirty="0">
                <a:latin typeface="Juna"/>
                <a:ea typeface="Times New Roman" panose="02020603050405020304" pitchFamily="18" charset="0"/>
              </a:rPr>
              <a:t> Hemp is a kind of plant.</a:t>
            </a:r>
            <a:endParaRPr lang="en-US" sz="2300" b="1" dirty="0">
              <a:latin typeface="Juna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2300" b="1" spc="10" dirty="0">
                <a:latin typeface="Juna"/>
                <a:ea typeface="Times New Roman" panose="02020603050405020304" pitchFamily="18" charset="0"/>
              </a:rPr>
              <a:t>Canada</a:t>
            </a:r>
            <a:r>
              <a:rPr lang="en-US" sz="2300" spc="10" dirty="0">
                <a:latin typeface="Juna"/>
                <a:ea typeface="Times New Roman" panose="02020603050405020304" pitchFamily="18" charset="0"/>
              </a:rPr>
              <a:t> </a:t>
            </a:r>
            <a:r>
              <a:rPr lang="en-US" sz="2300" b="1" spc="10" dirty="0">
                <a:latin typeface="Juna"/>
                <a:ea typeface="Times New Roman" panose="02020603050405020304" pitchFamily="18" charset="0"/>
              </a:rPr>
              <a:t>is a major supplier of paper and pulp.</a:t>
            </a:r>
          </a:p>
          <a:p>
            <a:pPr marL="342900" lvl="0" indent="-342900">
              <a:lnSpc>
                <a:spcPct val="150000"/>
              </a:lnSpc>
              <a:spcBef>
                <a:spcPts val="50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2300" b="1" dirty="0">
                <a:effectLst/>
                <a:latin typeface="Juna"/>
                <a:ea typeface="Times New Roman" panose="02020603050405020304" pitchFamily="18" charset="0"/>
              </a:rPr>
              <a:t>Canada produces a lot of hemp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8886" y="1485900"/>
            <a:ext cx="6116389" cy="7367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Skimming</a:t>
            </a:r>
            <a:r>
              <a:rPr lang="en-US" sz="2300" dirty="0">
                <a:latin typeface="Jua" panose="020B0604020202020204" charset="-127"/>
                <a:ea typeface="Jua" panose="020B0604020202020204" charset="-127"/>
              </a:rPr>
              <a:t> is a reading technique in which you read more </a:t>
            </a: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quickly</a:t>
            </a:r>
            <a:r>
              <a:rPr lang="en-US" sz="2300" dirty="0">
                <a:latin typeface="Jua" panose="020B0604020202020204" charset="-127"/>
                <a:ea typeface="Jua" panose="020B0604020202020204" charset="-127"/>
              </a:rPr>
              <a:t> than in regular reading. You do not read every word. You look for key words to </a:t>
            </a: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get the main idea(s) </a:t>
            </a:r>
            <a:r>
              <a:rPr lang="en-US" sz="2300" dirty="0">
                <a:latin typeface="Jua" panose="020B0604020202020204" charset="-127"/>
                <a:ea typeface="Jua" panose="020B0604020202020204" charset="-127"/>
              </a:rPr>
              <a:t>in the text. You can also use skimming to decide if you want to read the text </a:t>
            </a: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more closely. </a:t>
            </a:r>
            <a:r>
              <a:rPr lang="en-US" sz="2300" dirty="0">
                <a:latin typeface="Jua" panose="020B0604020202020204" charset="-127"/>
                <a:ea typeface="Jua" panose="020B0604020202020204" charset="-127"/>
              </a:rPr>
              <a:t>To skim:</a:t>
            </a:r>
            <a:br>
              <a:rPr lang="en-US" sz="2300" dirty="0">
                <a:latin typeface="Jua" panose="020B0604020202020204" charset="-127"/>
                <a:ea typeface="Jua" panose="020B0604020202020204" charset="-127"/>
              </a:rPr>
            </a:b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1. Read the title.</a:t>
            </a:r>
            <a:br>
              <a:rPr lang="en-US" sz="2300" b="1" dirty="0">
                <a:latin typeface="Jua" panose="020B0604020202020204" charset="-127"/>
                <a:ea typeface="Jua" panose="020B0604020202020204" charset="-127"/>
              </a:rPr>
            </a:b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2. Look at the pictures.</a:t>
            </a:r>
            <a:br>
              <a:rPr lang="en-US" sz="2300" b="1" dirty="0">
                <a:latin typeface="Jua" panose="020B0604020202020204" charset="-127"/>
                <a:ea typeface="Jua" panose="020B0604020202020204" charset="-127"/>
              </a:rPr>
            </a:b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3. Read the headings and notice how</a:t>
            </a:r>
            <a:br>
              <a:rPr lang="en-US" sz="2300" b="1" dirty="0">
                <a:latin typeface="Jua" panose="020B0604020202020204" charset="-127"/>
                <a:ea typeface="Jua" panose="020B0604020202020204" charset="-127"/>
              </a:rPr>
            </a:b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the text is arranged.</a:t>
            </a:r>
          </a:p>
          <a:p>
            <a:pPr>
              <a:lnSpc>
                <a:spcPct val="150000"/>
              </a:lnSpc>
            </a:pP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4. In longer texts, read the first and</a:t>
            </a:r>
            <a:br>
              <a:rPr lang="en-US" sz="2300" b="1" dirty="0">
                <a:latin typeface="Jua" panose="020B0604020202020204" charset="-127"/>
                <a:ea typeface="Jua" panose="020B0604020202020204" charset="-127"/>
              </a:rPr>
            </a:b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last sentence of each paragraph.</a:t>
            </a:r>
            <a:br>
              <a:rPr lang="en-US" sz="2300" b="1" dirty="0">
                <a:latin typeface="Jua" panose="020B0604020202020204" charset="-127"/>
                <a:ea typeface="Jua" panose="020B0604020202020204" charset="-127"/>
              </a:rPr>
            </a:br>
            <a:r>
              <a:rPr lang="en-US" sz="2300" b="1" dirty="0">
                <a:latin typeface="Jua" panose="020B0604020202020204" charset="-127"/>
                <a:ea typeface="Jua" panose="020B0604020202020204" charset="-127"/>
              </a:rPr>
              <a:t>5. Try to notice key words.</a:t>
            </a:r>
            <a:br>
              <a:rPr lang="en-US" sz="2300" dirty="0">
                <a:latin typeface="Jua" panose="020B0604020202020204" charset="-127"/>
                <a:ea typeface="Jua" panose="020B0604020202020204" charset="-127"/>
              </a:rPr>
            </a:br>
            <a:endParaRPr lang="en-US" sz="2300" dirty="0">
              <a:solidFill>
                <a:srgbClr val="393C50"/>
              </a:solidFill>
              <a:latin typeface="Jua" panose="020B0604020202020204" charset="-127"/>
              <a:ea typeface="Jua" panose="020B0604020202020204" charset="-127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404510" y="7734300"/>
            <a:ext cx="43469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65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READING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13" y="744737"/>
            <a:ext cx="7949220" cy="93268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1485900"/>
            <a:ext cx="8197095" cy="816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13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READING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1097649"/>
            <a:ext cx="8397241" cy="83693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4" y="1088452"/>
            <a:ext cx="7378356" cy="91271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51539" y="1361302"/>
            <a:ext cx="96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parrot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68336" y="1391558"/>
            <a:ext cx="559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cat</a:t>
            </a:r>
          </a:p>
        </p:txBody>
      </p:sp>
    </p:spTree>
    <p:extLst>
      <p:ext uri="{BB962C8B-B14F-4D97-AF65-F5344CB8AC3E}">
        <p14:creationId xmlns:p14="http://schemas.microsoft.com/office/powerpoint/2010/main" val="388638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READING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1181100"/>
            <a:ext cx="8350003" cy="83222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0"/>
          <a:stretch/>
        </p:blipFill>
        <p:spPr>
          <a:xfrm>
            <a:off x="1373237" y="1022390"/>
            <a:ext cx="6444884" cy="906701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291841" y="1615441"/>
            <a:ext cx="599225" cy="29118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291841" y="1615441"/>
            <a:ext cx="599225" cy="29118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45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COMPREHENSION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47" y="864375"/>
            <a:ext cx="14560619" cy="904505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157574" y="4176445"/>
            <a:ext cx="446927" cy="4623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3" name="Oval 12"/>
          <p:cNvSpPr/>
          <p:nvPr/>
        </p:nvSpPr>
        <p:spPr>
          <a:xfrm>
            <a:off x="2185831" y="5992405"/>
            <a:ext cx="446927" cy="4623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5" name="Oval 14"/>
          <p:cNvSpPr/>
          <p:nvPr/>
        </p:nvSpPr>
        <p:spPr>
          <a:xfrm>
            <a:off x="2152442" y="8162815"/>
            <a:ext cx="446927" cy="4623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6" name="Oval 15"/>
          <p:cNvSpPr/>
          <p:nvPr/>
        </p:nvSpPr>
        <p:spPr>
          <a:xfrm>
            <a:off x="9054110" y="5540341"/>
            <a:ext cx="446927" cy="4623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7" name="Oval 16"/>
          <p:cNvSpPr/>
          <p:nvPr/>
        </p:nvSpPr>
        <p:spPr>
          <a:xfrm>
            <a:off x="9097778" y="8774120"/>
            <a:ext cx="446927" cy="4623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405827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COMPREHENSION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9" y="1542042"/>
            <a:ext cx="16866087" cy="41302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2" y="6643280"/>
            <a:ext cx="16866087" cy="12780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85780" y="3109630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98624" y="3615628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006791" y="3089084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04226" y="3625904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96058" y="4383614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90917" y="4902463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19637" y="4381058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09364" y="4925582"/>
            <a:ext cx="35939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7522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51126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374</Words>
  <Application>Microsoft Office PowerPoint</Application>
  <PresentationFormat>Custom</PresentationFormat>
  <Paragraphs>47</Paragraphs>
  <Slides>9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Juna</vt:lpstr>
      <vt:lpstr>Calibri</vt:lpstr>
      <vt:lpstr>Times New Roman</vt:lpstr>
      <vt:lpstr>Arial</vt:lpstr>
      <vt:lpstr>Adobe Gothic Std B</vt:lpstr>
      <vt:lpstr>Kelin Eator</vt:lpstr>
      <vt:lpstr>Jua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Purple Retro Illustration Word Puzzle Game Presentation</dc:title>
  <dc:creator>ADMIN</dc:creator>
  <cp:lastModifiedBy>Administrator</cp:lastModifiedBy>
  <cp:revision>6</cp:revision>
  <dcterms:created xsi:type="dcterms:W3CDTF">2006-08-16T00:00:00Z</dcterms:created>
  <dcterms:modified xsi:type="dcterms:W3CDTF">2023-08-16T17:42:22Z</dcterms:modified>
  <dc:identifier>DAFq26t7MEo</dc:identifier>
</cp:coreProperties>
</file>