
<file path=[Content_Types].xml><?xml version="1.0" encoding="utf-8"?>
<Types xmlns="http://schemas.openxmlformats.org/package/2006/content-types">
  <Default Extension="mp3" ContentType="audio/mpeg"/>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9"/>
  </p:notesMasterIdLst>
  <p:sldIdLst>
    <p:sldId id="264" r:id="rId2"/>
    <p:sldId id="256" r:id="rId3"/>
    <p:sldId id="258" r:id="rId4"/>
    <p:sldId id="261" r:id="rId5"/>
    <p:sldId id="262" r:id="rId6"/>
    <p:sldId id="259" r:id="rId7"/>
    <p:sldId id="263" r:id="rId8"/>
  </p:sldIdLst>
  <p:sldSz cx="18288000" cy="10287000"/>
  <p:notesSz cx="6858000" cy="9144000"/>
  <p:embeddedFontLst>
    <p:embeddedFont>
      <p:font typeface="Bryndan Write" panose="020B0604020202020204" charset="0"/>
      <p:regular r:id="rId10"/>
    </p:embeddedFont>
    <p:embeddedFont>
      <p:font typeface="Calibri" panose="020F0502020204030204" pitchFamily="34" charset="0"/>
      <p:regular r:id="rId11"/>
      <p:bold r:id="rId12"/>
      <p:italic r:id="rId13"/>
      <p:boldItalic r:id="rId14"/>
    </p:embeddedFont>
    <p:embeddedFont>
      <p:font typeface="Chewy" panose="020B0604020202020204" charset="0"/>
      <p:regular r:id="rId15"/>
    </p:embeddedFont>
    <p:embeddedFont>
      <p:font typeface="Le Petit Cochon" panose="020B0604020202020204" charset="0"/>
      <p:regular r:id="rId16"/>
    </p:embeddedFont>
    <p:embeddedFont>
      <p:font typeface="Nunito"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2" d="100"/>
          <a:sy n="42" d="100"/>
        </p:scale>
        <p:origin x="780" y="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02F765-84E8-45C5-B6C6-5710D9C68A56}" type="datetimeFigureOut">
              <a:rPr lang="en-US" smtClean="0"/>
              <a:t>8/17/2023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72A5DC-DE2A-4CFF-A8ED-26435F7F8A69}" type="slidenum">
              <a:rPr lang="en-US" smtClean="0"/>
              <a:t>‹#›</a:t>
            </a:fld>
            <a:endParaRPr lang="en-US"/>
          </a:p>
        </p:txBody>
      </p:sp>
    </p:spTree>
    <p:extLst>
      <p:ext uri="{BB962C8B-B14F-4D97-AF65-F5344CB8AC3E}">
        <p14:creationId xmlns:p14="http://schemas.microsoft.com/office/powerpoint/2010/main" val="1059594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Free talk</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Let students talk about their mom ( her appearance, her characteristics, her passion…)</a:t>
            </a:r>
            <a:endParaRPr lang="en-US" dirty="0"/>
          </a:p>
        </p:txBody>
      </p:sp>
      <p:sp>
        <p:nvSpPr>
          <p:cNvPr id="4" name="Slide Number Placeholder 3"/>
          <p:cNvSpPr>
            <a:spLocks noGrp="1"/>
          </p:cNvSpPr>
          <p:nvPr>
            <p:ph type="sldNum" sz="quarter" idx="5"/>
          </p:nvPr>
        </p:nvSpPr>
        <p:spPr/>
        <p:txBody>
          <a:bodyPr/>
          <a:lstStyle/>
          <a:p>
            <a:fld id="{7372A5DC-DE2A-4CFF-A8ED-26435F7F8A69}" type="slidenum">
              <a:rPr lang="en-US" smtClean="0"/>
              <a:t>2</a:t>
            </a:fld>
            <a:endParaRPr lang="en-US"/>
          </a:p>
        </p:txBody>
      </p:sp>
    </p:spTree>
    <p:extLst>
      <p:ext uri="{BB962C8B-B14F-4D97-AF65-F5344CB8AC3E}">
        <p14:creationId xmlns:p14="http://schemas.microsoft.com/office/powerpoint/2010/main" val="1054088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Tell students they are going to write a</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blog about someone who inspires them.</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Give students about 10 minutes to finish</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blog, and set a minimum number of</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words they must write (e.g. 80–100</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words).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After students have finished writing their blogs, have them get into pairs and take turns reading them and check if they can. </a:t>
            </a:r>
            <a:endParaRPr lang="en-US" dirty="0"/>
          </a:p>
        </p:txBody>
      </p:sp>
      <p:sp>
        <p:nvSpPr>
          <p:cNvPr id="4" name="Slide Number Placeholder 3"/>
          <p:cNvSpPr>
            <a:spLocks noGrp="1"/>
          </p:cNvSpPr>
          <p:nvPr>
            <p:ph type="sldNum" sz="quarter" idx="5"/>
          </p:nvPr>
        </p:nvSpPr>
        <p:spPr/>
        <p:txBody>
          <a:bodyPr/>
          <a:lstStyle/>
          <a:p>
            <a:fld id="{7372A5DC-DE2A-4CFF-A8ED-26435F7F8A69}" type="slidenum">
              <a:rPr lang="en-US" smtClean="0"/>
              <a:t>6</a:t>
            </a:fld>
            <a:endParaRPr lang="en-US"/>
          </a:p>
        </p:txBody>
      </p:sp>
    </p:spTree>
    <p:extLst>
      <p:ext uri="{BB962C8B-B14F-4D97-AF65-F5344CB8AC3E}">
        <p14:creationId xmlns:p14="http://schemas.microsoft.com/office/powerpoint/2010/main" val="3450667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6"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svg"/><Relationship Id="rId18" Type="http://schemas.openxmlformats.org/officeDocument/2006/relationships/image" Target="../media/image33.png"/><Relationship Id="rId3" Type="http://schemas.openxmlformats.org/officeDocument/2006/relationships/image" Target="../media/image18.svg"/><Relationship Id="rId21" Type="http://schemas.openxmlformats.org/officeDocument/2006/relationships/image" Target="../media/image36.svg"/><Relationship Id="rId7" Type="http://schemas.openxmlformats.org/officeDocument/2006/relationships/image" Target="../media/image22.svg"/><Relationship Id="rId12" Type="http://schemas.openxmlformats.org/officeDocument/2006/relationships/image" Target="../media/image27.png"/><Relationship Id="rId17" Type="http://schemas.openxmlformats.org/officeDocument/2006/relationships/image" Target="../media/image32.svg"/><Relationship Id="rId2" Type="http://schemas.openxmlformats.org/officeDocument/2006/relationships/image" Target="../media/image17.png"/><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5" Type="http://schemas.openxmlformats.org/officeDocument/2006/relationships/image" Target="../media/image30.svg"/><Relationship Id="rId23" Type="http://schemas.openxmlformats.org/officeDocument/2006/relationships/image" Target="../media/image38.svg"/><Relationship Id="rId10" Type="http://schemas.openxmlformats.org/officeDocument/2006/relationships/image" Target="../media/image25.png"/><Relationship Id="rId19" Type="http://schemas.openxmlformats.org/officeDocument/2006/relationships/image" Target="../media/image34.svg"/><Relationship Id="rId4" Type="http://schemas.openxmlformats.org/officeDocument/2006/relationships/image" Target="../media/image19.png"/><Relationship Id="rId9" Type="http://schemas.openxmlformats.org/officeDocument/2006/relationships/image" Target="../media/image24.svg"/><Relationship Id="rId14" Type="http://schemas.openxmlformats.org/officeDocument/2006/relationships/image" Target="../media/image29.png"/><Relationship Id="rId22" Type="http://schemas.openxmlformats.org/officeDocument/2006/relationships/image" Target="../media/image37.png"/></Relationships>
</file>

<file path=ppt/slides/_rels/slide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42.svg"/><Relationship Id="rId13" Type="http://schemas.openxmlformats.org/officeDocument/2006/relationships/image" Target="../media/image47.png"/><Relationship Id="rId18" Type="http://schemas.openxmlformats.org/officeDocument/2006/relationships/image" Target="../media/image36.svg"/><Relationship Id="rId3" Type="http://schemas.openxmlformats.org/officeDocument/2006/relationships/image" Target="../media/image23.png"/><Relationship Id="rId7" Type="http://schemas.openxmlformats.org/officeDocument/2006/relationships/image" Target="../media/image41.png"/><Relationship Id="rId12" Type="http://schemas.openxmlformats.org/officeDocument/2006/relationships/image" Target="../media/image46.svg"/><Relationship Id="rId17" Type="http://schemas.openxmlformats.org/officeDocument/2006/relationships/image" Target="../media/image35.png"/><Relationship Id="rId2" Type="http://schemas.openxmlformats.org/officeDocument/2006/relationships/notesSlide" Target="../notesSlides/notesSlide2.xml"/><Relationship Id="rId16" Type="http://schemas.openxmlformats.org/officeDocument/2006/relationships/image" Target="../media/image28.svg"/><Relationship Id="rId1" Type="http://schemas.openxmlformats.org/officeDocument/2006/relationships/slideLayout" Target="../slideLayouts/slideLayout7.xml"/><Relationship Id="rId6" Type="http://schemas.openxmlformats.org/officeDocument/2006/relationships/image" Target="../media/image26.svg"/><Relationship Id="rId11" Type="http://schemas.openxmlformats.org/officeDocument/2006/relationships/image" Target="../media/image45.png"/><Relationship Id="rId5" Type="http://schemas.openxmlformats.org/officeDocument/2006/relationships/image" Target="../media/image25.png"/><Relationship Id="rId15" Type="http://schemas.openxmlformats.org/officeDocument/2006/relationships/image" Target="../media/image27.png"/><Relationship Id="rId10" Type="http://schemas.openxmlformats.org/officeDocument/2006/relationships/image" Target="../media/image44.svg"/><Relationship Id="rId4" Type="http://schemas.openxmlformats.org/officeDocument/2006/relationships/image" Target="../media/image24.svg"/><Relationship Id="rId9" Type="http://schemas.openxmlformats.org/officeDocument/2006/relationships/image" Target="../media/image43.png"/><Relationship Id="rId14" Type="http://schemas.openxmlformats.org/officeDocument/2006/relationships/image" Target="../media/image48.svg"/></Relationships>
</file>

<file path=ppt/slides/_rels/slide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8288000" cy="11728646"/>
          </a:xfrm>
          <a:prstGeom prst="rect">
            <a:avLst/>
          </a:prstGeom>
        </p:spPr>
      </p:pic>
      <p:pic>
        <p:nvPicPr>
          <p:cNvPr id="10" name="EE_G8_1-0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882063" y="4881563"/>
            <a:ext cx="521495" cy="521495"/>
          </a:xfrm>
          <a:prstGeom prst="rect">
            <a:avLst/>
          </a:prstGeom>
        </p:spPr>
      </p:pic>
      <p:pic>
        <p:nvPicPr>
          <p:cNvPr id="9" name="EE_G8_1-0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411777" y="2759194"/>
            <a:ext cx="521495" cy="521495"/>
          </a:xfrm>
          <a:prstGeom prst="rect">
            <a:avLst/>
          </a:prstGeom>
        </p:spPr>
      </p:pic>
      <p:sp>
        <p:nvSpPr>
          <p:cNvPr id="11" name="Rectangle 10"/>
          <p:cNvSpPr/>
          <p:nvPr/>
        </p:nvSpPr>
        <p:spPr>
          <a:xfrm>
            <a:off x="12725400" y="2130425"/>
            <a:ext cx="5257799" cy="3848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600" b="1" dirty="0">
                <a:solidFill>
                  <a:schemeClr val="tx1"/>
                </a:solidFill>
                <a:latin typeface="Myriad Pro" panose="020B0503030403020204" pitchFamily="34" charset="0"/>
              </a:rPr>
              <a:t>Writing</a:t>
            </a:r>
          </a:p>
          <a:p>
            <a:pPr algn="ctr"/>
            <a:r>
              <a:rPr lang="en-US" sz="5600" b="1" dirty="0">
                <a:solidFill>
                  <a:schemeClr val="tx1"/>
                </a:solidFill>
                <a:latin typeface="Myriad Pro" panose="020B0503030403020204" pitchFamily="34" charset="0"/>
              </a:rPr>
              <a:t>and </a:t>
            </a:r>
          </a:p>
          <a:p>
            <a:pPr algn="ctr"/>
            <a:r>
              <a:rPr lang="en-US" sz="5600" b="1" dirty="0">
                <a:solidFill>
                  <a:schemeClr val="tx1"/>
                </a:solidFill>
                <a:latin typeface="Myriad Pro" panose="020B0503030403020204" pitchFamily="34" charset="0"/>
              </a:rPr>
              <a:t>Writing Worksheet</a:t>
            </a:r>
          </a:p>
          <a:p>
            <a:pPr algn="ctr"/>
            <a:endParaRPr lang="en-US" sz="5600" dirty="0">
              <a:solidFill>
                <a:schemeClr val="tx1"/>
              </a:solidFill>
              <a:latin typeface="Myriad Pro" panose="020B0503030403020204" pitchFamily="34" charset="0"/>
            </a:endParaRPr>
          </a:p>
        </p:txBody>
      </p:sp>
    </p:spTree>
    <p:extLst>
      <p:ext uri="{BB962C8B-B14F-4D97-AF65-F5344CB8AC3E}">
        <p14:creationId xmlns:p14="http://schemas.microsoft.com/office/powerpoint/2010/main" val="29844538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2316"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92316" fill="hold"/>
                                        <p:tgtEl>
                                          <p:spTgt spid="9"/>
                                        </p:tgtEl>
                                      </p:cBhvr>
                                    </p:cmd>
                                  </p:childTnLst>
                                </p:cTn>
                              </p:par>
                            </p:childTnLst>
                          </p:cTn>
                        </p:par>
                      </p:childTnLst>
                    </p:cTn>
                  </p:par>
                </p:childTnLst>
              </p:cTn>
              <p:nextCondLst>
                <p:cond evt="onClick" delay="0">
                  <p:tgtEl>
                    <p:spTgt spid="9"/>
                  </p:tgtEl>
                </p:cond>
              </p:nextCondLst>
            </p:seq>
            <p:audio>
              <p:cMediaNode vol="80000">
                <p:cTn id="13"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07528" y="-1652179"/>
            <a:ext cx="26070418" cy="13591358"/>
            <a:chOff x="0" y="0"/>
            <a:chExt cx="34760558" cy="18121810"/>
          </a:xfrm>
        </p:grpSpPr>
        <p:sp>
          <p:nvSpPr>
            <p:cNvPr id="3" name="Freeform 3"/>
            <p:cNvSpPr/>
            <p:nvPr/>
          </p:nvSpPr>
          <p:spPr>
            <a:xfrm>
              <a:off x="0" y="0"/>
              <a:ext cx="18121810" cy="18121810"/>
            </a:xfrm>
            <a:custGeom>
              <a:avLst/>
              <a:gdLst/>
              <a:ahLst/>
              <a:cxnLst/>
              <a:rect l="l" t="t" r="r" b="b"/>
              <a:pathLst>
                <a:path w="18121810" h="18121810">
                  <a:moveTo>
                    <a:pt x="0" y="0"/>
                  </a:moveTo>
                  <a:lnTo>
                    <a:pt x="18121810" y="0"/>
                  </a:lnTo>
                  <a:lnTo>
                    <a:pt x="18121810" y="18121810"/>
                  </a:lnTo>
                  <a:lnTo>
                    <a:pt x="0" y="181218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16638748" y="0"/>
              <a:ext cx="18121810" cy="18121810"/>
            </a:xfrm>
            <a:custGeom>
              <a:avLst/>
              <a:gdLst/>
              <a:ahLst/>
              <a:cxnLst/>
              <a:rect l="l" t="t" r="r" b="b"/>
              <a:pathLst>
                <a:path w="18121810" h="18121810">
                  <a:moveTo>
                    <a:pt x="0" y="0"/>
                  </a:moveTo>
                  <a:lnTo>
                    <a:pt x="18121810" y="0"/>
                  </a:lnTo>
                  <a:lnTo>
                    <a:pt x="18121810" y="18121810"/>
                  </a:lnTo>
                  <a:lnTo>
                    <a:pt x="0" y="181218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grpSp>
        <p:nvGrpSpPr>
          <p:cNvPr id="5" name="Group 5"/>
          <p:cNvGrpSpPr/>
          <p:nvPr/>
        </p:nvGrpSpPr>
        <p:grpSpPr>
          <a:xfrm>
            <a:off x="9327681" y="0"/>
            <a:ext cx="8960319" cy="10287000"/>
            <a:chOff x="0" y="0"/>
            <a:chExt cx="2359919" cy="2709333"/>
          </a:xfrm>
        </p:grpSpPr>
        <p:sp>
          <p:nvSpPr>
            <p:cNvPr id="6" name="Freeform 6"/>
            <p:cNvSpPr/>
            <p:nvPr/>
          </p:nvSpPr>
          <p:spPr>
            <a:xfrm>
              <a:off x="0" y="0"/>
              <a:ext cx="2359920" cy="2709333"/>
            </a:xfrm>
            <a:custGeom>
              <a:avLst/>
              <a:gdLst/>
              <a:ahLst/>
              <a:cxnLst/>
              <a:rect l="l" t="t" r="r" b="b"/>
              <a:pathLst>
                <a:path w="2359920" h="2709333">
                  <a:moveTo>
                    <a:pt x="0" y="0"/>
                  </a:moveTo>
                  <a:lnTo>
                    <a:pt x="2359920" y="0"/>
                  </a:lnTo>
                  <a:lnTo>
                    <a:pt x="2359920" y="2709333"/>
                  </a:lnTo>
                  <a:lnTo>
                    <a:pt x="0" y="2709333"/>
                  </a:lnTo>
                  <a:close/>
                </a:path>
              </a:pathLst>
            </a:custGeom>
            <a:solidFill>
              <a:srgbClr val="64A1F1"/>
            </a:solidFill>
          </p:spPr>
        </p:sp>
        <p:sp>
          <p:nvSpPr>
            <p:cNvPr id="7" name="TextBox 7"/>
            <p:cNvSpPr txBox="1"/>
            <p:nvPr/>
          </p:nvSpPr>
          <p:spPr>
            <a:xfrm>
              <a:off x="0" y="-47625"/>
              <a:ext cx="812800" cy="860425"/>
            </a:xfrm>
            <a:prstGeom prst="rect">
              <a:avLst/>
            </a:prstGeom>
          </p:spPr>
          <p:txBody>
            <a:bodyPr lIns="50800" tIns="50800" rIns="50800" bIns="50800" rtlCol="0" anchor="ctr"/>
            <a:lstStyle/>
            <a:p>
              <a:pPr algn="ctr">
                <a:lnSpc>
                  <a:spcPts val="3640"/>
                </a:lnSpc>
              </a:pPr>
              <a:endParaRPr/>
            </a:p>
          </p:txBody>
        </p:sp>
      </p:grpSp>
      <p:sp>
        <p:nvSpPr>
          <p:cNvPr id="8" name="Freeform 8"/>
          <p:cNvSpPr/>
          <p:nvPr/>
        </p:nvSpPr>
        <p:spPr>
          <a:xfrm rot="8211211">
            <a:off x="7676455" y="3065619"/>
            <a:ext cx="5500841" cy="2427246"/>
          </a:xfrm>
          <a:custGeom>
            <a:avLst/>
            <a:gdLst/>
            <a:ahLst/>
            <a:cxnLst/>
            <a:rect l="l" t="t" r="r" b="b"/>
            <a:pathLst>
              <a:path w="5500841" h="2427246">
                <a:moveTo>
                  <a:pt x="0" y="0"/>
                </a:moveTo>
                <a:lnTo>
                  <a:pt x="5500841" y="0"/>
                </a:lnTo>
                <a:lnTo>
                  <a:pt x="5500841" y="2427246"/>
                </a:lnTo>
                <a:lnTo>
                  <a:pt x="0" y="242724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AutoShape 9"/>
          <p:cNvSpPr/>
          <p:nvPr/>
        </p:nvSpPr>
        <p:spPr>
          <a:xfrm rot="-5400000">
            <a:off x="10326054" y="5974682"/>
            <a:ext cx="8386512" cy="0"/>
          </a:xfrm>
          <a:prstGeom prst="line">
            <a:avLst/>
          </a:prstGeom>
          <a:ln w="238125" cap="flat">
            <a:solidFill>
              <a:srgbClr val="D96B4B"/>
            </a:solidFill>
            <a:prstDash val="solid"/>
            <a:headEnd type="none" w="sm" len="sm"/>
            <a:tailEnd type="none" w="sm" len="sm"/>
          </a:ln>
        </p:spPr>
      </p:sp>
      <p:sp>
        <p:nvSpPr>
          <p:cNvPr id="10" name="TextBox 10"/>
          <p:cNvSpPr txBox="1"/>
          <p:nvPr/>
        </p:nvSpPr>
        <p:spPr>
          <a:xfrm>
            <a:off x="765393" y="2409929"/>
            <a:ext cx="6824798" cy="1604887"/>
          </a:xfrm>
          <a:prstGeom prst="rect">
            <a:avLst/>
          </a:prstGeom>
        </p:spPr>
        <p:txBody>
          <a:bodyPr lIns="0" tIns="0" rIns="0" bIns="0" rtlCol="0" anchor="t">
            <a:spAutoFit/>
          </a:bodyPr>
          <a:lstStyle/>
          <a:p>
            <a:pPr>
              <a:lnSpc>
                <a:spcPts val="11811"/>
              </a:lnSpc>
            </a:pPr>
            <a:r>
              <a:rPr lang="en-US" sz="11811">
                <a:solidFill>
                  <a:srgbClr val="C64A47"/>
                </a:solidFill>
                <a:latin typeface="Chewy"/>
              </a:rPr>
              <a:t>ALL ABOUT</a:t>
            </a:r>
          </a:p>
        </p:txBody>
      </p:sp>
      <p:sp>
        <p:nvSpPr>
          <p:cNvPr id="11" name="Freeform 11"/>
          <p:cNvSpPr/>
          <p:nvPr/>
        </p:nvSpPr>
        <p:spPr>
          <a:xfrm>
            <a:off x="12492550" y="1253955"/>
            <a:ext cx="4053519" cy="965475"/>
          </a:xfrm>
          <a:custGeom>
            <a:avLst/>
            <a:gdLst/>
            <a:ahLst/>
            <a:cxnLst/>
            <a:rect l="l" t="t" r="r" b="b"/>
            <a:pathLst>
              <a:path w="4053519" h="965475">
                <a:moveTo>
                  <a:pt x="0" y="0"/>
                </a:moveTo>
                <a:lnTo>
                  <a:pt x="4053519" y="0"/>
                </a:lnTo>
                <a:lnTo>
                  <a:pt x="4053519" y="965474"/>
                </a:lnTo>
                <a:lnTo>
                  <a:pt x="0" y="9654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2" name="Freeform 12"/>
          <p:cNvSpPr/>
          <p:nvPr/>
        </p:nvSpPr>
        <p:spPr>
          <a:xfrm>
            <a:off x="12492550" y="2383970"/>
            <a:ext cx="4053519" cy="965475"/>
          </a:xfrm>
          <a:custGeom>
            <a:avLst/>
            <a:gdLst/>
            <a:ahLst/>
            <a:cxnLst/>
            <a:rect l="l" t="t" r="r" b="b"/>
            <a:pathLst>
              <a:path w="4053519" h="965475">
                <a:moveTo>
                  <a:pt x="0" y="0"/>
                </a:moveTo>
                <a:lnTo>
                  <a:pt x="4053519" y="0"/>
                </a:lnTo>
                <a:lnTo>
                  <a:pt x="4053519" y="965474"/>
                </a:lnTo>
                <a:lnTo>
                  <a:pt x="0" y="9654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3" name="Freeform 13"/>
          <p:cNvSpPr/>
          <p:nvPr/>
        </p:nvSpPr>
        <p:spPr>
          <a:xfrm>
            <a:off x="16322087" y="5952969"/>
            <a:ext cx="2716536" cy="2909275"/>
          </a:xfrm>
          <a:custGeom>
            <a:avLst/>
            <a:gdLst/>
            <a:ahLst/>
            <a:cxnLst/>
            <a:rect l="l" t="t" r="r" b="b"/>
            <a:pathLst>
              <a:path w="2716536" h="2909275">
                <a:moveTo>
                  <a:pt x="0" y="0"/>
                </a:moveTo>
                <a:lnTo>
                  <a:pt x="2716536" y="0"/>
                </a:lnTo>
                <a:lnTo>
                  <a:pt x="2716536" y="2909276"/>
                </a:lnTo>
                <a:lnTo>
                  <a:pt x="0" y="290927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4" name="Freeform 14"/>
          <p:cNvSpPr/>
          <p:nvPr/>
        </p:nvSpPr>
        <p:spPr>
          <a:xfrm>
            <a:off x="12492550" y="3520894"/>
            <a:ext cx="4053519" cy="965475"/>
          </a:xfrm>
          <a:custGeom>
            <a:avLst/>
            <a:gdLst/>
            <a:ahLst/>
            <a:cxnLst/>
            <a:rect l="l" t="t" r="r" b="b"/>
            <a:pathLst>
              <a:path w="4053519" h="965475">
                <a:moveTo>
                  <a:pt x="0" y="0"/>
                </a:moveTo>
                <a:lnTo>
                  <a:pt x="4053519" y="0"/>
                </a:lnTo>
                <a:lnTo>
                  <a:pt x="4053519" y="965475"/>
                </a:lnTo>
                <a:lnTo>
                  <a:pt x="0" y="96547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5" name="Freeform 15"/>
          <p:cNvSpPr/>
          <p:nvPr/>
        </p:nvSpPr>
        <p:spPr>
          <a:xfrm>
            <a:off x="12492550" y="5794743"/>
            <a:ext cx="4053519" cy="965475"/>
          </a:xfrm>
          <a:custGeom>
            <a:avLst/>
            <a:gdLst/>
            <a:ahLst/>
            <a:cxnLst/>
            <a:rect l="l" t="t" r="r" b="b"/>
            <a:pathLst>
              <a:path w="4053519" h="965475">
                <a:moveTo>
                  <a:pt x="0" y="0"/>
                </a:moveTo>
                <a:lnTo>
                  <a:pt x="4053519" y="0"/>
                </a:lnTo>
                <a:lnTo>
                  <a:pt x="4053519" y="965475"/>
                </a:lnTo>
                <a:lnTo>
                  <a:pt x="0" y="96547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6" name="Freeform 16"/>
          <p:cNvSpPr/>
          <p:nvPr/>
        </p:nvSpPr>
        <p:spPr>
          <a:xfrm>
            <a:off x="12492550" y="4657819"/>
            <a:ext cx="4053519" cy="965475"/>
          </a:xfrm>
          <a:custGeom>
            <a:avLst/>
            <a:gdLst/>
            <a:ahLst/>
            <a:cxnLst/>
            <a:rect l="l" t="t" r="r" b="b"/>
            <a:pathLst>
              <a:path w="4053519" h="965475">
                <a:moveTo>
                  <a:pt x="0" y="0"/>
                </a:moveTo>
                <a:lnTo>
                  <a:pt x="4053519" y="0"/>
                </a:lnTo>
                <a:lnTo>
                  <a:pt x="4053519" y="965474"/>
                </a:lnTo>
                <a:lnTo>
                  <a:pt x="0" y="9654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7" name="Freeform 17"/>
          <p:cNvSpPr/>
          <p:nvPr/>
        </p:nvSpPr>
        <p:spPr>
          <a:xfrm>
            <a:off x="12492550" y="6931668"/>
            <a:ext cx="4053519" cy="965475"/>
          </a:xfrm>
          <a:custGeom>
            <a:avLst/>
            <a:gdLst/>
            <a:ahLst/>
            <a:cxnLst/>
            <a:rect l="l" t="t" r="r" b="b"/>
            <a:pathLst>
              <a:path w="4053519" h="965475">
                <a:moveTo>
                  <a:pt x="0" y="0"/>
                </a:moveTo>
                <a:lnTo>
                  <a:pt x="4053519" y="0"/>
                </a:lnTo>
                <a:lnTo>
                  <a:pt x="4053519" y="965474"/>
                </a:lnTo>
                <a:lnTo>
                  <a:pt x="0" y="9654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8" name="Freeform 18"/>
          <p:cNvSpPr/>
          <p:nvPr/>
        </p:nvSpPr>
        <p:spPr>
          <a:xfrm>
            <a:off x="12492550" y="8067571"/>
            <a:ext cx="4053519" cy="965475"/>
          </a:xfrm>
          <a:custGeom>
            <a:avLst/>
            <a:gdLst/>
            <a:ahLst/>
            <a:cxnLst/>
            <a:rect l="l" t="t" r="r" b="b"/>
            <a:pathLst>
              <a:path w="4053519" h="965475">
                <a:moveTo>
                  <a:pt x="0" y="0"/>
                </a:moveTo>
                <a:lnTo>
                  <a:pt x="4053519" y="0"/>
                </a:lnTo>
                <a:lnTo>
                  <a:pt x="4053519" y="965474"/>
                </a:lnTo>
                <a:lnTo>
                  <a:pt x="0" y="9654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9" name="TextBox 19"/>
          <p:cNvSpPr txBox="1"/>
          <p:nvPr/>
        </p:nvSpPr>
        <p:spPr>
          <a:xfrm>
            <a:off x="765393" y="4348083"/>
            <a:ext cx="6302409" cy="1604887"/>
          </a:xfrm>
          <a:prstGeom prst="rect">
            <a:avLst/>
          </a:prstGeom>
        </p:spPr>
        <p:txBody>
          <a:bodyPr lIns="0" tIns="0" rIns="0" bIns="0" rtlCol="0" anchor="t">
            <a:spAutoFit/>
          </a:bodyPr>
          <a:lstStyle/>
          <a:p>
            <a:pPr>
              <a:lnSpc>
                <a:spcPts val="11811"/>
              </a:lnSpc>
            </a:pPr>
            <a:r>
              <a:rPr lang="en-US" sz="11811">
                <a:solidFill>
                  <a:srgbClr val="C64A47"/>
                </a:solidFill>
                <a:latin typeface="Chewy"/>
              </a:rPr>
              <a:t>    MOM</a:t>
            </a:r>
          </a:p>
        </p:txBody>
      </p:sp>
      <p:sp>
        <p:nvSpPr>
          <p:cNvPr id="20" name="Freeform 20"/>
          <p:cNvSpPr/>
          <p:nvPr/>
        </p:nvSpPr>
        <p:spPr>
          <a:xfrm>
            <a:off x="4896771" y="7858117"/>
            <a:ext cx="1675128" cy="2800366"/>
          </a:xfrm>
          <a:custGeom>
            <a:avLst/>
            <a:gdLst/>
            <a:ahLst/>
            <a:cxnLst/>
            <a:rect l="l" t="t" r="r" b="b"/>
            <a:pathLst>
              <a:path w="1675128" h="2800366">
                <a:moveTo>
                  <a:pt x="0" y="0"/>
                </a:moveTo>
                <a:lnTo>
                  <a:pt x="1675128" y="0"/>
                </a:lnTo>
                <a:lnTo>
                  <a:pt x="1675128" y="2800366"/>
                </a:lnTo>
                <a:lnTo>
                  <a:pt x="0" y="280036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21" name="Freeform 21"/>
          <p:cNvSpPr/>
          <p:nvPr/>
        </p:nvSpPr>
        <p:spPr>
          <a:xfrm>
            <a:off x="-473233" y="8067571"/>
            <a:ext cx="3352290" cy="2505075"/>
          </a:xfrm>
          <a:custGeom>
            <a:avLst/>
            <a:gdLst/>
            <a:ahLst/>
            <a:cxnLst/>
            <a:rect l="l" t="t" r="r" b="b"/>
            <a:pathLst>
              <a:path w="3352290" h="2505075">
                <a:moveTo>
                  <a:pt x="0" y="0"/>
                </a:moveTo>
                <a:lnTo>
                  <a:pt x="3352290" y="0"/>
                </a:lnTo>
                <a:lnTo>
                  <a:pt x="3352290" y="2505075"/>
                </a:lnTo>
                <a:lnTo>
                  <a:pt x="0" y="2505075"/>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22" name="TextBox 22"/>
          <p:cNvSpPr txBox="1"/>
          <p:nvPr/>
        </p:nvSpPr>
        <p:spPr>
          <a:xfrm>
            <a:off x="12716532" y="1465229"/>
            <a:ext cx="3605555" cy="495300"/>
          </a:xfrm>
          <a:prstGeom prst="rect">
            <a:avLst/>
          </a:prstGeom>
        </p:spPr>
        <p:txBody>
          <a:bodyPr lIns="0" tIns="0" rIns="0" bIns="0" rtlCol="0" anchor="t">
            <a:spAutoFit/>
          </a:bodyPr>
          <a:lstStyle/>
          <a:p>
            <a:pPr algn="ctr">
              <a:lnSpc>
                <a:spcPts val="4199"/>
              </a:lnSpc>
              <a:spcBef>
                <a:spcPct val="0"/>
              </a:spcBef>
            </a:pPr>
            <a:r>
              <a:rPr lang="en-US" sz="2999" dirty="0">
                <a:solidFill>
                  <a:srgbClr val="000000"/>
                </a:solidFill>
                <a:latin typeface="Nunito"/>
              </a:rPr>
              <a:t>Introduction</a:t>
            </a:r>
          </a:p>
        </p:txBody>
      </p:sp>
      <p:sp>
        <p:nvSpPr>
          <p:cNvPr id="23" name="TextBox 23"/>
          <p:cNvSpPr txBox="1"/>
          <p:nvPr/>
        </p:nvSpPr>
        <p:spPr>
          <a:xfrm>
            <a:off x="12716532" y="2601266"/>
            <a:ext cx="3605555" cy="519373"/>
          </a:xfrm>
          <a:prstGeom prst="rect">
            <a:avLst/>
          </a:prstGeom>
        </p:spPr>
        <p:txBody>
          <a:bodyPr lIns="0" tIns="0" rIns="0" bIns="0" rtlCol="0" anchor="t">
            <a:spAutoFit/>
          </a:bodyPr>
          <a:lstStyle/>
          <a:p>
            <a:pPr algn="ctr">
              <a:lnSpc>
                <a:spcPts val="4199"/>
              </a:lnSpc>
              <a:spcBef>
                <a:spcPct val="0"/>
              </a:spcBef>
            </a:pPr>
            <a:r>
              <a:rPr lang="en-US" sz="2999" dirty="0">
                <a:solidFill>
                  <a:srgbClr val="000000"/>
                </a:solidFill>
                <a:latin typeface="Nunito"/>
              </a:rPr>
              <a:t>Appearance</a:t>
            </a:r>
          </a:p>
        </p:txBody>
      </p:sp>
      <p:sp>
        <p:nvSpPr>
          <p:cNvPr id="24" name="TextBox 24"/>
          <p:cNvSpPr txBox="1"/>
          <p:nvPr/>
        </p:nvSpPr>
        <p:spPr>
          <a:xfrm>
            <a:off x="12716532" y="3733894"/>
            <a:ext cx="3605555" cy="519373"/>
          </a:xfrm>
          <a:prstGeom prst="rect">
            <a:avLst/>
          </a:prstGeom>
        </p:spPr>
        <p:txBody>
          <a:bodyPr lIns="0" tIns="0" rIns="0" bIns="0" rtlCol="0" anchor="t">
            <a:spAutoFit/>
          </a:bodyPr>
          <a:lstStyle/>
          <a:p>
            <a:pPr algn="ctr">
              <a:lnSpc>
                <a:spcPts val="4199"/>
              </a:lnSpc>
              <a:spcBef>
                <a:spcPct val="0"/>
              </a:spcBef>
            </a:pPr>
            <a:r>
              <a:rPr lang="en-US" sz="2999" dirty="0">
                <a:solidFill>
                  <a:srgbClr val="000000"/>
                </a:solidFill>
                <a:latin typeface="Nunito"/>
              </a:rPr>
              <a:t>Characteristics</a:t>
            </a:r>
          </a:p>
        </p:txBody>
      </p:sp>
      <p:sp>
        <p:nvSpPr>
          <p:cNvPr id="25" name="TextBox 25"/>
          <p:cNvSpPr txBox="1"/>
          <p:nvPr/>
        </p:nvSpPr>
        <p:spPr>
          <a:xfrm>
            <a:off x="12716532" y="6006018"/>
            <a:ext cx="3605555" cy="495300"/>
          </a:xfrm>
          <a:prstGeom prst="rect">
            <a:avLst/>
          </a:prstGeom>
        </p:spPr>
        <p:txBody>
          <a:bodyPr lIns="0" tIns="0" rIns="0" bIns="0" rtlCol="0" anchor="t">
            <a:spAutoFit/>
          </a:bodyPr>
          <a:lstStyle/>
          <a:p>
            <a:pPr algn="ctr">
              <a:lnSpc>
                <a:spcPts val="4199"/>
              </a:lnSpc>
              <a:spcBef>
                <a:spcPct val="0"/>
              </a:spcBef>
            </a:pPr>
            <a:r>
              <a:rPr lang="en-US" sz="2999">
                <a:solidFill>
                  <a:srgbClr val="000000"/>
                </a:solidFill>
                <a:latin typeface="Nunito"/>
              </a:rPr>
              <a:t>Favorite Food</a:t>
            </a:r>
          </a:p>
        </p:txBody>
      </p:sp>
      <p:sp>
        <p:nvSpPr>
          <p:cNvPr id="26" name="TextBox 26"/>
          <p:cNvSpPr txBox="1"/>
          <p:nvPr/>
        </p:nvSpPr>
        <p:spPr>
          <a:xfrm>
            <a:off x="12716532" y="4871590"/>
            <a:ext cx="3605555" cy="519373"/>
          </a:xfrm>
          <a:prstGeom prst="rect">
            <a:avLst/>
          </a:prstGeom>
        </p:spPr>
        <p:txBody>
          <a:bodyPr lIns="0" tIns="0" rIns="0" bIns="0" rtlCol="0" anchor="t">
            <a:spAutoFit/>
          </a:bodyPr>
          <a:lstStyle/>
          <a:p>
            <a:pPr algn="ctr">
              <a:lnSpc>
                <a:spcPts val="4199"/>
              </a:lnSpc>
              <a:spcBef>
                <a:spcPct val="0"/>
              </a:spcBef>
            </a:pPr>
            <a:r>
              <a:rPr lang="en-US" sz="2999" dirty="0">
                <a:solidFill>
                  <a:srgbClr val="000000"/>
                </a:solidFill>
                <a:latin typeface="Nunito"/>
              </a:rPr>
              <a:t>Passion</a:t>
            </a:r>
          </a:p>
        </p:txBody>
      </p:sp>
      <p:sp>
        <p:nvSpPr>
          <p:cNvPr id="27" name="TextBox 27"/>
          <p:cNvSpPr txBox="1"/>
          <p:nvPr/>
        </p:nvSpPr>
        <p:spPr>
          <a:xfrm>
            <a:off x="12716532" y="7142943"/>
            <a:ext cx="3605555" cy="519373"/>
          </a:xfrm>
          <a:prstGeom prst="rect">
            <a:avLst/>
          </a:prstGeom>
        </p:spPr>
        <p:txBody>
          <a:bodyPr lIns="0" tIns="0" rIns="0" bIns="0" rtlCol="0" anchor="t">
            <a:spAutoFit/>
          </a:bodyPr>
          <a:lstStyle/>
          <a:p>
            <a:pPr algn="ctr">
              <a:lnSpc>
                <a:spcPts val="4199"/>
              </a:lnSpc>
              <a:spcBef>
                <a:spcPct val="0"/>
              </a:spcBef>
            </a:pPr>
            <a:r>
              <a:rPr lang="en-US" sz="2999" dirty="0">
                <a:solidFill>
                  <a:srgbClr val="000000"/>
                </a:solidFill>
                <a:latin typeface="Nunito"/>
              </a:rPr>
              <a:t>Hobbies</a:t>
            </a:r>
          </a:p>
        </p:txBody>
      </p:sp>
      <p:sp>
        <p:nvSpPr>
          <p:cNvPr id="28" name="TextBox 28"/>
          <p:cNvSpPr txBox="1"/>
          <p:nvPr/>
        </p:nvSpPr>
        <p:spPr>
          <a:xfrm>
            <a:off x="12716532" y="8279157"/>
            <a:ext cx="3605555" cy="519373"/>
          </a:xfrm>
          <a:prstGeom prst="rect">
            <a:avLst/>
          </a:prstGeom>
        </p:spPr>
        <p:txBody>
          <a:bodyPr lIns="0" tIns="0" rIns="0" bIns="0" rtlCol="0" anchor="t">
            <a:spAutoFit/>
          </a:bodyPr>
          <a:lstStyle/>
          <a:p>
            <a:pPr algn="ctr">
              <a:lnSpc>
                <a:spcPts val="4199"/>
              </a:lnSpc>
              <a:spcBef>
                <a:spcPct val="0"/>
              </a:spcBef>
            </a:pPr>
            <a:r>
              <a:rPr lang="en-US" sz="2999" dirty="0">
                <a:solidFill>
                  <a:srgbClr val="000000"/>
                </a:solidFill>
                <a:latin typeface="Nunito"/>
              </a:rPr>
              <a:t>…………….</a:t>
            </a:r>
          </a:p>
        </p:txBody>
      </p:sp>
      <p:sp>
        <p:nvSpPr>
          <p:cNvPr id="29" name="Freeform 29"/>
          <p:cNvSpPr/>
          <p:nvPr/>
        </p:nvSpPr>
        <p:spPr>
          <a:xfrm>
            <a:off x="7331109" y="2103761"/>
            <a:ext cx="3841489" cy="9787234"/>
          </a:xfrm>
          <a:custGeom>
            <a:avLst/>
            <a:gdLst/>
            <a:ahLst/>
            <a:cxnLst/>
            <a:rect l="l" t="t" r="r" b="b"/>
            <a:pathLst>
              <a:path w="3841489" h="9787234">
                <a:moveTo>
                  <a:pt x="0" y="0"/>
                </a:moveTo>
                <a:lnTo>
                  <a:pt x="3841490" y="0"/>
                </a:lnTo>
                <a:lnTo>
                  <a:pt x="3841490" y="9787234"/>
                </a:lnTo>
                <a:lnTo>
                  <a:pt x="0" y="9787234"/>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AF4"/>
        </a:solidFill>
        <a:effectLst/>
      </p:bgPr>
    </p:bg>
    <p:spTree>
      <p:nvGrpSpPr>
        <p:cNvPr id="1" name=""/>
        <p:cNvGrpSpPr/>
        <p:nvPr/>
      </p:nvGrpSpPr>
      <p:grpSpPr>
        <a:xfrm>
          <a:off x="0" y="0"/>
          <a:ext cx="0" cy="0"/>
          <a:chOff x="0" y="0"/>
          <a:chExt cx="0" cy="0"/>
        </a:xfrm>
      </p:grpSpPr>
      <p:sp>
        <p:nvSpPr>
          <p:cNvPr id="2" name="TextBox 2"/>
          <p:cNvSpPr txBox="1"/>
          <p:nvPr/>
        </p:nvSpPr>
        <p:spPr>
          <a:xfrm>
            <a:off x="8386950" y="1549221"/>
            <a:ext cx="7618194" cy="2462213"/>
          </a:xfrm>
          <a:prstGeom prst="rect">
            <a:avLst/>
          </a:prstGeom>
        </p:spPr>
        <p:txBody>
          <a:bodyPr wrap="square" lIns="0" tIns="0" rIns="0" bIns="0" rtlCol="0" anchor="t">
            <a:spAutoFit/>
          </a:bodyPr>
          <a:lstStyle/>
          <a:p>
            <a:pPr algn="ctr">
              <a:lnSpc>
                <a:spcPts val="9600"/>
              </a:lnSpc>
            </a:pPr>
            <a:r>
              <a:rPr lang="en-US" sz="9600" spc="556" dirty="0">
                <a:solidFill>
                  <a:srgbClr val="1C3249"/>
                </a:solidFill>
                <a:latin typeface="Le Petit Cochon"/>
              </a:rPr>
              <a:t>What paragraph is ?</a:t>
            </a:r>
          </a:p>
        </p:txBody>
      </p:sp>
      <p:grpSp>
        <p:nvGrpSpPr>
          <p:cNvPr id="3" name="Group 3"/>
          <p:cNvGrpSpPr/>
          <p:nvPr/>
        </p:nvGrpSpPr>
        <p:grpSpPr>
          <a:xfrm>
            <a:off x="921650" y="1002279"/>
            <a:ext cx="6399109" cy="8229600"/>
            <a:chOff x="0" y="0"/>
            <a:chExt cx="8053754" cy="10972800"/>
          </a:xfrm>
        </p:grpSpPr>
        <p:sp>
          <p:nvSpPr>
            <p:cNvPr id="4" name="Freeform 4"/>
            <p:cNvSpPr/>
            <p:nvPr/>
          </p:nvSpPr>
          <p:spPr>
            <a:xfrm rot="5400000">
              <a:off x="-1459523" y="1459523"/>
              <a:ext cx="10972800" cy="8053754"/>
            </a:xfrm>
            <a:custGeom>
              <a:avLst/>
              <a:gdLst/>
              <a:ahLst/>
              <a:cxnLst/>
              <a:rect l="l" t="t" r="r" b="b"/>
              <a:pathLst>
                <a:path w="10972800" h="8053754">
                  <a:moveTo>
                    <a:pt x="0" y="0"/>
                  </a:moveTo>
                  <a:lnTo>
                    <a:pt x="10972800" y="0"/>
                  </a:lnTo>
                  <a:lnTo>
                    <a:pt x="10972800" y="8053754"/>
                  </a:lnTo>
                  <a:lnTo>
                    <a:pt x="0" y="80537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rot="5400000">
              <a:off x="-1126771" y="1703755"/>
              <a:ext cx="10307295" cy="7565290"/>
            </a:xfrm>
            <a:custGeom>
              <a:avLst/>
              <a:gdLst/>
              <a:ahLst/>
              <a:cxnLst/>
              <a:rect l="l" t="t" r="r" b="b"/>
              <a:pathLst>
                <a:path w="10307295" h="7565290">
                  <a:moveTo>
                    <a:pt x="0" y="0"/>
                  </a:moveTo>
                  <a:lnTo>
                    <a:pt x="10307295" y="0"/>
                  </a:lnTo>
                  <a:lnTo>
                    <a:pt x="10307295" y="7565290"/>
                  </a:lnTo>
                  <a:lnTo>
                    <a:pt x="0" y="75652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1029198" y="1088335"/>
              <a:ext cx="6442323" cy="9335889"/>
            </a:xfrm>
            <a:prstGeom prst="rect">
              <a:avLst/>
            </a:prstGeom>
          </p:spPr>
          <p:txBody>
            <a:bodyPr wrap="square" lIns="0" tIns="0" rIns="0" bIns="0" rtlCol="0" anchor="t">
              <a:spAutoFit/>
            </a:bodyPr>
            <a:lstStyle/>
            <a:p>
              <a:pPr>
                <a:lnSpc>
                  <a:spcPts val="3919"/>
                </a:lnSpc>
              </a:pPr>
              <a:r>
                <a:rPr lang="en-US" sz="2400" b="1" i="1" dirty="0"/>
                <a:t>Willie the parrot saved the life of two-year-old Hannah </a:t>
              </a:r>
              <a:r>
                <a:rPr lang="en-US" sz="2400" b="1" i="1" dirty="0" err="1"/>
                <a:t>Kuusk</a:t>
              </a:r>
              <a:r>
                <a:rPr lang="en-US" sz="2400" b="1" i="1" dirty="0"/>
                <a:t>. The young child was eating when something got stuck in her throat. Hannah’s babysitter, Megan Howard, was in the bathroom at the time. She suddenly heard the bird screaming and making</a:t>
              </a:r>
              <a:r>
                <a:rPr lang="en-US" sz="2400" b="1" dirty="0"/>
                <a:t> </a:t>
              </a:r>
              <a:r>
                <a:rPr lang="en-US" sz="2400" b="1" i="1" dirty="0"/>
                <a:t>noises with its wings. “Then he started saying ‘mama baby’ over and over and over again until I came out,” Megan said. Megan was quickly able to remove the food from Hannah’s throat. Willie was the</a:t>
              </a:r>
              <a:br>
                <a:rPr lang="en-US" sz="2400" b="1" i="1" dirty="0"/>
              </a:br>
              <a:r>
                <a:rPr lang="en-US" sz="2400" b="1" i="1" dirty="0"/>
                <a:t>one who later received an award for saving Hannah’s life.</a:t>
              </a:r>
              <a:endParaRPr lang="en-US" sz="2400" b="1" dirty="0">
                <a:solidFill>
                  <a:srgbClr val="1C3249"/>
                </a:solidFill>
              </a:endParaRPr>
            </a:p>
          </p:txBody>
        </p:sp>
      </p:grpSp>
      <p:sp>
        <p:nvSpPr>
          <p:cNvPr id="7" name="Freeform 7"/>
          <p:cNvSpPr/>
          <p:nvPr/>
        </p:nvSpPr>
        <p:spPr>
          <a:xfrm rot="21337099">
            <a:off x="6803113" y="4929490"/>
            <a:ext cx="3209717" cy="4670223"/>
          </a:xfrm>
          <a:custGeom>
            <a:avLst/>
            <a:gdLst/>
            <a:ahLst/>
            <a:cxnLst/>
            <a:rect l="l" t="t" r="r" b="b"/>
            <a:pathLst>
              <a:path w="3209717" h="4670223">
                <a:moveTo>
                  <a:pt x="0" y="0"/>
                </a:moveTo>
                <a:lnTo>
                  <a:pt x="3209717" y="0"/>
                </a:lnTo>
                <a:lnTo>
                  <a:pt x="3209717" y="4670223"/>
                </a:lnTo>
                <a:lnTo>
                  <a:pt x="0" y="46702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9944100" y="4897792"/>
            <a:ext cx="7315200" cy="4050792"/>
          </a:xfrm>
          <a:custGeom>
            <a:avLst/>
            <a:gdLst/>
            <a:ahLst/>
            <a:cxnLst/>
            <a:rect l="l" t="t" r="r" b="b"/>
            <a:pathLst>
              <a:path w="7315200" h="4050792">
                <a:moveTo>
                  <a:pt x="0" y="0"/>
                </a:moveTo>
                <a:lnTo>
                  <a:pt x="7315200" y="0"/>
                </a:lnTo>
                <a:lnTo>
                  <a:pt x="7315200" y="4050792"/>
                </a:lnTo>
                <a:lnTo>
                  <a:pt x="0" y="405079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10209098" y="5044535"/>
            <a:ext cx="6785205" cy="3757307"/>
          </a:xfrm>
          <a:custGeom>
            <a:avLst/>
            <a:gdLst/>
            <a:ahLst/>
            <a:cxnLst/>
            <a:rect l="l" t="t" r="r" b="b"/>
            <a:pathLst>
              <a:path w="6785205" h="3757307">
                <a:moveTo>
                  <a:pt x="0" y="0"/>
                </a:moveTo>
                <a:lnTo>
                  <a:pt x="6785204" y="0"/>
                </a:lnTo>
                <a:lnTo>
                  <a:pt x="6785204" y="3757307"/>
                </a:lnTo>
                <a:lnTo>
                  <a:pt x="0" y="375730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TextBox 10"/>
          <p:cNvSpPr txBox="1"/>
          <p:nvPr/>
        </p:nvSpPr>
        <p:spPr>
          <a:xfrm>
            <a:off x="10209098" y="5319489"/>
            <a:ext cx="6572112" cy="1500411"/>
          </a:xfrm>
          <a:prstGeom prst="rect">
            <a:avLst/>
          </a:prstGeom>
        </p:spPr>
        <p:txBody>
          <a:bodyPr wrap="square" lIns="0" tIns="0" rIns="0" bIns="0" rtlCol="0" anchor="t">
            <a:spAutoFit/>
          </a:bodyPr>
          <a:lstStyle/>
          <a:p>
            <a:pPr algn="ctr">
              <a:lnSpc>
                <a:spcPts val="3919"/>
              </a:lnSpc>
            </a:pPr>
            <a:r>
              <a:rPr lang="en-US" sz="2799" b="1" dirty="0">
                <a:solidFill>
                  <a:srgbClr val="1C3249"/>
                </a:solidFill>
              </a:rPr>
              <a:t>A paragraph is a unit of writing in a larger body of work. A paragraph express a particular topic of theme</a:t>
            </a:r>
            <a:r>
              <a:rPr lang="en-US" sz="2800" b="1" i="1" dirty="0"/>
              <a:t>.</a:t>
            </a:r>
            <a:endParaRPr lang="en-US" sz="2799" b="1" dirty="0">
              <a:solidFill>
                <a:srgbClr val="1C3249"/>
              </a:solidFill>
            </a:endParaRPr>
          </a:p>
        </p:txBody>
      </p:sp>
      <p:sp>
        <p:nvSpPr>
          <p:cNvPr id="11" name="Freeform 11"/>
          <p:cNvSpPr/>
          <p:nvPr/>
        </p:nvSpPr>
        <p:spPr>
          <a:xfrm flipH="1">
            <a:off x="667091" y="447924"/>
            <a:ext cx="1319677" cy="1466307"/>
          </a:xfrm>
          <a:custGeom>
            <a:avLst/>
            <a:gdLst/>
            <a:ahLst/>
            <a:cxnLst/>
            <a:rect l="l" t="t" r="r" b="b"/>
            <a:pathLst>
              <a:path w="1319677" h="1466307">
                <a:moveTo>
                  <a:pt x="1319676" y="0"/>
                </a:moveTo>
                <a:lnTo>
                  <a:pt x="0" y="0"/>
                </a:lnTo>
                <a:lnTo>
                  <a:pt x="0" y="1466308"/>
                </a:lnTo>
                <a:lnTo>
                  <a:pt x="1319676" y="1466308"/>
                </a:lnTo>
                <a:lnTo>
                  <a:pt x="1319676"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rot="-8020986" flipH="1" flipV="1">
            <a:off x="15868371" y="4769321"/>
            <a:ext cx="2010757" cy="749464"/>
          </a:xfrm>
          <a:custGeom>
            <a:avLst/>
            <a:gdLst/>
            <a:ahLst/>
            <a:cxnLst/>
            <a:rect l="l" t="t" r="r" b="b"/>
            <a:pathLst>
              <a:path w="2010757" h="749464">
                <a:moveTo>
                  <a:pt x="2010757" y="749464"/>
                </a:moveTo>
                <a:lnTo>
                  <a:pt x="0" y="749464"/>
                </a:lnTo>
                <a:lnTo>
                  <a:pt x="0" y="0"/>
                </a:lnTo>
                <a:lnTo>
                  <a:pt x="2010757" y="0"/>
                </a:lnTo>
                <a:lnTo>
                  <a:pt x="2010757" y="749464"/>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3" name="Freeform 13"/>
          <p:cNvSpPr/>
          <p:nvPr/>
        </p:nvSpPr>
        <p:spPr>
          <a:xfrm rot="-10467684">
            <a:off x="6956683" y="319345"/>
            <a:ext cx="1726754" cy="1723465"/>
          </a:xfrm>
          <a:custGeom>
            <a:avLst/>
            <a:gdLst/>
            <a:ahLst/>
            <a:cxnLst/>
            <a:rect l="l" t="t" r="r" b="b"/>
            <a:pathLst>
              <a:path w="1726754" h="1723465">
                <a:moveTo>
                  <a:pt x="0" y="0"/>
                </a:moveTo>
                <a:lnTo>
                  <a:pt x="1726755" y="0"/>
                </a:lnTo>
                <a:lnTo>
                  <a:pt x="1726755" y="1723465"/>
                </a:lnTo>
                <a:lnTo>
                  <a:pt x="0" y="1723465"/>
                </a:lnTo>
                <a:lnTo>
                  <a:pt x="0" y="0"/>
                </a:lnTo>
                <a:close/>
              </a:path>
            </a:pathLst>
          </a:custGeom>
          <a:blipFill>
            <a:blip r:embed="rId16">
              <a:extLst>
                <a:ext uri="{96DAC541-7B7A-43D3-8B79-37D633B846F1}">
                  <asvg:svgBlip xmlns:asvg="http://schemas.microsoft.com/office/drawing/2016/SVG/main" r:embed="rId17"/>
                </a:ext>
              </a:extLst>
            </a:blip>
            <a:stretch>
              <a:fillRect l="-50234" t="-44500"/>
            </a:stretch>
          </a:blipFill>
        </p:spPr>
      </p:sp>
      <p:sp>
        <p:nvSpPr>
          <p:cNvPr id="14" name="Freeform 14"/>
          <p:cNvSpPr/>
          <p:nvPr/>
        </p:nvSpPr>
        <p:spPr>
          <a:xfrm flipH="1" flipV="1">
            <a:off x="16668533" y="8977159"/>
            <a:ext cx="2341191" cy="1735408"/>
          </a:xfrm>
          <a:custGeom>
            <a:avLst/>
            <a:gdLst/>
            <a:ahLst/>
            <a:cxnLst/>
            <a:rect l="l" t="t" r="r" b="b"/>
            <a:pathLst>
              <a:path w="2341191" h="1735408">
                <a:moveTo>
                  <a:pt x="2341191" y="1735408"/>
                </a:moveTo>
                <a:lnTo>
                  <a:pt x="0" y="1735408"/>
                </a:lnTo>
                <a:lnTo>
                  <a:pt x="0" y="0"/>
                </a:lnTo>
                <a:lnTo>
                  <a:pt x="2341191" y="0"/>
                </a:lnTo>
                <a:lnTo>
                  <a:pt x="2341191" y="1735408"/>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15" name="Freeform 15"/>
          <p:cNvSpPr/>
          <p:nvPr/>
        </p:nvSpPr>
        <p:spPr>
          <a:xfrm flipH="1">
            <a:off x="435912" y="8220910"/>
            <a:ext cx="1185575" cy="1161864"/>
          </a:xfrm>
          <a:custGeom>
            <a:avLst/>
            <a:gdLst/>
            <a:ahLst/>
            <a:cxnLst/>
            <a:rect l="l" t="t" r="r" b="b"/>
            <a:pathLst>
              <a:path w="1185575" h="1161864">
                <a:moveTo>
                  <a:pt x="1185576" y="0"/>
                </a:moveTo>
                <a:lnTo>
                  <a:pt x="0" y="0"/>
                </a:lnTo>
                <a:lnTo>
                  <a:pt x="0" y="1161864"/>
                </a:lnTo>
                <a:lnTo>
                  <a:pt x="1185576" y="1161864"/>
                </a:lnTo>
                <a:lnTo>
                  <a:pt x="1185576"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16" name="Freeform 16"/>
          <p:cNvSpPr/>
          <p:nvPr/>
        </p:nvSpPr>
        <p:spPr>
          <a:xfrm>
            <a:off x="16570266" y="447924"/>
            <a:ext cx="1378068" cy="1288494"/>
          </a:xfrm>
          <a:custGeom>
            <a:avLst/>
            <a:gdLst/>
            <a:ahLst/>
            <a:cxnLst/>
            <a:rect l="l" t="t" r="r" b="b"/>
            <a:pathLst>
              <a:path w="1378068" h="1288494">
                <a:moveTo>
                  <a:pt x="0" y="0"/>
                </a:moveTo>
                <a:lnTo>
                  <a:pt x="1378068" y="0"/>
                </a:lnTo>
                <a:lnTo>
                  <a:pt x="1378068" y="1288494"/>
                </a:lnTo>
                <a:lnTo>
                  <a:pt x="0" y="1288494"/>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sp>
      <p:sp>
        <p:nvSpPr>
          <p:cNvPr id="17" name="TextBox 10"/>
          <p:cNvSpPr txBox="1"/>
          <p:nvPr/>
        </p:nvSpPr>
        <p:spPr>
          <a:xfrm>
            <a:off x="10362891" y="6923188"/>
            <a:ext cx="6572112" cy="1500411"/>
          </a:xfrm>
          <a:prstGeom prst="rect">
            <a:avLst/>
          </a:prstGeom>
        </p:spPr>
        <p:txBody>
          <a:bodyPr wrap="square" lIns="0" tIns="0" rIns="0" bIns="0" rtlCol="0" anchor="t">
            <a:spAutoFit/>
          </a:bodyPr>
          <a:lstStyle/>
          <a:p>
            <a:pPr algn="ctr">
              <a:lnSpc>
                <a:spcPts val="3919"/>
              </a:lnSpc>
            </a:pPr>
            <a:r>
              <a:rPr lang="en-US" sz="2799" dirty="0">
                <a:solidFill>
                  <a:srgbClr val="1C3249"/>
                </a:solidFill>
              </a:rPr>
              <a:t>A paragraph consists of </a:t>
            </a:r>
          </a:p>
          <a:p>
            <a:pPr algn="ctr">
              <a:lnSpc>
                <a:spcPts val="3919"/>
              </a:lnSpc>
            </a:pPr>
            <a:r>
              <a:rPr lang="en-US" sz="2799" b="1" i="1" dirty="0">
                <a:solidFill>
                  <a:srgbClr val="1C3249"/>
                </a:solidFill>
              </a:rPr>
              <a:t>1 topic sentence + supporting sentences + </a:t>
            </a:r>
          </a:p>
          <a:p>
            <a:pPr algn="ctr">
              <a:lnSpc>
                <a:spcPts val="3919"/>
              </a:lnSpc>
            </a:pPr>
            <a:r>
              <a:rPr lang="en-US" sz="2799" b="1" i="1" dirty="0">
                <a:solidFill>
                  <a:srgbClr val="1C3249"/>
                </a:solidFill>
              </a:rPr>
              <a:t>1 concluding sentence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10" name="TextBox 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1</a:t>
            </a:r>
          </a:p>
        </p:txBody>
      </p:sp>
      <p:sp>
        <p:nvSpPr>
          <p:cNvPr id="11" name="TextBox 10"/>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Adobe Gothic Std B"/>
                <a:ea typeface="Adobe Gothic Std B"/>
              </a:rPr>
              <a:t>WHICH ONE IS JUSTIN ?</a:t>
            </a:r>
          </a:p>
        </p:txBody>
      </p:sp>
      <p:sp>
        <p:nvSpPr>
          <p:cNvPr id="12" name="TextBox 11"/>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WRITING</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779" y="908006"/>
            <a:ext cx="15330375" cy="8637825"/>
          </a:xfrm>
          <a:prstGeom prst="rect">
            <a:avLst/>
          </a:prstGeom>
        </p:spPr>
      </p:pic>
      <p:sp>
        <p:nvSpPr>
          <p:cNvPr id="5" name="Rectangle 4"/>
          <p:cNvSpPr/>
          <p:nvPr/>
        </p:nvSpPr>
        <p:spPr>
          <a:xfrm>
            <a:off x="3450209" y="3957241"/>
            <a:ext cx="6245621" cy="577081"/>
          </a:xfrm>
          <a:prstGeom prst="rect">
            <a:avLst/>
          </a:prstGeom>
        </p:spPr>
        <p:txBody>
          <a:bodyPr wrap="none">
            <a:spAutoFit/>
          </a:bodyPr>
          <a:lstStyle/>
          <a:p>
            <a:r>
              <a:rPr lang="en-US" sz="3150" dirty="0">
                <a:solidFill>
                  <a:srgbClr val="FF0000"/>
                </a:solidFill>
              </a:rPr>
              <a:t>My teacher is a very outgoing person</a:t>
            </a:r>
          </a:p>
        </p:txBody>
      </p:sp>
      <p:sp>
        <p:nvSpPr>
          <p:cNvPr id="7" name="Rectangle 6"/>
          <p:cNvSpPr/>
          <p:nvPr/>
        </p:nvSpPr>
        <p:spPr>
          <a:xfrm>
            <a:off x="3450209" y="5134453"/>
            <a:ext cx="8337539" cy="577081"/>
          </a:xfrm>
          <a:prstGeom prst="rect">
            <a:avLst/>
          </a:prstGeom>
        </p:spPr>
        <p:txBody>
          <a:bodyPr wrap="none">
            <a:spAutoFit/>
          </a:bodyPr>
          <a:lstStyle/>
          <a:p>
            <a:r>
              <a:rPr lang="en-US" sz="3150" dirty="0">
                <a:solidFill>
                  <a:srgbClr val="FF0000"/>
                </a:solidFill>
              </a:rPr>
              <a:t>He often takes part in lots of community activities</a:t>
            </a:r>
          </a:p>
        </p:txBody>
      </p:sp>
      <p:sp>
        <p:nvSpPr>
          <p:cNvPr id="8" name="Rectangle 7"/>
          <p:cNvSpPr/>
          <p:nvPr/>
        </p:nvSpPr>
        <p:spPr>
          <a:xfrm>
            <a:off x="3450209" y="8714818"/>
            <a:ext cx="13813607" cy="1061829"/>
          </a:xfrm>
          <a:prstGeom prst="rect">
            <a:avLst/>
          </a:prstGeom>
        </p:spPr>
        <p:txBody>
          <a:bodyPr wrap="square">
            <a:spAutoFit/>
          </a:bodyPr>
          <a:lstStyle/>
          <a:p>
            <a:r>
              <a:rPr lang="en-US" sz="3150" dirty="0">
                <a:solidFill>
                  <a:srgbClr val="FF0000"/>
                </a:solidFill>
              </a:rPr>
              <a:t>Mai never complains when she has to wait in line / When Mai has to wait in line,</a:t>
            </a:r>
          </a:p>
          <a:p>
            <a:r>
              <a:rPr lang="en-US" sz="3150" dirty="0">
                <a:solidFill>
                  <a:srgbClr val="FF0000"/>
                </a:solidFill>
              </a:rPr>
              <a:t>she never complains / When she has to wait in line, Mai never complains </a:t>
            </a:r>
          </a:p>
        </p:txBody>
      </p:sp>
      <p:sp>
        <p:nvSpPr>
          <p:cNvPr id="13" name="Rectangle 12"/>
          <p:cNvSpPr/>
          <p:nvPr/>
        </p:nvSpPr>
        <p:spPr>
          <a:xfrm>
            <a:off x="3481031" y="6341588"/>
            <a:ext cx="8232254" cy="577081"/>
          </a:xfrm>
          <a:prstGeom prst="rect">
            <a:avLst/>
          </a:prstGeom>
        </p:spPr>
        <p:txBody>
          <a:bodyPr wrap="none">
            <a:spAutoFit/>
          </a:bodyPr>
          <a:lstStyle/>
          <a:p>
            <a:r>
              <a:rPr lang="en-US" sz="3150" dirty="0">
                <a:solidFill>
                  <a:srgbClr val="FF0000"/>
                </a:solidFill>
              </a:rPr>
              <a:t>She is the one who introduced me to table tennis</a:t>
            </a:r>
          </a:p>
        </p:txBody>
      </p:sp>
      <p:sp>
        <p:nvSpPr>
          <p:cNvPr id="14" name="Rectangle 13"/>
          <p:cNvSpPr/>
          <p:nvPr/>
        </p:nvSpPr>
        <p:spPr>
          <a:xfrm>
            <a:off x="3481031" y="7514860"/>
            <a:ext cx="13351091" cy="577081"/>
          </a:xfrm>
          <a:prstGeom prst="rect">
            <a:avLst/>
          </a:prstGeom>
        </p:spPr>
        <p:txBody>
          <a:bodyPr wrap="none">
            <a:spAutoFit/>
          </a:bodyPr>
          <a:lstStyle/>
          <a:p>
            <a:r>
              <a:rPr lang="en-US" sz="3150" dirty="0">
                <a:solidFill>
                  <a:srgbClr val="FF0000"/>
                </a:solidFill>
              </a:rPr>
              <a:t>Those two are </a:t>
            </a:r>
            <a:r>
              <a:rPr lang="en-US" sz="3150" dirty="0" err="1">
                <a:solidFill>
                  <a:srgbClr val="FF0000"/>
                </a:solidFill>
              </a:rPr>
              <a:t>Thảo</a:t>
            </a:r>
            <a:r>
              <a:rPr lang="en-US" sz="3150" dirty="0">
                <a:solidFill>
                  <a:srgbClr val="FF0000"/>
                </a:solidFill>
              </a:rPr>
              <a:t> and </a:t>
            </a:r>
            <a:r>
              <a:rPr lang="en-US" sz="3150" dirty="0" err="1">
                <a:solidFill>
                  <a:srgbClr val="FF0000"/>
                </a:solidFill>
              </a:rPr>
              <a:t>Phương</a:t>
            </a:r>
            <a:r>
              <a:rPr lang="en-US" sz="3150" dirty="0">
                <a:solidFill>
                  <a:srgbClr val="FF0000"/>
                </a:solidFill>
              </a:rPr>
              <a:t> who are always there for me when I need them</a:t>
            </a:r>
          </a:p>
        </p:txBody>
      </p:sp>
    </p:spTree>
    <p:extLst>
      <p:ext uri="{BB962C8B-B14F-4D97-AF65-F5344CB8AC3E}">
        <p14:creationId xmlns:p14="http://schemas.microsoft.com/office/powerpoint/2010/main" val="2987520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10" name="TextBox 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1</a:t>
            </a:r>
          </a:p>
        </p:txBody>
      </p:sp>
      <p:sp>
        <p:nvSpPr>
          <p:cNvPr id="11" name="TextBox 10"/>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Adobe Gothic Std B"/>
                <a:ea typeface="Adobe Gothic Std B"/>
              </a:rPr>
              <a:t>WHICH ONE IS JUSTIN ?</a:t>
            </a:r>
          </a:p>
        </p:txBody>
      </p:sp>
      <p:sp>
        <p:nvSpPr>
          <p:cNvPr id="12" name="TextBox 11"/>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WRITING</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22" y="1340294"/>
            <a:ext cx="18808826" cy="8946707"/>
          </a:xfrm>
          <a:prstGeom prst="rect">
            <a:avLst/>
          </a:prstGeom>
        </p:spPr>
      </p:pic>
      <p:sp>
        <p:nvSpPr>
          <p:cNvPr id="3" name="Rectangle 2"/>
          <p:cNvSpPr/>
          <p:nvPr/>
        </p:nvSpPr>
        <p:spPr>
          <a:xfrm>
            <a:off x="4454957" y="5228826"/>
            <a:ext cx="1075231" cy="553998"/>
          </a:xfrm>
          <a:prstGeom prst="rect">
            <a:avLst/>
          </a:prstGeom>
        </p:spPr>
        <p:txBody>
          <a:bodyPr wrap="none">
            <a:spAutoFit/>
          </a:bodyPr>
          <a:lstStyle/>
          <a:p>
            <a:r>
              <a:rPr lang="en-US" sz="3000" dirty="0">
                <a:solidFill>
                  <a:srgbClr val="FF0000"/>
                </a:solidFill>
              </a:rPr>
              <a:t>funny</a:t>
            </a:r>
          </a:p>
        </p:txBody>
      </p:sp>
      <p:sp>
        <p:nvSpPr>
          <p:cNvPr id="15" name="Rectangle 14"/>
          <p:cNvSpPr/>
          <p:nvPr/>
        </p:nvSpPr>
        <p:spPr>
          <a:xfrm>
            <a:off x="7492748" y="5886911"/>
            <a:ext cx="1003801" cy="553998"/>
          </a:xfrm>
          <a:prstGeom prst="rect">
            <a:avLst/>
          </a:prstGeom>
        </p:spPr>
        <p:txBody>
          <a:bodyPr wrap="none">
            <a:spAutoFit/>
          </a:bodyPr>
          <a:lstStyle/>
          <a:p>
            <a:r>
              <a:rPr lang="en-US" sz="3000" dirty="0">
                <a:solidFill>
                  <a:srgbClr val="FF0000"/>
                </a:solidFill>
              </a:rPr>
              <a:t>short</a:t>
            </a:r>
          </a:p>
        </p:txBody>
      </p:sp>
      <p:sp>
        <p:nvSpPr>
          <p:cNvPr id="16" name="Rectangle 15"/>
          <p:cNvSpPr/>
          <p:nvPr/>
        </p:nvSpPr>
        <p:spPr>
          <a:xfrm>
            <a:off x="4150720" y="6594800"/>
            <a:ext cx="1897251" cy="553998"/>
          </a:xfrm>
          <a:prstGeom prst="rect">
            <a:avLst/>
          </a:prstGeom>
        </p:spPr>
        <p:txBody>
          <a:bodyPr wrap="none">
            <a:spAutoFit/>
          </a:bodyPr>
          <a:lstStyle/>
          <a:p>
            <a:r>
              <a:rPr lang="en-US" sz="3000" dirty="0">
                <a:solidFill>
                  <a:srgbClr val="FF0000"/>
                </a:solidFill>
              </a:rPr>
              <a:t>experience</a:t>
            </a:r>
          </a:p>
        </p:txBody>
      </p:sp>
      <p:sp>
        <p:nvSpPr>
          <p:cNvPr id="17" name="Rectangle 16"/>
          <p:cNvSpPr/>
          <p:nvPr/>
        </p:nvSpPr>
        <p:spPr>
          <a:xfrm>
            <a:off x="14581554" y="6594800"/>
            <a:ext cx="1253420" cy="553998"/>
          </a:xfrm>
          <a:prstGeom prst="rect">
            <a:avLst/>
          </a:prstGeom>
        </p:spPr>
        <p:txBody>
          <a:bodyPr wrap="none">
            <a:spAutoFit/>
          </a:bodyPr>
          <a:lstStyle/>
          <a:p>
            <a:r>
              <a:rPr lang="en-US" sz="3000" dirty="0">
                <a:solidFill>
                  <a:srgbClr val="FF0000"/>
                </a:solidFill>
              </a:rPr>
              <a:t>energy</a:t>
            </a:r>
          </a:p>
        </p:txBody>
      </p:sp>
      <p:sp>
        <p:nvSpPr>
          <p:cNvPr id="18" name="Rectangle 17"/>
          <p:cNvSpPr/>
          <p:nvPr/>
        </p:nvSpPr>
        <p:spPr>
          <a:xfrm>
            <a:off x="7258644" y="7287431"/>
            <a:ext cx="760144" cy="553998"/>
          </a:xfrm>
          <a:prstGeom prst="rect">
            <a:avLst/>
          </a:prstGeom>
        </p:spPr>
        <p:txBody>
          <a:bodyPr wrap="none">
            <a:spAutoFit/>
          </a:bodyPr>
          <a:lstStyle/>
          <a:p>
            <a:r>
              <a:rPr lang="en-US" sz="3000" dirty="0">
                <a:solidFill>
                  <a:srgbClr val="FF0000"/>
                </a:solidFill>
              </a:rPr>
              <a:t>sick</a:t>
            </a:r>
          </a:p>
        </p:txBody>
      </p:sp>
      <p:sp>
        <p:nvSpPr>
          <p:cNvPr id="19" name="Rectangle 18"/>
          <p:cNvSpPr/>
          <p:nvPr/>
        </p:nvSpPr>
        <p:spPr>
          <a:xfrm>
            <a:off x="15003354" y="7960460"/>
            <a:ext cx="902748" cy="553998"/>
          </a:xfrm>
          <a:prstGeom prst="rect">
            <a:avLst/>
          </a:prstGeom>
        </p:spPr>
        <p:txBody>
          <a:bodyPr wrap="none">
            <a:spAutoFit/>
          </a:bodyPr>
          <a:lstStyle/>
          <a:p>
            <a:r>
              <a:rPr lang="en-US" sz="3000" dirty="0">
                <a:solidFill>
                  <a:srgbClr val="FF0000"/>
                </a:solidFill>
              </a:rPr>
              <a:t>food</a:t>
            </a:r>
          </a:p>
        </p:txBody>
      </p:sp>
    </p:spTree>
    <p:extLst>
      <p:ext uri="{BB962C8B-B14F-4D97-AF65-F5344CB8AC3E}">
        <p14:creationId xmlns:p14="http://schemas.microsoft.com/office/powerpoint/2010/main" val="997747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inVertic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arn(inVertical)">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inVertical)">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arn(inVertical)">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p:bldP spid="16" grpId="0"/>
      <p:bldP spid="17" grpId="0"/>
      <p:bldP spid="18"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AF4"/>
        </a:solidFill>
        <a:effectLst/>
      </p:bgPr>
    </p:bg>
    <p:spTree>
      <p:nvGrpSpPr>
        <p:cNvPr id="1" name=""/>
        <p:cNvGrpSpPr/>
        <p:nvPr/>
      </p:nvGrpSpPr>
      <p:grpSpPr>
        <a:xfrm>
          <a:off x="0" y="0"/>
          <a:ext cx="0" cy="0"/>
          <a:chOff x="0" y="0"/>
          <a:chExt cx="0" cy="0"/>
        </a:xfrm>
      </p:grpSpPr>
      <p:sp>
        <p:nvSpPr>
          <p:cNvPr id="2" name="Freeform 2"/>
          <p:cNvSpPr/>
          <p:nvPr/>
        </p:nvSpPr>
        <p:spPr>
          <a:xfrm>
            <a:off x="1752600" y="1423516"/>
            <a:ext cx="15066728" cy="8365012"/>
          </a:xfrm>
          <a:custGeom>
            <a:avLst/>
            <a:gdLst/>
            <a:ahLst/>
            <a:cxnLst/>
            <a:rect l="l" t="t" r="r" b="b"/>
            <a:pathLst>
              <a:path w="15350655" h="8500425">
                <a:moveTo>
                  <a:pt x="0" y="0"/>
                </a:moveTo>
                <a:lnTo>
                  <a:pt x="15350654" y="0"/>
                </a:lnTo>
                <a:lnTo>
                  <a:pt x="15350654" y="8500426"/>
                </a:lnTo>
                <a:lnTo>
                  <a:pt x="0" y="85004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2411178" y="1804516"/>
            <a:ext cx="13617591" cy="7553732"/>
          </a:xfrm>
          <a:custGeom>
            <a:avLst/>
            <a:gdLst/>
            <a:ahLst/>
            <a:cxnLst/>
            <a:rect l="l" t="t" r="r" b="b"/>
            <a:pathLst>
              <a:path w="14347024" h="7944664">
                <a:moveTo>
                  <a:pt x="0" y="0"/>
                </a:moveTo>
                <a:lnTo>
                  <a:pt x="14347024" y="0"/>
                </a:lnTo>
                <a:lnTo>
                  <a:pt x="14347024" y="7944664"/>
                </a:lnTo>
                <a:lnTo>
                  <a:pt x="0" y="79446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3748836" y="4836531"/>
            <a:ext cx="10942277" cy="1877504"/>
          </a:xfrm>
          <a:custGeom>
            <a:avLst/>
            <a:gdLst/>
            <a:ahLst/>
            <a:cxnLst/>
            <a:rect l="l" t="t" r="r" b="b"/>
            <a:pathLst>
              <a:path w="11673754" h="1973926">
                <a:moveTo>
                  <a:pt x="0" y="0"/>
                </a:moveTo>
                <a:lnTo>
                  <a:pt x="11673754" y="0"/>
                </a:lnTo>
                <a:lnTo>
                  <a:pt x="11673754" y="1973926"/>
                </a:lnTo>
                <a:lnTo>
                  <a:pt x="0" y="197392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TextBox 5"/>
          <p:cNvSpPr txBox="1"/>
          <p:nvPr/>
        </p:nvSpPr>
        <p:spPr>
          <a:xfrm>
            <a:off x="1866884" y="2854805"/>
            <a:ext cx="14554233" cy="1388111"/>
          </a:xfrm>
          <a:prstGeom prst="rect">
            <a:avLst/>
          </a:prstGeom>
        </p:spPr>
        <p:txBody>
          <a:bodyPr lIns="0" tIns="0" rIns="0" bIns="0" rtlCol="0" anchor="t">
            <a:spAutoFit/>
          </a:bodyPr>
          <a:lstStyle/>
          <a:p>
            <a:pPr algn="ctr">
              <a:lnSpc>
                <a:spcPts val="10400"/>
              </a:lnSpc>
            </a:pPr>
            <a:r>
              <a:rPr lang="en-US" sz="10400" spc="603" dirty="0">
                <a:solidFill>
                  <a:srgbClr val="1C3249"/>
                </a:solidFill>
                <a:latin typeface="Le Petit Cochon"/>
              </a:rPr>
              <a:t>EXERCISE</a:t>
            </a:r>
          </a:p>
        </p:txBody>
      </p:sp>
      <p:sp>
        <p:nvSpPr>
          <p:cNvPr id="6" name="Freeform 6"/>
          <p:cNvSpPr/>
          <p:nvPr/>
        </p:nvSpPr>
        <p:spPr>
          <a:xfrm flipH="1">
            <a:off x="3307123" y="2557228"/>
            <a:ext cx="1388183" cy="1609488"/>
          </a:xfrm>
          <a:custGeom>
            <a:avLst/>
            <a:gdLst/>
            <a:ahLst/>
            <a:cxnLst/>
            <a:rect l="l" t="t" r="r" b="b"/>
            <a:pathLst>
              <a:path w="1388183" h="1609488">
                <a:moveTo>
                  <a:pt x="1388183" y="0"/>
                </a:moveTo>
                <a:lnTo>
                  <a:pt x="0" y="0"/>
                </a:lnTo>
                <a:lnTo>
                  <a:pt x="0" y="1609487"/>
                </a:lnTo>
                <a:lnTo>
                  <a:pt x="1388183" y="1609487"/>
                </a:lnTo>
                <a:lnTo>
                  <a:pt x="1388183"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13340210" y="2770549"/>
            <a:ext cx="1299101" cy="1167567"/>
          </a:xfrm>
          <a:custGeom>
            <a:avLst/>
            <a:gdLst/>
            <a:ahLst/>
            <a:cxnLst/>
            <a:rect l="l" t="t" r="r" b="b"/>
            <a:pathLst>
              <a:path w="1299101" h="1167567">
                <a:moveTo>
                  <a:pt x="0" y="0"/>
                </a:moveTo>
                <a:lnTo>
                  <a:pt x="1299101" y="0"/>
                </a:lnTo>
                <a:lnTo>
                  <a:pt x="1299101" y="1167567"/>
                </a:lnTo>
                <a:lnTo>
                  <a:pt x="0" y="116756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8" name="Freeform 8"/>
          <p:cNvSpPr/>
          <p:nvPr/>
        </p:nvSpPr>
        <p:spPr>
          <a:xfrm>
            <a:off x="1028700" y="8270842"/>
            <a:ext cx="1382274" cy="1382274"/>
          </a:xfrm>
          <a:custGeom>
            <a:avLst/>
            <a:gdLst/>
            <a:ahLst/>
            <a:cxnLst/>
            <a:rect l="l" t="t" r="r" b="b"/>
            <a:pathLst>
              <a:path w="1382274" h="1382274">
                <a:moveTo>
                  <a:pt x="0" y="0"/>
                </a:moveTo>
                <a:lnTo>
                  <a:pt x="1382274" y="0"/>
                </a:lnTo>
                <a:lnTo>
                  <a:pt x="1382274" y="1382274"/>
                </a:lnTo>
                <a:lnTo>
                  <a:pt x="0" y="138227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0" name="Freeform 10"/>
          <p:cNvSpPr/>
          <p:nvPr/>
        </p:nvSpPr>
        <p:spPr>
          <a:xfrm>
            <a:off x="15277514" y="1291529"/>
            <a:ext cx="1937093" cy="2152325"/>
          </a:xfrm>
          <a:custGeom>
            <a:avLst/>
            <a:gdLst/>
            <a:ahLst/>
            <a:cxnLst/>
            <a:rect l="l" t="t" r="r" b="b"/>
            <a:pathLst>
              <a:path w="1937093" h="2152325">
                <a:moveTo>
                  <a:pt x="0" y="0"/>
                </a:moveTo>
                <a:lnTo>
                  <a:pt x="1937092" y="0"/>
                </a:lnTo>
                <a:lnTo>
                  <a:pt x="1937092" y="2152325"/>
                </a:lnTo>
                <a:lnTo>
                  <a:pt x="0" y="2152325"/>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1" name="Freeform 11"/>
          <p:cNvSpPr/>
          <p:nvPr/>
        </p:nvSpPr>
        <p:spPr>
          <a:xfrm>
            <a:off x="15972673" y="8132257"/>
            <a:ext cx="1693310" cy="1659443"/>
          </a:xfrm>
          <a:custGeom>
            <a:avLst/>
            <a:gdLst/>
            <a:ahLst/>
            <a:cxnLst/>
            <a:rect l="l" t="t" r="r" b="b"/>
            <a:pathLst>
              <a:path w="1693310" h="1659443">
                <a:moveTo>
                  <a:pt x="0" y="0"/>
                </a:moveTo>
                <a:lnTo>
                  <a:pt x="1693309" y="0"/>
                </a:lnTo>
                <a:lnTo>
                  <a:pt x="1693309" y="1659444"/>
                </a:lnTo>
                <a:lnTo>
                  <a:pt x="0" y="1659444"/>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13" name="TextBox 13"/>
          <p:cNvSpPr txBox="1"/>
          <p:nvPr/>
        </p:nvSpPr>
        <p:spPr>
          <a:xfrm>
            <a:off x="3648689" y="5408403"/>
            <a:ext cx="10990622" cy="988347"/>
          </a:xfrm>
          <a:prstGeom prst="rect">
            <a:avLst/>
          </a:prstGeom>
        </p:spPr>
        <p:txBody>
          <a:bodyPr lIns="0" tIns="0" rIns="0" bIns="0" rtlCol="0" anchor="t">
            <a:spAutoFit/>
          </a:bodyPr>
          <a:lstStyle/>
          <a:p>
            <a:pPr algn="ctr">
              <a:lnSpc>
                <a:spcPts val="3779"/>
              </a:lnSpc>
            </a:pPr>
            <a:r>
              <a:rPr lang="en-US" sz="4800" dirty="0">
                <a:solidFill>
                  <a:srgbClr val="1C3249"/>
                </a:solidFill>
                <a:latin typeface="Bryndan Write"/>
              </a:rPr>
              <a:t>Writing a blog about someone who inspires you</a:t>
            </a:r>
          </a:p>
        </p:txBody>
      </p:sp>
      <p:sp>
        <p:nvSpPr>
          <p:cNvPr id="14" name="Rectangle 13"/>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15" name="TextBox 14"/>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1</a:t>
            </a:r>
          </a:p>
        </p:txBody>
      </p:sp>
      <p:sp>
        <p:nvSpPr>
          <p:cNvPr id="16" name="TextBox 15"/>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Adobe Gothic Std B"/>
                <a:ea typeface="Adobe Gothic Std B"/>
              </a:rPr>
              <a:t>WHICH ONE IS JUSTIN ?</a:t>
            </a:r>
          </a:p>
        </p:txBody>
      </p:sp>
      <p:sp>
        <p:nvSpPr>
          <p:cNvPr id="17" name="TextBox 16"/>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WRITING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439400"/>
          </a:xfrm>
          <a:prstGeom prst="rect">
            <a:avLst/>
          </a:prstGeom>
        </p:spPr>
      </p:pic>
      <p:pic>
        <p:nvPicPr>
          <p:cNvPr id="29" name="Picture 2"/>
          <p:cNvPicPr>
            <a:picLocks noChangeAspect="1"/>
          </p:cNvPicPr>
          <p:nvPr/>
        </p:nvPicPr>
        <p:blipFill>
          <a:blip r:embed="rId3"/>
          <a:srcRect/>
          <a:stretch>
            <a:fillRect/>
          </a:stretch>
        </p:blipFill>
        <p:spPr>
          <a:xfrm>
            <a:off x="-762002" y="5355269"/>
            <a:ext cx="19549122" cy="5655632"/>
          </a:xfrm>
          <a:prstGeom prst="rect">
            <a:avLst/>
          </a:prstGeom>
        </p:spPr>
      </p:pic>
      <p:pic>
        <p:nvPicPr>
          <p:cNvPr id="30" name="Picture 3"/>
          <p:cNvPicPr>
            <a:picLocks noChangeAspect="1"/>
          </p:cNvPicPr>
          <p:nvPr/>
        </p:nvPicPr>
        <p:blipFill>
          <a:blip r:embed="rId3"/>
          <a:srcRect/>
          <a:stretch>
            <a:fillRect/>
          </a:stretch>
        </p:blipFill>
        <p:spPr>
          <a:xfrm rot="-10800000">
            <a:off x="-762001" y="-266700"/>
            <a:ext cx="19811999" cy="5654988"/>
          </a:xfrm>
          <a:prstGeom prst="rect">
            <a:avLst/>
          </a:prstGeom>
        </p:spPr>
      </p:pic>
      <p:sp>
        <p:nvSpPr>
          <p:cNvPr id="4" name="Rectangle 3"/>
          <p:cNvSpPr/>
          <p:nvPr/>
        </p:nvSpPr>
        <p:spPr>
          <a:xfrm>
            <a:off x="4376682" y="4065539"/>
            <a:ext cx="10036209" cy="2308324"/>
          </a:xfrm>
          <a:prstGeom prst="rect">
            <a:avLst/>
          </a:prstGeom>
          <a:noFill/>
        </p:spPr>
        <p:txBody>
          <a:bodyPr wrap="none" lIns="91440" tIns="45720" rIns="91440" bIns="45720">
            <a:spAutoFit/>
          </a:bodyPr>
          <a:lstStyle/>
          <a:p>
            <a:pPr algn="ctr"/>
            <a:r>
              <a:rPr lang="en-US" sz="14400" b="1" spc="50" dirty="0">
                <a:ln w="9525" cmpd="sng">
                  <a:solidFill>
                    <a:schemeClr val="accent1"/>
                  </a:solidFill>
                  <a:prstDash val="solid"/>
                </a:ln>
                <a:solidFill>
                  <a:srgbClr val="70AD47">
                    <a:tint val="1000"/>
                  </a:srgbClr>
                </a:solidFill>
                <a:effectLst>
                  <a:glow rad="38100">
                    <a:schemeClr val="accent1">
                      <a:alpha val="40000"/>
                    </a:schemeClr>
                  </a:glow>
                </a:effectLst>
              </a:rPr>
              <a:t>THANK YOU!</a:t>
            </a:r>
          </a:p>
        </p:txBody>
      </p:sp>
    </p:spTree>
    <p:extLst>
      <p:ext uri="{BB962C8B-B14F-4D97-AF65-F5344CB8AC3E}">
        <p14:creationId xmlns:p14="http://schemas.microsoft.com/office/powerpoint/2010/main" val="1501474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370</Words>
  <Application>Microsoft Office PowerPoint</Application>
  <PresentationFormat>Custom</PresentationFormat>
  <Paragraphs>50</Paragraphs>
  <Slides>7</Slides>
  <Notes>2</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vt:i4>
      </vt:variant>
    </vt:vector>
  </HeadingPairs>
  <TitlesOfParts>
    <vt:vector size="16" baseType="lpstr">
      <vt:lpstr>Calibri</vt:lpstr>
      <vt:lpstr>Nunito</vt:lpstr>
      <vt:lpstr>Myriad Pro</vt:lpstr>
      <vt:lpstr>Arial</vt:lpstr>
      <vt:lpstr>Adobe Gothic Std B</vt:lpstr>
      <vt:lpstr>Bryndan Write</vt:lpstr>
      <vt:lpstr>Le Petit Cochon</vt:lpstr>
      <vt:lpstr>Chewy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Purple Retro Illustration Word Puzzle Game Presentation</dc:title>
  <dc:creator>ADMIN</dc:creator>
  <cp:lastModifiedBy>Administrator</cp:lastModifiedBy>
  <cp:revision>5</cp:revision>
  <dcterms:created xsi:type="dcterms:W3CDTF">2006-08-16T00:00:00Z</dcterms:created>
  <dcterms:modified xsi:type="dcterms:W3CDTF">2023-08-16T17:43:39Z</dcterms:modified>
  <dc:identifier>DAFq26t7MEo</dc:identifier>
</cp:coreProperties>
</file>