
<file path=[Content_Types].xml><?xml version="1.0" encoding="utf-8"?>
<Types xmlns="http://schemas.openxmlformats.org/package/2006/content-types">
  <Default Extension="mp3" ContentType="audio/mpeg"/>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7"/>
  </p:notesMasterIdLst>
  <p:sldIdLst>
    <p:sldId id="264" r:id="rId2"/>
    <p:sldId id="266" r:id="rId3"/>
    <p:sldId id="265" r:id="rId4"/>
    <p:sldId id="267" r:id="rId5"/>
    <p:sldId id="263" r:id="rId6"/>
  </p:sldIdLst>
  <p:sldSz cx="18288000" cy="10287000"/>
  <p:notesSz cx="6858000" cy="9144000"/>
  <p:embeddedFontLst>
    <p:embeddedFont>
      <p:font typeface="Blueberry" panose="020B0604020202020204" charset="0"/>
      <p:regular r:id="rId8"/>
    </p:embeddedFont>
    <p:embeddedFont>
      <p:font typeface="Calibri" panose="020F0502020204030204" pitchFamily="34" charset="0"/>
      <p:regular r:id="rId9"/>
      <p:bold r:id="rId10"/>
      <p:italic r:id="rId11"/>
      <p:boldItalic r:id="rId12"/>
    </p:embeddedFont>
    <p:embeddedFont>
      <p:font typeface="Comic Sans MS" panose="030F0702030302020204" pitchFamily="66"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1" d="100"/>
          <a:sy n="41" d="100"/>
        </p:scale>
        <p:origin x="236"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79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9.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font" Target="fonts/font8.fntdata"/><Relationship Id="rId10" Type="http://schemas.openxmlformats.org/officeDocument/2006/relationships/font" Target="fonts/font3.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5C2EF3-B4AC-49EA-BD37-ACBF5B964D36}"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11EA4C-5677-41B0-91BE-EEC23966ED92}" type="slidenum">
              <a:rPr lang="en-US" smtClean="0"/>
              <a:t>‹#›</a:t>
            </a:fld>
            <a:endParaRPr lang="en-US"/>
          </a:p>
        </p:txBody>
      </p:sp>
    </p:spTree>
    <p:extLst>
      <p:ext uri="{BB962C8B-B14F-4D97-AF65-F5344CB8AC3E}">
        <p14:creationId xmlns:p14="http://schemas.microsoft.com/office/powerpoint/2010/main" val="2733938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Teacher asks students an interesting question: “What is the first question you often ask when meeting a new friend?”</a:t>
            </a:r>
          </a:p>
          <a:p>
            <a:r>
              <a:rPr lang="en-US" sz="1200" kern="1200" dirty="0">
                <a:solidFill>
                  <a:schemeClr val="tx1"/>
                </a:solidFill>
                <a:effectLst/>
                <a:latin typeface="+mn-lt"/>
                <a:ea typeface="+mn-ea"/>
                <a:cs typeface="+mn-cs"/>
              </a:rPr>
              <a:t>T should call students as fast as possible to wake them up</a:t>
            </a:r>
            <a:endParaRPr lang="en-US" dirty="0"/>
          </a:p>
        </p:txBody>
      </p:sp>
      <p:sp>
        <p:nvSpPr>
          <p:cNvPr id="4" name="Slide Number Placeholder 3"/>
          <p:cNvSpPr>
            <a:spLocks noGrp="1"/>
          </p:cNvSpPr>
          <p:nvPr>
            <p:ph type="sldNum" sz="quarter" idx="5"/>
          </p:nvPr>
        </p:nvSpPr>
        <p:spPr/>
        <p:txBody>
          <a:bodyPr/>
          <a:lstStyle/>
          <a:p>
            <a:fld id="{BE11EA4C-5677-41B0-91BE-EEC23966ED92}" type="slidenum">
              <a:rPr lang="en-US" smtClean="0"/>
              <a:t>2</a:t>
            </a:fld>
            <a:endParaRPr lang="en-US"/>
          </a:p>
        </p:txBody>
      </p:sp>
    </p:spTree>
    <p:extLst>
      <p:ext uri="{BB962C8B-B14F-4D97-AF65-F5344CB8AC3E}">
        <p14:creationId xmlns:p14="http://schemas.microsoft.com/office/powerpoint/2010/main" val="207909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Tell students that the ability to</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meet new people is an important skill that we all need. </a:t>
            </a:r>
          </a:p>
          <a:p>
            <a:r>
              <a:rPr lang="en-US" sz="1200" b="1"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Have a few students share their ideas</a:t>
            </a:r>
            <a:r>
              <a:rPr lang="en-US" sz="1200" i="1" kern="1200" dirty="0">
                <a:solidFill>
                  <a:schemeClr val="tx1"/>
                </a:solidFill>
                <a:effectLst/>
                <a:latin typeface="+mn-lt"/>
                <a:ea typeface="+mn-ea"/>
                <a:cs typeface="+mn-cs"/>
              </a:rPr>
              <a:t> What can you do to meet new classmates or make new friends? </a:t>
            </a:r>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Tell students that they should interview five people and ask them to share their ideas about how to meet new people. Explain that during the interviews, it is important to ask follow-up questions to get more details. Suggest they interview people who are not in the class</a:t>
            </a:r>
          </a:p>
          <a:p>
            <a:endParaRPr lang="en-US" dirty="0"/>
          </a:p>
        </p:txBody>
      </p:sp>
      <p:sp>
        <p:nvSpPr>
          <p:cNvPr id="4" name="Slide Number Placeholder 3"/>
          <p:cNvSpPr>
            <a:spLocks noGrp="1"/>
          </p:cNvSpPr>
          <p:nvPr>
            <p:ph type="sldNum" sz="quarter" idx="5"/>
          </p:nvPr>
        </p:nvSpPr>
        <p:spPr/>
        <p:txBody>
          <a:bodyPr/>
          <a:lstStyle/>
          <a:p>
            <a:fld id="{BE11EA4C-5677-41B0-91BE-EEC23966ED92}" type="slidenum">
              <a:rPr lang="en-US" smtClean="0"/>
              <a:t>3</a:t>
            </a:fld>
            <a:endParaRPr lang="en-US"/>
          </a:p>
        </p:txBody>
      </p:sp>
    </p:spTree>
    <p:extLst>
      <p:ext uri="{BB962C8B-B14F-4D97-AF65-F5344CB8AC3E}">
        <p14:creationId xmlns:p14="http://schemas.microsoft.com/office/powerpoint/2010/main" val="4033956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 students create their own survey in a pair.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Explain to students that they may need to</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group the ten responses so they can see how many different ideas they have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Set a time limit for students to complete their survey. If the project is assigned as homework, set a date for when they should bring their completed chart to class.  </a:t>
            </a:r>
          </a:p>
          <a:p>
            <a:r>
              <a:rPr lang="en-US" sz="1200" kern="1200" dirty="0">
                <a:solidFill>
                  <a:schemeClr val="tx1"/>
                </a:solidFill>
                <a:effectLst/>
                <a:latin typeface="+mn-lt"/>
                <a:ea typeface="+mn-ea"/>
                <a:cs typeface="+mn-cs"/>
              </a:rPr>
              <a:t> </a:t>
            </a:r>
          </a:p>
          <a:p>
            <a:r>
              <a:rPr lang="en-US" sz="1200" kern="1200">
                <a:solidFill>
                  <a:schemeClr val="tx1"/>
                </a:solidFill>
                <a:effectLst/>
                <a:latin typeface="+mn-lt"/>
                <a:ea typeface="+mn-ea"/>
                <a:cs typeface="+mn-cs"/>
              </a:rPr>
              <a:t>Check their surveys and give comments</a:t>
            </a:r>
            <a:endParaRPr lang="en-US"/>
          </a:p>
        </p:txBody>
      </p:sp>
      <p:sp>
        <p:nvSpPr>
          <p:cNvPr id="4" name="Slide Number Placeholder 3"/>
          <p:cNvSpPr>
            <a:spLocks noGrp="1"/>
          </p:cNvSpPr>
          <p:nvPr>
            <p:ph type="sldNum" sz="quarter" idx="5"/>
          </p:nvPr>
        </p:nvSpPr>
        <p:spPr/>
        <p:txBody>
          <a:bodyPr/>
          <a:lstStyle/>
          <a:p>
            <a:fld id="{BE11EA4C-5677-41B0-91BE-EEC23966ED92}" type="slidenum">
              <a:rPr lang="en-US" smtClean="0"/>
              <a:t>4</a:t>
            </a:fld>
            <a:endParaRPr lang="en-US"/>
          </a:p>
        </p:txBody>
      </p:sp>
    </p:spTree>
    <p:extLst>
      <p:ext uri="{BB962C8B-B14F-4D97-AF65-F5344CB8AC3E}">
        <p14:creationId xmlns:p14="http://schemas.microsoft.com/office/powerpoint/2010/main" val="2676689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8288000" cy="11728646"/>
          </a:xfrm>
          <a:prstGeom prst="rect">
            <a:avLst/>
          </a:prstGeom>
        </p:spPr>
      </p:pic>
      <p:pic>
        <p:nvPicPr>
          <p:cNvPr id="10" name="EE_G8_1-0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82063" y="4881563"/>
            <a:ext cx="521495" cy="521495"/>
          </a:xfrm>
          <a:prstGeom prst="rect">
            <a:avLst/>
          </a:prstGeom>
        </p:spPr>
      </p:pic>
      <p:pic>
        <p:nvPicPr>
          <p:cNvPr id="9" name="EE_G8_1-0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411777" y="2759194"/>
            <a:ext cx="521495" cy="521495"/>
          </a:xfrm>
          <a:prstGeom prst="rect">
            <a:avLst/>
          </a:prstGeom>
        </p:spPr>
      </p:pic>
      <p:sp>
        <p:nvSpPr>
          <p:cNvPr id="11" name="Rectangle 10"/>
          <p:cNvSpPr/>
          <p:nvPr/>
        </p:nvSpPr>
        <p:spPr>
          <a:xfrm>
            <a:off x="12725400" y="2130425"/>
            <a:ext cx="5257799" cy="3848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600" b="1" dirty="0">
                <a:solidFill>
                  <a:schemeClr val="tx1"/>
                </a:solidFill>
                <a:latin typeface="Myriad Pro" panose="020B0503030403020204" pitchFamily="34" charset="0"/>
              </a:rPr>
              <a:t>End of Unit Project</a:t>
            </a:r>
          </a:p>
          <a:p>
            <a:pPr algn="ctr"/>
            <a:endParaRPr lang="en-US" sz="5600" dirty="0">
              <a:solidFill>
                <a:schemeClr val="tx1"/>
              </a:solidFill>
              <a:latin typeface="Myriad Pro" panose="020B0503030403020204" pitchFamily="34" charset="0"/>
            </a:endParaRPr>
          </a:p>
        </p:txBody>
      </p:sp>
    </p:spTree>
    <p:extLst>
      <p:ext uri="{BB962C8B-B14F-4D97-AF65-F5344CB8AC3E}">
        <p14:creationId xmlns:p14="http://schemas.microsoft.com/office/powerpoint/2010/main" val="29844538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316"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92316" fill="hold"/>
                                        <p:tgtEl>
                                          <p:spTgt spid="9"/>
                                        </p:tgtEl>
                                      </p:cBhvr>
                                    </p:cmd>
                                  </p:childTnLst>
                                </p:cTn>
                              </p:par>
                            </p:childTnLst>
                          </p:cTn>
                        </p:par>
                      </p:childTnLst>
                    </p:cTn>
                  </p:par>
                </p:childTnLst>
              </p:cTn>
              <p:nextCondLst>
                <p:cond evt="onClick" delay="0">
                  <p:tgtEl>
                    <p:spTgt spid="9"/>
                  </p:tgtEl>
                </p:cond>
              </p:nextCondLst>
            </p:seq>
            <p:audio>
              <p:cMediaNode vol="80000">
                <p:cTn id="13"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13301996" y="9284697"/>
            <a:ext cx="2761039" cy="1094841"/>
            <a:chOff x="0" y="0"/>
            <a:chExt cx="701657" cy="278230"/>
          </a:xfrm>
        </p:grpSpPr>
        <p:sp>
          <p:nvSpPr>
            <p:cNvPr id="4" name="Freeform 4"/>
            <p:cNvSpPr/>
            <p:nvPr/>
          </p:nvSpPr>
          <p:spPr>
            <a:xfrm>
              <a:off x="318093" y="0"/>
              <a:ext cx="65472" cy="278230"/>
            </a:xfrm>
            <a:custGeom>
              <a:avLst/>
              <a:gdLst/>
              <a:ahLst/>
              <a:cxnLst/>
              <a:rect l="l" t="t" r="r" b="b"/>
              <a:pathLst>
                <a:path w="65472" h="278230">
                  <a:moveTo>
                    <a:pt x="32736" y="0"/>
                  </a:moveTo>
                  <a:lnTo>
                    <a:pt x="32736" y="0"/>
                  </a:lnTo>
                  <a:cubicBezTo>
                    <a:pt x="65471" y="89855"/>
                    <a:pt x="65471" y="188375"/>
                    <a:pt x="32736" y="278230"/>
                  </a:cubicBezTo>
                  <a:cubicBezTo>
                    <a:pt x="0" y="188375"/>
                    <a:pt x="0" y="89855"/>
                    <a:pt x="32736" y="0"/>
                  </a:cubicBezTo>
                  <a:close/>
                </a:path>
              </a:pathLst>
            </a:custGeom>
            <a:solidFill>
              <a:srgbClr val="000000">
                <a:alpha val="4706"/>
              </a:srgbClr>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83231">
            <a:off x="1437736" y="1677370"/>
            <a:ext cx="3675923" cy="3675923"/>
          </a:xfrm>
          <a:custGeom>
            <a:avLst/>
            <a:gdLst/>
            <a:ahLst/>
            <a:cxnLst/>
            <a:rect l="l" t="t" r="r" b="b"/>
            <a:pathLst>
              <a:path w="3675923" h="3675923">
                <a:moveTo>
                  <a:pt x="0" y="0"/>
                </a:moveTo>
                <a:lnTo>
                  <a:pt x="3675923" y="0"/>
                </a:lnTo>
                <a:lnTo>
                  <a:pt x="3675923" y="3675923"/>
                </a:lnTo>
                <a:lnTo>
                  <a:pt x="0" y="3675923"/>
                </a:lnTo>
                <a:lnTo>
                  <a:pt x="0" y="0"/>
                </a:lnTo>
                <a:close/>
              </a:path>
            </a:pathLst>
          </a:custGeom>
          <a:blipFill>
            <a:blip>
              <a:extLst/>
            </a:blip>
            <a:stretch>
              <a:fillRect/>
            </a:stretch>
          </a:blipFill>
        </p:spPr>
      </p:sp>
      <p:sp>
        <p:nvSpPr>
          <p:cNvPr id="7" name="Freeform 7"/>
          <p:cNvSpPr/>
          <p:nvPr/>
        </p:nvSpPr>
        <p:spPr>
          <a:xfrm>
            <a:off x="3563844" y="1850077"/>
            <a:ext cx="10744200" cy="7187824"/>
          </a:xfrm>
          <a:custGeom>
            <a:avLst/>
            <a:gdLst/>
            <a:ahLst/>
            <a:cxnLst/>
            <a:rect l="l" t="t" r="r" b="b"/>
            <a:pathLst>
              <a:path w="12999409" h="8254624">
                <a:moveTo>
                  <a:pt x="0" y="0"/>
                </a:moveTo>
                <a:lnTo>
                  <a:pt x="12999408" y="0"/>
                </a:lnTo>
                <a:lnTo>
                  <a:pt x="12999408" y="8254625"/>
                </a:lnTo>
                <a:lnTo>
                  <a:pt x="0" y="8254625"/>
                </a:lnTo>
                <a:lnTo>
                  <a:pt x="0" y="0"/>
                </a:lnTo>
                <a:close/>
              </a:path>
            </a:pathLst>
          </a:custGeom>
          <a:blipFill>
            <a:blip>
              <a:extLst/>
            </a:blip>
            <a:stretch>
              <a:fillRect/>
            </a:stretch>
          </a:blipFill>
        </p:spPr>
      </p:sp>
      <p:sp>
        <p:nvSpPr>
          <p:cNvPr id="9" name="TextBox 9"/>
          <p:cNvSpPr txBox="1"/>
          <p:nvPr/>
        </p:nvSpPr>
        <p:spPr>
          <a:xfrm>
            <a:off x="4484219" y="3768137"/>
            <a:ext cx="9114998" cy="2769989"/>
          </a:xfrm>
          <a:prstGeom prst="rect">
            <a:avLst/>
          </a:prstGeom>
        </p:spPr>
        <p:txBody>
          <a:bodyPr wrap="square" lIns="0" tIns="0" rIns="0" bIns="0" rtlCol="0" anchor="t">
            <a:spAutoFit/>
          </a:bodyPr>
          <a:lstStyle/>
          <a:p>
            <a:pPr algn="ctr"/>
            <a:r>
              <a:rPr lang="en-US" sz="6000" dirty="0">
                <a:solidFill>
                  <a:srgbClr val="FF0000"/>
                </a:solidFill>
                <a:latin typeface="Blueberry"/>
              </a:rPr>
              <a:t>What is the first question you often ask when meeting a new friend ?</a:t>
            </a:r>
          </a:p>
        </p:txBody>
      </p:sp>
      <p:sp>
        <p:nvSpPr>
          <p:cNvPr id="12" name="Freeform 12"/>
          <p:cNvSpPr/>
          <p:nvPr/>
        </p:nvSpPr>
        <p:spPr>
          <a:xfrm rot="961343">
            <a:off x="16901503" y="7533329"/>
            <a:ext cx="2428370" cy="2428370"/>
          </a:xfrm>
          <a:custGeom>
            <a:avLst/>
            <a:gdLst/>
            <a:ahLst/>
            <a:cxnLst/>
            <a:rect l="l" t="t" r="r" b="b"/>
            <a:pathLst>
              <a:path w="2428370" h="2428370">
                <a:moveTo>
                  <a:pt x="0" y="0"/>
                </a:moveTo>
                <a:lnTo>
                  <a:pt x="2428370" y="0"/>
                </a:lnTo>
                <a:lnTo>
                  <a:pt x="2428370" y="2428370"/>
                </a:lnTo>
                <a:lnTo>
                  <a:pt x="0" y="2428370"/>
                </a:lnTo>
                <a:lnTo>
                  <a:pt x="0" y="0"/>
                </a:lnTo>
                <a:close/>
              </a:path>
            </a:pathLst>
          </a:custGeom>
          <a:blipFill>
            <a:blip>
              <a:extLst/>
            </a:blip>
            <a:stretch>
              <a:fillRect/>
            </a:stretch>
          </a:blipFill>
        </p:spPr>
      </p:sp>
      <p:sp>
        <p:nvSpPr>
          <p:cNvPr id="13" name="Freeform 13"/>
          <p:cNvSpPr/>
          <p:nvPr/>
        </p:nvSpPr>
        <p:spPr>
          <a:xfrm rot="-2700000">
            <a:off x="3867508" y="2739937"/>
            <a:ext cx="1202343" cy="975401"/>
          </a:xfrm>
          <a:custGeom>
            <a:avLst/>
            <a:gdLst/>
            <a:ahLst/>
            <a:cxnLst/>
            <a:rect l="l" t="t" r="r" b="b"/>
            <a:pathLst>
              <a:path w="1202343" h="975401">
                <a:moveTo>
                  <a:pt x="0" y="0"/>
                </a:moveTo>
                <a:lnTo>
                  <a:pt x="1202343" y="0"/>
                </a:lnTo>
                <a:lnTo>
                  <a:pt x="1202343" y="975401"/>
                </a:lnTo>
                <a:lnTo>
                  <a:pt x="0" y="975401"/>
                </a:lnTo>
                <a:lnTo>
                  <a:pt x="0" y="0"/>
                </a:lnTo>
                <a:close/>
              </a:path>
            </a:pathLst>
          </a:custGeom>
          <a:blipFill>
            <a:blip>
              <a:extLst/>
            </a:blip>
            <a:stretch>
              <a:fillRect/>
            </a:stretch>
          </a:blipFill>
        </p:spPr>
      </p:sp>
      <p:sp>
        <p:nvSpPr>
          <p:cNvPr id="15" name="Freeform 15"/>
          <p:cNvSpPr/>
          <p:nvPr/>
        </p:nvSpPr>
        <p:spPr>
          <a:xfrm>
            <a:off x="-653232" y="8235673"/>
            <a:ext cx="2939232" cy="4061753"/>
          </a:xfrm>
          <a:custGeom>
            <a:avLst/>
            <a:gdLst/>
            <a:ahLst/>
            <a:cxnLst/>
            <a:rect l="l" t="t" r="r" b="b"/>
            <a:pathLst>
              <a:path w="2939232" h="4061753">
                <a:moveTo>
                  <a:pt x="0" y="0"/>
                </a:moveTo>
                <a:lnTo>
                  <a:pt x="2939232" y="0"/>
                </a:lnTo>
                <a:lnTo>
                  <a:pt x="2939232" y="4061754"/>
                </a:lnTo>
                <a:lnTo>
                  <a:pt x="0" y="4061754"/>
                </a:lnTo>
                <a:lnTo>
                  <a:pt x="0" y="0"/>
                </a:lnTo>
                <a:close/>
              </a:path>
            </a:pathLst>
          </a:custGeom>
          <a:blipFill>
            <a:blip>
              <a:extLst/>
            </a:blip>
            <a:stretch>
              <a:fillRect/>
            </a:stretch>
          </a:blipFill>
        </p:spPr>
      </p:sp>
      <p:sp>
        <p:nvSpPr>
          <p:cNvPr id="16" name="Freeform 16"/>
          <p:cNvSpPr/>
          <p:nvPr/>
        </p:nvSpPr>
        <p:spPr>
          <a:xfrm rot="1389761">
            <a:off x="841860" y="6853489"/>
            <a:ext cx="911814" cy="922189"/>
          </a:xfrm>
          <a:custGeom>
            <a:avLst/>
            <a:gdLst/>
            <a:ahLst/>
            <a:cxnLst/>
            <a:rect l="l" t="t" r="r" b="b"/>
            <a:pathLst>
              <a:path w="911814" h="922189">
                <a:moveTo>
                  <a:pt x="0" y="0"/>
                </a:moveTo>
                <a:lnTo>
                  <a:pt x="911814" y="0"/>
                </a:lnTo>
                <a:lnTo>
                  <a:pt x="911814" y="922189"/>
                </a:lnTo>
                <a:lnTo>
                  <a:pt x="0" y="922189"/>
                </a:lnTo>
                <a:lnTo>
                  <a:pt x="0" y="0"/>
                </a:lnTo>
                <a:close/>
              </a:path>
            </a:pathLst>
          </a:custGeom>
          <a:blipFill>
            <a:blip>
              <a:extLst/>
            </a:blip>
            <a:stretch>
              <a:fillRect/>
            </a:stretch>
          </a:blipFill>
        </p:spPr>
      </p:sp>
      <p:sp>
        <p:nvSpPr>
          <p:cNvPr id="18" name="Freeform 18"/>
          <p:cNvSpPr/>
          <p:nvPr/>
        </p:nvSpPr>
        <p:spPr>
          <a:xfrm rot="-4686742">
            <a:off x="7452044" y="9242915"/>
            <a:ext cx="3687954" cy="3651074"/>
          </a:xfrm>
          <a:custGeom>
            <a:avLst/>
            <a:gdLst/>
            <a:ahLst/>
            <a:cxnLst/>
            <a:rect l="l" t="t" r="r" b="b"/>
            <a:pathLst>
              <a:path w="3687954" h="3651074">
                <a:moveTo>
                  <a:pt x="0" y="0"/>
                </a:moveTo>
                <a:lnTo>
                  <a:pt x="3687954" y="0"/>
                </a:lnTo>
                <a:lnTo>
                  <a:pt x="3687954" y="3651074"/>
                </a:lnTo>
                <a:lnTo>
                  <a:pt x="0" y="3651074"/>
                </a:lnTo>
                <a:lnTo>
                  <a:pt x="0" y="0"/>
                </a:lnTo>
                <a:close/>
              </a:path>
            </a:pathLst>
          </a:custGeom>
          <a:blipFill>
            <a:blip>
              <a:extLst/>
            </a:blip>
            <a:stretch>
              <a:fillRect/>
            </a:stretch>
          </a:blipFill>
        </p:spPr>
      </p:sp>
      <p:sp>
        <p:nvSpPr>
          <p:cNvPr id="20" name="Freeform 7"/>
          <p:cNvSpPr/>
          <p:nvPr/>
        </p:nvSpPr>
        <p:spPr>
          <a:xfrm rot="360781">
            <a:off x="13178870" y="3841244"/>
            <a:ext cx="4754016" cy="6350822"/>
          </a:xfrm>
          <a:custGeom>
            <a:avLst/>
            <a:gdLst/>
            <a:ahLst/>
            <a:cxnLst/>
            <a:rect l="l" t="t" r="r" b="b"/>
            <a:pathLst>
              <a:path w="3209717" h="4670223">
                <a:moveTo>
                  <a:pt x="0" y="0"/>
                </a:moveTo>
                <a:lnTo>
                  <a:pt x="3209717" y="0"/>
                </a:lnTo>
                <a:lnTo>
                  <a:pt x="3209717" y="4670223"/>
                </a:lnTo>
                <a:lnTo>
                  <a:pt x="0" y="46702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1" name="Rectangle 20"/>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Box 21"/>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23" name="TextBox 22"/>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24" name="TextBox 23"/>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lang="en-US" sz="2400" noProof="0" dirty="0">
                <a:solidFill>
                  <a:prstClr val="white"/>
                </a:solidFill>
              </a:rPr>
              <a:t>INSTRUCT A SURVEY</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sp>
        <p:nvSpPr>
          <p:cNvPr id="25" name="Rectangle 24"/>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6" name="TextBox 25"/>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27" name="TextBox 26"/>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28" name="TextBox 27"/>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END OF UNIT</a:t>
            </a:r>
          </a:p>
        </p:txBody>
      </p:sp>
    </p:spTree>
    <p:extLst>
      <p:ext uri="{BB962C8B-B14F-4D97-AF65-F5344CB8AC3E}">
        <p14:creationId xmlns:p14="http://schemas.microsoft.com/office/powerpoint/2010/main" val="1889339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39" name="TextBox 38"/>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40" name="TextBox 39"/>
          <p:cNvSpPr txBox="1"/>
          <p:nvPr/>
        </p:nvSpPr>
        <p:spPr>
          <a:xfrm>
            <a:off x="14706600" y="151313"/>
            <a:ext cx="3343276" cy="830997"/>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lang="en-US" sz="2400" noProof="0" dirty="0">
                <a:solidFill>
                  <a:prstClr val="white"/>
                </a:solidFill>
              </a:rPr>
              <a:t>INSTRUCT A SURVEY</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sp>
        <p:nvSpPr>
          <p:cNvPr id="43" name="Rectangle 42"/>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44" name="TextBox 43"/>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45" name="TextBox 44"/>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46" name="TextBox 45"/>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END OF UNIT</a:t>
            </a:r>
          </a:p>
        </p:txBody>
      </p:sp>
      <p:pic>
        <p:nvPicPr>
          <p:cNvPr id="1028" name="Picture 4" descr="Sharing Ideas Creates Commitment">
            <a:extLst>
              <a:ext uri="{FF2B5EF4-FFF2-40B4-BE49-F238E27FC236}">
                <a16:creationId xmlns:a16="http://schemas.microsoft.com/office/drawing/2014/main" id="{F8EE6EFC-10E6-472F-A7FB-43828386BD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096058"/>
            <a:ext cx="1743275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a:extLst>
              <a:ext uri="{FF2B5EF4-FFF2-40B4-BE49-F238E27FC236}">
                <a16:creationId xmlns:a16="http://schemas.microsoft.com/office/drawing/2014/main" id="{87BF65E7-D432-4ED8-8552-62186400B2B6}"/>
              </a:ext>
            </a:extLst>
          </p:cNvPr>
          <p:cNvGraphicFramePr>
            <a:graphicFrameLocks noGrp="1"/>
          </p:cNvGraphicFramePr>
          <p:nvPr>
            <p:extLst>
              <p:ext uri="{D42A27DB-BD31-4B8C-83A1-F6EECF244321}">
                <p14:modId xmlns:p14="http://schemas.microsoft.com/office/powerpoint/2010/main" val="2943373648"/>
              </p:ext>
            </p:extLst>
          </p:nvPr>
        </p:nvGraphicFramePr>
        <p:xfrm>
          <a:off x="6172200" y="4838700"/>
          <a:ext cx="5181600" cy="2286000"/>
        </p:xfrm>
        <a:graphic>
          <a:graphicData uri="http://schemas.openxmlformats.org/drawingml/2006/table">
            <a:tbl>
              <a:tblPr>
                <a:tableStyleId>{5C22544A-7EE6-4342-B048-85BDC9FD1C3A}</a:tableStyleId>
              </a:tblPr>
              <a:tblGrid>
                <a:gridCol w="5181600">
                  <a:extLst>
                    <a:ext uri="{9D8B030D-6E8A-4147-A177-3AD203B41FA5}">
                      <a16:colId xmlns:a16="http://schemas.microsoft.com/office/drawing/2014/main" val="18288196"/>
                    </a:ext>
                  </a:extLst>
                </a:gridCol>
              </a:tblGrid>
              <a:tr h="2286000">
                <a:tc>
                  <a:txBody>
                    <a:bodyPr/>
                    <a:lstStyle/>
                    <a:p>
                      <a:pPr marL="457200" algn="l">
                        <a:lnSpc>
                          <a:spcPct val="130000"/>
                        </a:lnSpc>
                        <a:spcAft>
                          <a:spcPts val="0"/>
                        </a:spcAft>
                      </a:pPr>
                      <a:r>
                        <a:rPr lang="en-US" sz="3600" b="1" i="1" dirty="0">
                          <a:solidFill>
                            <a:srgbClr val="FF0000"/>
                          </a:solidFill>
                          <a:effectLst/>
                          <a:latin typeface="Times New Roman" panose="02020603050405020304" pitchFamily="18" charset="0"/>
                          <a:cs typeface="Times New Roman" panose="02020603050405020304" pitchFamily="18" charset="0"/>
                        </a:rPr>
                        <a:t>What can you do to meet new classmates or make new friends? </a:t>
                      </a:r>
                      <a:endParaRPr lang="en-US" sz="3600" b="1" i="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300" marR="114300" marT="0" marB="0">
                    <a:solidFill>
                      <a:schemeClr val="bg1"/>
                    </a:solidFill>
                  </a:tcPr>
                </a:tc>
                <a:extLst>
                  <a:ext uri="{0D108BD9-81ED-4DB2-BD59-A6C34878D82A}">
                    <a16:rowId xmlns:a16="http://schemas.microsoft.com/office/drawing/2014/main" val="2302415447"/>
                  </a:ext>
                </a:extLst>
              </a:tr>
            </a:tbl>
          </a:graphicData>
        </a:graphic>
      </p:graphicFrame>
    </p:spTree>
    <p:extLst>
      <p:ext uri="{BB962C8B-B14F-4D97-AF65-F5344CB8AC3E}">
        <p14:creationId xmlns:p14="http://schemas.microsoft.com/office/powerpoint/2010/main" val="159214297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39" name="TextBox 38"/>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40" name="TextBox 39"/>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lang="en-US" sz="2400" noProof="0" dirty="0">
                <a:solidFill>
                  <a:prstClr val="white"/>
                </a:solidFill>
              </a:rPr>
              <a:t>INSTRUCT A SURVEY</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nvGrpSpPr>
          <p:cNvPr id="19" name="Group 5"/>
          <p:cNvGrpSpPr/>
          <p:nvPr/>
        </p:nvGrpSpPr>
        <p:grpSpPr>
          <a:xfrm>
            <a:off x="1540892" y="2857500"/>
            <a:ext cx="15195355" cy="6041690"/>
            <a:chOff x="0" y="0"/>
            <a:chExt cx="10403497" cy="4805845"/>
          </a:xfrm>
        </p:grpSpPr>
        <p:pic>
          <p:nvPicPr>
            <p:cNvPr id="20" name="Picture 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0"/>
              <a:ext cx="3316033" cy="4805845"/>
            </a:xfrm>
            <a:prstGeom prst="rect">
              <a:avLst/>
            </a:prstGeom>
          </p:spPr>
        </p:pic>
        <p:pic>
          <p:nvPicPr>
            <p:cNvPr id="21"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114786" y="0"/>
              <a:ext cx="3893644" cy="4805845"/>
            </a:xfrm>
            <a:prstGeom prst="rect">
              <a:avLst/>
            </a:prstGeom>
          </p:spPr>
        </p:pic>
        <p:pic>
          <p:nvPicPr>
            <p:cNvPr id="22"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087464" y="0"/>
              <a:ext cx="3316033" cy="4805845"/>
            </a:xfrm>
            <a:prstGeom prst="rect">
              <a:avLst/>
            </a:prstGeom>
          </p:spPr>
        </p:pic>
      </p:grpSp>
      <p:pic>
        <p:nvPicPr>
          <p:cNvPr id="23" name="Picture 9"/>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77839">
            <a:off x="5686524" y="4657835"/>
            <a:ext cx="1149228" cy="227505"/>
          </a:xfrm>
          <a:prstGeom prst="rect">
            <a:avLst/>
          </a:prstGeom>
        </p:spPr>
      </p:pic>
      <p:pic>
        <p:nvPicPr>
          <p:cNvPr id="30" name="Picture 16"/>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77839">
            <a:off x="5686524" y="5496035"/>
            <a:ext cx="1149228" cy="227505"/>
          </a:xfrm>
          <a:prstGeom prst="rect">
            <a:avLst/>
          </a:prstGeom>
        </p:spPr>
      </p:pic>
      <p:pic>
        <p:nvPicPr>
          <p:cNvPr id="31" name="Picture 17"/>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77839">
            <a:off x="5686524" y="6307784"/>
            <a:ext cx="1149228" cy="227505"/>
          </a:xfrm>
          <a:prstGeom prst="rect">
            <a:avLst/>
          </a:prstGeom>
        </p:spPr>
      </p:pic>
      <p:pic>
        <p:nvPicPr>
          <p:cNvPr id="32" name="Picture 18"/>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77839">
            <a:off x="5686524" y="7069784"/>
            <a:ext cx="1149228" cy="227505"/>
          </a:xfrm>
          <a:prstGeom prst="rect">
            <a:avLst/>
          </a:prstGeom>
        </p:spPr>
      </p:pic>
      <p:pic>
        <p:nvPicPr>
          <p:cNvPr id="33" name="Picture 19"/>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77839">
            <a:off x="5686524" y="7984184"/>
            <a:ext cx="1149228" cy="227505"/>
          </a:xfrm>
          <a:prstGeom prst="rect">
            <a:avLst/>
          </a:prstGeom>
        </p:spPr>
      </p:pic>
      <p:pic>
        <p:nvPicPr>
          <p:cNvPr id="72" name="Picture 9"/>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77839">
            <a:off x="11249124" y="4707584"/>
            <a:ext cx="1149228" cy="227505"/>
          </a:xfrm>
          <a:prstGeom prst="rect">
            <a:avLst/>
          </a:prstGeom>
        </p:spPr>
      </p:pic>
      <p:pic>
        <p:nvPicPr>
          <p:cNvPr id="73" name="Picture 16"/>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77839">
            <a:off x="11249124" y="5545784"/>
            <a:ext cx="1149228" cy="227505"/>
          </a:xfrm>
          <a:prstGeom prst="rect">
            <a:avLst/>
          </a:prstGeom>
        </p:spPr>
      </p:pic>
      <p:pic>
        <p:nvPicPr>
          <p:cNvPr id="74" name="Picture 17"/>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77839">
            <a:off x="11249124" y="6357533"/>
            <a:ext cx="1149228" cy="227505"/>
          </a:xfrm>
          <a:prstGeom prst="rect">
            <a:avLst/>
          </a:prstGeom>
        </p:spPr>
      </p:pic>
      <p:pic>
        <p:nvPicPr>
          <p:cNvPr id="75" name="Picture 18"/>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77839">
            <a:off x="11249124" y="7119533"/>
            <a:ext cx="1149228" cy="227505"/>
          </a:xfrm>
          <a:prstGeom prst="rect">
            <a:avLst/>
          </a:prstGeom>
        </p:spPr>
      </p:pic>
      <p:pic>
        <p:nvPicPr>
          <p:cNvPr id="76" name="Picture 19"/>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77839">
            <a:off x="11249124" y="8033933"/>
            <a:ext cx="1149228" cy="227505"/>
          </a:xfrm>
          <a:prstGeom prst="rect">
            <a:avLst/>
          </a:prstGeom>
        </p:spPr>
      </p:pic>
      <p:sp>
        <p:nvSpPr>
          <p:cNvPr id="83" name="TextBox 38"/>
          <p:cNvSpPr txBox="1"/>
          <p:nvPr/>
        </p:nvSpPr>
        <p:spPr>
          <a:xfrm>
            <a:off x="1066800" y="3372518"/>
            <a:ext cx="5591675" cy="192360"/>
          </a:xfrm>
          <a:prstGeom prst="rect">
            <a:avLst/>
          </a:prstGeom>
        </p:spPr>
        <p:txBody>
          <a:bodyPr wrap="square" lIns="0" tIns="0" rIns="0" bIns="0" rtlCol="0" anchor="t">
            <a:spAutoFit/>
          </a:bodyPr>
          <a:lstStyle/>
          <a:p>
            <a:pPr algn="ctr">
              <a:lnSpc>
                <a:spcPts val="1478"/>
              </a:lnSpc>
            </a:pPr>
            <a:r>
              <a:rPr lang="en-US" sz="2800" b="1" spc="37" dirty="0">
                <a:solidFill>
                  <a:srgbClr val="A8664E"/>
                </a:solidFill>
                <a:latin typeface="Comic Sans MS" panose="030F0702030302020204" pitchFamily="66" charset="0"/>
              </a:rPr>
              <a:t>NAME</a:t>
            </a:r>
          </a:p>
        </p:txBody>
      </p:sp>
      <p:sp>
        <p:nvSpPr>
          <p:cNvPr id="36" name="TextBox 38"/>
          <p:cNvSpPr txBox="1"/>
          <p:nvPr/>
        </p:nvSpPr>
        <p:spPr>
          <a:xfrm>
            <a:off x="5029200" y="1816590"/>
            <a:ext cx="8864949" cy="192360"/>
          </a:xfrm>
          <a:prstGeom prst="rect">
            <a:avLst/>
          </a:prstGeom>
        </p:spPr>
        <p:txBody>
          <a:bodyPr wrap="square" lIns="0" tIns="0" rIns="0" bIns="0" rtlCol="0" anchor="t">
            <a:spAutoFit/>
          </a:bodyPr>
          <a:lstStyle/>
          <a:p>
            <a:pPr algn="ctr">
              <a:lnSpc>
                <a:spcPts val="1478"/>
              </a:lnSpc>
            </a:pPr>
            <a:r>
              <a:rPr lang="en-US" sz="4400" b="1" spc="37" dirty="0">
                <a:solidFill>
                  <a:srgbClr val="A8664E"/>
                </a:solidFill>
                <a:latin typeface="Comic Sans MS" panose="030F0702030302020204" pitchFamily="66" charset="0"/>
              </a:rPr>
              <a:t>SAMPLE SURVEY</a:t>
            </a:r>
          </a:p>
        </p:txBody>
      </p:sp>
      <p:sp>
        <p:nvSpPr>
          <p:cNvPr id="41" name="TextBox 38"/>
          <p:cNvSpPr txBox="1"/>
          <p:nvPr/>
        </p:nvSpPr>
        <p:spPr>
          <a:xfrm>
            <a:off x="6583595" y="3353087"/>
            <a:ext cx="4812815" cy="192360"/>
          </a:xfrm>
          <a:prstGeom prst="rect">
            <a:avLst/>
          </a:prstGeom>
        </p:spPr>
        <p:txBody>
          <a:bodyPr wrap="square" lIns="0" tIns="0" rIns="0" bIns="0" rtlCol="0" anchor="t">
            <a:spAutoFit/>
          </a:bodyPr>
          <a:lstStyle/>
          <a:p>
            <a:pPr algn="ctr">
              <a:lnSpc>
                <a:spcPts val="1478"/>
              </a:lnSpc>
            </a:pPr>
            <a:r>
              <a:rPr lang="en-US" sz="2800" b="1" spc="37" dirty="0">
                <a:solidFill>
                  <a:srgbClr val="A8664E"/>
                </a:solidFill>
                <a:latin typeface="Comic Sans MS" panose="030F0702030302020204" pitchFamily="66" charset="0"/>
              </a:rPr>
              <a:t>WAYS TO MEET PEOPLE</a:t>
            </a:r>
          </a:p>
        </p:txBody>
      </p:sp>
      <p:sp>
        <p:nvSpPr>
          <p:cNvPr id="42" name="TextBox 38"/>
          <p:cNvSpPr txBox="1"/>
          <p:nvPr/>
        </p:nvSpPr>
        <p:spPr>
          <a:xfrm>
            <a:off x="11923432" y="3359503"/>
            <a:ext cx="4812815" cy="234360"/>
          </a:xfrm>
          <a:prstGeom prst="rect">
            <a:avLst/>
          </a:prstGeom>
        </p:spPr>
        <p:txBody>
          <a:bodyPr wrap="square" lIns="0" tIns="0" rIns="0" bIns="0" rtlCol="0" anchor="t">
            <a:spAutoFit/>
          </a:bodyPr>
          <a:lstStyle/>
          <a:p>
            <a:pPr algn="ctr">
              <a:lnSpc>
                <a:spcPts val="1478"/>
              </a:lnSpc>
            </a:pPr>
            <a:r>
              <a:rPr lang="en-US" sz="2800" b="1" spc="37" dirty="0">
                <a:solidFill>
                  <a:srgbClr val="A8664E"/>
                </a:solidFill>
                <a:latin typeface="Comic Sans MS" panose="030F0702030302020204" pitchFamily="66" charset="0"/>
              </a:rPr>
              <a:t>HOW IT WORKS</a:t>
            </a:r>
          </a:p>
        </p:txBody>
      </p:sp>
      <p:sp>
        <p:nvSpPr>
          <p:cNvPr id="43" name="Rectangle 42"/>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44" name="TextBox 43"/>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45" name="TextBox 44"/>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46" name="TextBox 45"/>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END OF UNIT</a:t>
            </a:r>
          </a:p>
        </p:txBody>
      </p:sp>
    </p:spTree>
    <p:extLst>
      <p:ext uri="{BB962C8B-B14F-4D97-AF65-F5344CB8AC3E}">
        <p14:creationId xmlns:p14="http://schemas.microsoft.com/office/powerpoint/2010/main" val="352652978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439400"/>
          </a:xfrm>
          <a:prstGeom prst="rect">
            <a:avLst/>
          </a:prstGeom>
        </p:spPr>
      </p:pic>
      <p:pic>
        <p:nvPicPr>
          <p:cNvPr id="29" name="Picture 2"/>
          <p:cNvPicPr>
            <a:picLocks noChangeAspect="1"/>
          </p:cNvPicPr>
          <p:nvPr/>
        </p:nvPicPr>
        <p:blipFill>
          <a:blip r:embed="rId3"/>
          <a:srcRect/>
          <a:stretch>
            <a:fillRect/>
          </a:stretch>
        </p:blipFill>
        <p:spPr>
          <a:xfrm>
            <a:off x="-762002" y="5355269"/>
            <a:ext cx="19549122" cy="5655632"/>
          </a:xfrm>
          <a:prstGeom prst="rect">
            <a:avLst/>
          </a:prstGeom>
        </p:spPr>
      </p:pic>
      <p:pic>
        <p:nvPicPr>
          <p:cNvPr id="30" name="Picture 3"/>
          <p:cNvPicPr>
            <a:picLocks noChangeAspect="1"/>
          </p:cNvPicPr>
          <p:nvPr/>
        </p:nvPicPr>
        <p:blipFill>
          <a:blip r:embed="rId3"/>
          <a:srcRect/>
          <a:stretch>
            <a:fillRect/>
          </a:stretch>
        </p:blipFill>
        <p:spPr>
          <a:xfrm rot="-10800000">
            <a:off x="-762001" y="-266700"/>
            <a:ext cx="19811999" cy="5654988"/>
          </a:xfrm>
          <a:prstGeom prst="rect">
            <a:avLst/>
          </a:prstGeom>
        </p:spPr>
      </p:pic>
      <p:sp>
        <p:nvSpPr>
          <p:cNvPr id="4" name="Rectangle 3"/>
          <p:cNvSpPr/>
          <p:nvPr/>
        </p:nvSpPr>
        <p:spPr>
          <a:xfrm>
            <a:off x="4376682" y="4065539"/>
            <a:ext cx="10036209" cy="2308324"/>
          </a:xfrm>
          <a:prstGeom prst="rect">
            <a:avLst/>
          </a:prstGeom>
          <a:noFill/>
        </p:spPr>
        <p:txBody>
          <a:bodyPr wrap="none" lIns="91440" tIns="45720" rIns="91440" bIns="45720">
            <a:spAutoFit/>
          </a:bodyPr>
          <a:lstStyle/>
          <a:p>
            <a:pPr algn="ctr"/>
            <a:r>
              <a:rPr lang="en-US" sz="14400" b="1" spc="50" dirty="0">
                <a:ln w="9525" cmpd="sng">
                  <a:solidFill>
                    <a:schemeClr val="accent1"/>
                  </a:solidFill>
                  <a:prstDash val="solid"/>
                </a:ln>
                <a:solidFill>
                  <a:srgbClr val="70AD47">
                    <a:tint val="1000"/>
                  </a:srgbClr>
                </a:solidFill>
                <a:effectLst>
                  <a:glow rad="38100">
                    <a:schemeClr val="accent1">
                      <a:alpha val="40000"/>
                    </a:schemeClr>
                  </a:glow>
                </a:effectLst>
              </a:rPr>
              <a:t>THANK YOU!</a:t>
            </a:r>
          </a:p>
        </p:txBody>
      </p:sp>
    </p:spTree>
    <p:extLst>
      <p:ext uri="{BB962C8B-B14F-4D97-AF65-F5344CB8AC3E}">
        <p14:creationId xmlns:p14="http://schemas.microsoft.com/office/powerpoint/2010/main" val="1501474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TotalTime>
  <Words>310</Words>
  <Application>Microsoft Office PowerPoint</Application>
  <PresentationFormat>Custom</PresentationFormat>
  <Paragraphs>43</Paragraphs>
  <Slides>5</Slides>
  <Notes>3</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Myriad Pro</vt:lpstr>
      <vt:lpstr>Calibri</vt:lpstr>
      <vt:lpstr>Times New Roman</vt:lpstr>
      <vt:lpstr>Arial</vt:lpstr>
      <vt:lpstr>Blueberry</vt:lpstr>
      <vt:lpstr>Adobe Gothic Std B</vt:lpstr>
      <vt:lpstr>Comic Sans MS</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Purple Retro Illustration Word Puzzle Game Presentation</dc:title>
  <dc:creator>ADMIN</dc:creator>
  <cp:lastModifiedBy>Administrator</cp:lastModifiedBy>
  <cp:revision>11</cp:revision>
  <dcterms:created xsi:type="dcterms:W3CDTF">2006-08-16T00:00:00Z</dcterms:created>
  <dcterms:modified xsi:type="dcterms:W3CDTF">2023-08-16T17:53:20Z</dcterms:modified>
  <dc:identifier>DAFq26t7MEo</dc:identifier>
</cp:coreProperties>
</file>