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06" r:id="rId2"/>
    <p:sldId id="271" r:id="rId3"/>
    <p:sldId id="264" r:id="rId4"/>
    <p:sldId id="265" r:id="rId5"/>
    <p:sldId id="266" r:id="rId6"/>
    <p:sldId id="267" r:id="rId7"/>
    <p:sldId id="268" r:id="rId8"/>
    <p:sldId id="269" r:id="rId9"/>
    <p:sldId id="272" r:id="rId10"/>
    <p:sldId id="273" r:id="rId11"/>
    <p:sldId id="274" r:id="rId12"/>
    <p:sldId id="275" r:id="rId13"/>
    <p:sldId id="276" r:id="rId14"/>
    <p:sldId id="308" r:id="rId15"/>
    <p:sldId id="307" r:id="rId16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DengXian" panose="02010600030101010101" pitchFamily="2" charset="-122"/>
      <p:regular r:id="rId24"/>
    </p:embeddedFont>
    <p:embeddedFont>
      <p:font typeface="Gill Sans MT Ext Condensed Bold" panose="020B0604020202020204" charset="0"/>
      <p:regular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FAEA"/>
    <a:srgbClr val="4D3407"/>
    <a:srgbClr val="502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83245" autoAdjust="0"/>
  </p:normalViewPr>
  <p:slideViewPr>
    <p:cSldViewPr>
      <p:cViewPr varScale="1">
        <p:scale>
          <a:sx n="38" d="100"/>
          <a:sy n="38" d="100"/>
        </p:scale>
        <p:origin x="110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D6B9-C806-4717-9FC8-B0FBF7FCDEA3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9B027-D9D8-49BD-BF78-01B929BBA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 class into 2 teams. One student from each team comes to the board and gives 2 clues so that other team can guess what job it is.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 1: I work in a hospital.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Clue 2: I look after patients.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(I’m a nurse.)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66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 question asks about the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kind of job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so the response is usually a type of job rather than a specific job like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doctor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Point out that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repeated in the answer, but that students must put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the word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their response.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can add specific information to a noun by following it with a phrase beginning with the word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they can make this phrase in the following way: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noun +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verb + more information (e.g.,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job/that/is/interesting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 Read the second question and the two responses in the chart. Explain that this question is more polite than the first one. Tell students using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makes the strongest statement. Explain that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would like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expresses a desire but the speaker accepts the fact that this desire may not be fulfilled (i.e., I’d like a job that pays a lot of money, but I may not get one).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can add more specific information in the following way: like + verb-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structure provides information about people’s interests..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58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Ask students to get into groups and play a guessing game during which they must ask yes/no questions to guess the job. Emphasize that they can only answer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Explain that the winner is the person who guesses the correct job with the fewest number of questions.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to think of a job.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the example exchange with two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the class what your job is, and if they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know, have them ask more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until they guess correctly.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understanding of how the game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5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61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 slide tester—can use social media. Ask students why this is important (to help tell people about the company and to communicate well with guests at the water parks).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LEGO artist—know Lego pieces well; understand color, sculpting, and art; do many things at the same time (multi-tasking).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discuss what other jobs require multi-tasking.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 performer—be funny and able to smile and stand all day. Ask students which part of a character performer’s job they think would be the most difficult.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8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9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ADFB125-2709-F9C1-27DB-2DF0DB640F4F}"/>
              </a:ext>
            </a:extLst>
          </p:cNvPr>
          <p:cNvGrpSpPr/>
          <p:nvPr/>
        </p:nvGrpSpPr>
        <p:grpSpPr>
          <a:xfrm>
            <a:off x="0" y="0"/>
            <a:ext cx="18288001" cy="11809848"/>
            <a:chOff x="838200" y="-97155"/>
            <a:chExt cx="11353800" cy="72791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5FC1CF5-410B-40B7-8ED2-4C80440B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856" y="-97155"/>
              <a:ext cx="5724144" cy="72791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9E6DB2-2A49-910B-636A-C6E95BCA3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-97155"/>
              <a:ext cx="5724144" cy="727912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658363" y="9963835"/>
            <a:ext cx="17407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114" y="-879990"/>
            <a:ext cx="1947116" cy="25995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91" y="89729"/>
            <a:ext cx="1645080" cy="6601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4838700"/>
            <a:ext cx="7647437" cy="487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Myriad Pro" panose="020B0503030403020204" pitchFamily="34" charset="0"/>
              </a:rPr>
              <a:t>Language Focus (Finish) and The Real World</a:t>
            </a:r>
            <a:endParaRPr lang="en-US" sz="5400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6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941184" y="2248011"/>
            <a:ext cx="2865928" cy="3304593"/>
            <a:chOff x="0" y="0"/>
            <a:chExt cx="1900386" cy="21912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AEC69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300912" y="2248011"/>
            <a:ext cx="2865928" cy="3304593"/>
            <a:chOff x="0" y="0"/>
            <a:chExt cx="1900386" cy="21912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C6EBE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300912" y="6245461"/>
            <a:ext cx="2865928" cy="3304593"/>
            <a:chOff x="0" y="0"/>
            <a:chExt cx="1900386" cy="21912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FFCCCC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119255" y="2248011"/>
            <a:ext cx="2865928" cy="3304593"/>
            <a:chOff x="0" y="0"/>
            <a:chExt cx="1900386" cy="21912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CDA0A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478982" y="2248011"/>
            <a:ext cx="2865928" cy="3304593"/>
            <a:chOff x="0" y="0"/>
            <a:chExt cx="1900386" cy="219126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B6E2D3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2478982" y="6245461"/>
            <a:ext cx="2865928" cy="3304593"/>
            <a:chOff x="0" y="0"/>
            <a:chExt cx="1900386" cy="219126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EDA0AC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140061" y="2400300"/>
            <a:ext cx="2474214" cy="2643071"/>
            <a:chOff x="0" y="0"/>
            <a:chExt cx="1424187" cy="15213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499787" y="2400300"/>
            <a:ext cx="2474214" cy="2643071"/>
            <a:chOff x="0" y="0"/>
            <a:chExt cx="1424187" cy="15213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9499787" y="6383386"/>
            <a:ext cx="2474214" cy="2643071"/>
            <a:chOff x="0" y="0"/>
            <a:chExt cx="1424187" cy="15213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6318130" y="2400300"/>
            <a:ext cx="2474214" cy="2643071"/>
            <a:chOff x="0" y="0"/>
            <a:chExt cx="1424187" cy="152138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318130" y="6383386"/>
            <a:ext cx="2474214" cy="2643071"/>
            <a:chOff x="0" y="0"/>
            <a:chExt cx="1424187" cy="15213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677857" y="2400300"/>
            <a:ext cx="2474214" cy="2643071"/>
            <a:chOff x="0" y="0"/>
            <a:chExt cx="1424187" cy="152138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677857" y="6383386"/>
            <a:ext cx="2474214" cy="2643071"/>
            <a:chOff x="0" y="0"/>
            <a:chExt cx="1424187" cy="15213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39" name="Picture 3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58217" y="3112596"/>
            <a:ext cx="2231862" cy="1604150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54594" y="2854383"/>
            <a:ext cx="2181391" cy="1862363"/>
          </a:xfrm>
          <a:prstGeom prst="rect">
            <a:avLst/>
          </a:prstGeom>
        </p:spPr>
      </p:pic>
      <p:pic>
        <p:nvPicPr>
          <p:cNvPr id="43" name="Picture 4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988469" y="2535152"/>
            <a:ext cx="1920197" cy="2346908"/>
          </a:xfrm>
          <a:prstGeom prst="rect">
            <a:avLst/>
          </a:prstGeom>
        </p:spPr>
      </p:pic>
      <p:sp>
        <p:nvSpPr>
          <p:cNvPr id="44" name="TextBox 44"/>
          <p:cNvSpPr txBox="1"/>
          <p:nvPr/>
        </p:nvSpPr>
        <p:spPr>
          <a:xfrm>
            <a:off x="3213650" y="5084611"/>
            <a:ext cx="2320997" cy="524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9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Restaurant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573376" y="5095088"/>
            <a:ext cx="2320997" cy="52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9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Police Station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264365" y="5086995"/>
            <a:ext cx="266705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86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School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884488" y="5067300"/>
            <a:ext cx="2128157" cy="52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9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Bank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023914" y="9036609"/>
            <a:ext cx="1884752" cy="5264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9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Hospital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568545" y="881892"/>
            <a:ext cx="11138056" cy="1137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23"/>
              </a:lnSpc>
            </a:pPr>
            <a:r>
              <a:rPr lang="en-US" sz="6600" dirty="0">
                <a:solidFill>
                  <a:schemeClr val="accent1">
                    <a:lumMod val="75000"/>
                  </a:schemeClr>
                </a:solidFill>
                <a:latin typeface="Kozuka Mincho Pr6N H" panose="02020900000000000000" pitchFamily="18" charset="-128"/>
                <a:ea typeface="Kozuka Mincho Pr6N H" panose="02020900000000000000" pitchFamily="18" charset="-128"/>
              </a:rPr>
              <a:t>Warm Up: Who I am ?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grpSp>
        <p:nvGrpSpPr>
          <p:cNvPr id="64" name="Group 18"/>
          <p:cNvGrpSpPr/>
          <p:nvPr/>
        </p:nvGrpSpPr>
        <p:grpSpPr>
          <a:xfrm>
            <a:off x="6096000" y="6257032"/>
            <a:ext cx="2865928" cy="3304593"/>
            <a:chOff x="0" y="0"/>
            <a:chExt cx="1900386" cy="2191263"/>
          </a:xfrm>
        </p:grpSpPr>
        <p:sp>
          <p:nvSpPr>
            <p:cNvPr id="65" name="Freeform 19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C6EBEE"/>
            </a:solidFill>
          </p:spPr>
        </p:sp>
      </p:grpSp>
      <p:grpSp>
        <p:nvGrpSpPr>
          <p:cNvPr id="66" name="Group 34"/>
          <p:cNvGrpSpPr/>
          <p:nvPr/>
        </p:nvGrpSpPr>
        <p:grpSpPr>
          <a:xfrm>
            <a:off x="6294875" y="6394957"/>
            <a:ext cx="2474214" cy="2643071"/>
            <a:chOff x="0" y="0"/>
            <a:chExt cx="1424187" cy="1521384"/>
          </a:xfrm>
        </p:grpSpPr>
        <p:sp>
          <p:nvSpPr>
            <p:cNvPr id="67" name="Freeform 35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68" name="Picture 42"/>
          <p:cNvPicPr>
            <a:picLocks noChangeAspect="1"/>
          </p:cNvPicPr>
          <p:nvPr/>
        </p:nvPicPr>
        <p:blipFill>
          <a:blip r:embed="rId7"/>
          <a:srcRect l="43211"/>
          <a:stretch>
            <a:fillRect/>
          </a:stretch>
        </p:blipFill>
        <p:spPr>
          <a:xfrm>
            <a:off x="6294876" y="6648532"/>
            <a:ext cx="2382196" cy="2139364"/>
          </a:xfrm>
          <a:prstGeom prst="rect">
            <a:avLst/>
          </a:prstGeom>
        </p:spPr>
      </p:pic>
      <p:sp>
        <p:nvSpPr>
          <p:cNvPr id="69" name="TextBox 51"/>
          <p:cNvSpPr txBox="1"/>
          <p:nvPr/>
        </p:nvSpPr>
        <p:spPr>
          <a:xfrm>
            <a:off x="6640932" y="9049395"/>
            <a:ext cx="178813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86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Airplane</a:t>
            </a:r>
          </a:p>
        </p:txBody>
      </p:sp>
      <p:grpSp>
        <p:nvGrpSpPr>
          <p:cNvPr id="70" name="Group 4"/>
          <p:cNvGrpSpPr/>
          <p:nvPr/>
        </p:nvGrpSpPr>
        <p:grpSpPr>
          <a:xfrm>
            <a:off x="2941184" y="6257032"/>
            <a:ext cx="2865928" cy="3304593"/>
            <a:chOff x="0" y="0"/>
            <a:chExt cx="1900386" cy="2191263"/>
          </a:xfrm>
        </p:grpSpPr>
        <p:sp>
          <p:nvSpPr>
            <p:cNvPr id="71" name="Freeform 5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A8A7A7"/>
            </a:solidFill>
          </p:spPr>
        </p:sp>
      </p:grpSp>
      <p:grpSp>
        <p:nvGrpSpPr>
          <p:cNvPr id="72" name="Group 20"/>
          <p:cNvGrpSpPr/>
          <p:nvPr/>
        </p:nvGrpSpPr>
        <p:grpSpPr>
          <a:xfrm>
            <a:off x="3140061" y="6394959"/>
            <a:ext cx="2474214" cy="2643071"/>
            <a:chOff x="0" y="0"/>
            <a:chExt cx="1424187" cy="1521384"/>
          </a:xfrm>
        </p:grpSpPr>
        <p:sp>
          <p:nvSpPr>
            <p:cNvPr id="73" name="Freeform 21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4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235452" y="6745754"/>
            <a:ext cx="2277395" cy="1941479"/>
          </a:xfrm>
          <a:prstGeom prst="rect">
            <a:avLst/>
          </a:prstGeom>
        </p:spPr>
      </p:pic>
      <p:sp>
        <p:nvSpPr>
          <p:cNvPr id="75" name="TextBox 44"/>
          <p:cNvSpPr txBox="1"/>
          <p:nvPr/>
        </p:nvSpPr>
        <p:spPr>
          <a:xfrm>
            <a:off x="3213650" y="9049395"/>
            <a:ext cx="232099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86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Courthouse</a:t>
            </a:r>
          </a:p>
        </p:txBody>
      </p:sp>
      <p:pic>
        <p:nvPicPr>
          <p:cNvPr id="77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801600" y="6819900"/>
            <a:ext cx="2208374" cy="1906612"/>
          </a:xfrm>
          <a:prstGeom prst="rect">
            <a:avLst/>
          </a:prstGeom>
        </p:spPr>
      </p:pic>
      <p:pic>
        <p:nvPicPr>
          <p:cNvPr id="78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402880" y="3009636"/>
            <a:ext cx="2358653" cy="1691026"/>
          </a:xfrm>
          <a:prstGeom prst="rect">
            <a:avLst/>
          </a:prstGeom>
        </p:spPr>
      </p:pic>
      <p:pic>
        <p:nvPicPr>
          <p:cNvPr id="80" name="Picture 4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9601200" y="6891171"/>
            <a:ext cx="2243676" cy="1909929"/>
          </a:xfrm>
          <a:prstGeom prst="rect">
            <a:avLst/>
          </a:prstGeom>
        </p:spPr>
      </p:pic>
      <p:sp>
        <p:nvSpPr>
          <p:cNvPr id="82" name="TextBox 51"/>
          <p:cNvSpPr txBox="1"/>
          <p:nvPr/>
        </p:nvSpPr>
        <p:spPr>
          <a:xfrm>
            <a:off x="9870462" y="9029700"/>
            <a:ext cx="1788138" cy="52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29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Barber shop</a:t>
            </a:r>
          </a:p>
        </p:txBody>
      </p:sp>
    </p:spTree>
    <p:extLst>
      <p:ext uri="{BB962C8B-B14F-4D97-AF65-F5344CB8AC3E}">
        <p14:creationId xmlns:p14="http://schemas.microsoft.com/office/powerpoint/2010/main" val="2854634464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3C1D01-212B-EF18-A7EB-6E9BC54FDE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7" y="1580762"/>
            <a:ext cx="17801111" cy="6673476"/>
          </a:xfrm>
          <a:prstGeom prst="rect">
            <a:avLst/>
          </a:prstGeom>
        </p:spPr>
      </p:pic>
      <p:pic>
        <p:nvPicPr>
          <p:cNvPr id="14" name="EE_G8_1-13">
            <a:hlinkClick r:id="" action="ppaction://media"/>
            <a:extLst>
              <a:ext uri="{FF2B5EF4-FFF2-40B4-BE49-F238E27FC236}">
                <a16:creationId xmlns:a16="http://schemas.microsoft.com/office/drawing/2014/main" id="{E3056A8B-ED77-C0F8-80EF-6EA14F07F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1681067"/>
            <a:ext cx="887477" cy="88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5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30FADA-C4F9-E0DE-ACA6-5450EE736EE5}"/>
              </a:ext>
            </a:extLst>
          </p:cNvPr>
          <p:cNvGrpSpPr/>
          <p:nvPr/>
        </p:nvGrpSpPr>
        <p:grpSpPr>
          <a:xfrm>
            <a:off x="228600" y="2095500"/>
            <a:ext cx="17640823" cy="5669405"/>
            <a:chOff x="-90693" y="1455295"/>
            <a:chExt cx="12282693" cy="394741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69B6EB7-8B24-2329-8010-36292F715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3207" y="1455295"/>
              <a:ext cx="5408793" cy="394741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01647F2-9EEA-466B-F3BE-9A8B725D3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0693" y="2081736"/>
              <a:ext cx="6873900" cy="2694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1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37AE45E-1127-3441-8D8A-9004C094BF60}"/>
              </a:ext>
            </a:extLst>
          </p:cNvPr>
          <p:cNvGrpSpPr/>
          <p:nvPr/>
        </p:nvGrpSpPr>
        <p:grpSpPr>
          <a:xfrm>
            <a:off x="79829" y="2019300"/>
            <a:ext cx="18407554" cy="6401448"/>
            <a:chOff x="0" y="1607927"/>
            <a:chExt cx="12055072" cy="419229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A9FDD95-A435-9605-4A6F-D0B97526A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07927"/>
              <a:ext cx="6360561" cy="419229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AFB961E-B936-86CD-A3B7-D14A9F159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047" y="2242540"/>
              <a:ext cx="5899025" cy="2923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189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C95201-8D9D-BB7C-6D1B-DB1F54CD7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71700"/>
            <a:ext cx="18132379" cy="53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64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E5A477-EF5C-3322-BEB9-E70F8F19E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1586980"/>
            <a:ext cx="18933965" cy="6552121"/>
          </a:xfrm>
          <a:prstGeom prst="rect">
            <a:avLst/>
          </a:prstGeom>
        </p:spPr>
      </p:pic>
      <p:sp>
        <p:nvSpPr>
          <p:cNvPr id="17" name="TextBox 3"/>
          <p:cNvSpPr txBox="1"/>
          <p:nvPr/>
        </p:nvSpPr>
        <p:spPr>
          <a:xfrm>
            <a:off x="11752759" y="4762500"/>
            <a:ext cx="629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that’s dangerous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B3C22F04-AECC-EF92-2B1F-2067015EF0B8}"/>
              </a:ext>
            </a:extLst>
          </p:cNvPr>
          <p:cNvSpPr txBox="1"/>
          <p:nvPr/>
        </p:nvSpPr>
        <p:spPr>
          <a:xfrm>
            <a:off x="11987070" y="5429784"/>
            <a:ext cx="629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that pay a lot of money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F53EB466-5ED3-2E07-6631-90C363F85382}"/>
              </a:ext>
            </a:extLst>
          </p:cNvPr>
          <p:cNvSpPr txBox="1"/>
          <p:nvPr/>
        </p:nvSpPr>
        <p:spPr>
          <a:xfrm>
            <a:off x="10185140" y="6100148"/>
            <a:ext cx="629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that lets me travel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6A45F322-9217-2FB6-E668-E8767AD76456}"/>
              </a:ext>
            </a:extLst>
          </p:cNvPr>
          <p:cNvSpPr txBox="1"/>
          <p:nvPr/>
        </p:nvSpPr>
        <p:spPr>
          <a:xfrm>
            <a:off x="9690100" y="6770159"/>
            <a:ext cx="629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that lets her perform on stage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5914D0D4-CCFB-E2D3-7926-E295A0654730}"/>
              </a:ext>
            </a:extLst>
          </p:cNvPr>
          <p:cNvSpPr txBox="1"/>
          <p:nvPr/>
        </p:nvSpPr>
        <p:spPr>
          <a:xfrm>
            <a:off x="9677400" y="7436849"/>
            <a:ext cx="6298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that lets me work with animals</a:t>
            </a:r>
          </a:p>
        </p:txBody>
      </p:sp>
    </p:spTree>
    <p:extLst>
      <p:ext uri="{BB962C8B-B14F-4D97-AF65-F5344CB8AC3E}">
        <p14:creationId xmlns:p14="http://schemas.microsoft.com/office/powerpoint/2010/main" val="254047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CE69F9-30AA-6A21-CFF2-DE3B1CCCD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57300"/>
            <a:ext cx="16442274" cy="810281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27FA678-F418-4EA5-0C50-B5E9EFF65A0A}"/>
              </a:ext>
            </a:extLst>
          </p:cNvPr>
          <p:cNvSpPr/>
          <p:nvPr/>
        </p:nvSpPr>
        <p:spPr>
          <a:xfrm>
            <a:off x="9448800" y="4229100"/>
            <a:ext cx="863029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DF3E9A0-AE8F-31BA-B49D-FBAB8579757B}"/>
              </a:ext>
            </a:extLst>
          </p:cNvPr>
          <p:cNvSpPr/>
          <p:nvPr/>
        </p:nvSpPr>
        <p:spPr>
          <a:xfrm>
            <a:off x="12548171" y="4229100"/>
            <a:ext cx="863029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E26F05-2903-39BB-353A-EBDC90A532AB}"/>
              </a:ext>
            </a:extLst>
          </p:cNvPr>
          <p:cNvSpPr/>
          <p:nvPr/>
        </p:nvSpPr>
        <p:spPr>
          <a:xfrm>
            <a:off x="7744162" y="4686300"/>
            <a:ext cx="1704638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DE5CF87-4828-6557-FBD8-8F081930313D}"/>
              </a:ext>
            </a:extLst>
          </p:cNvPr>
          <p:cNvSpPr/>
          <p:nvPr/>
        </p:nvSpPr>
        <p:spPr>
          <a:xfrm>
            <a:off x="12801600" y="6198054"/>
            <a:ext cx="613747" cy="6218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70CFB6-06A6-EF70-24D2-DE66BCE4A8BD}"/>
              </a:ext>
            </a:extLst>
          </p:cNvPr>
          <p:cNvSpPr/>
          <p:nvPr/>
        </p:nvSpPr>
        <p:spPr>
          <a:xfrm>
            <a:off x="6254265" y="7353300"/>
            <a:ext cx="1341354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FDE1F30-D07E-4084-856A-FC9CE29E9546}"/>
              </a:ext>
            </a:extLst>
          </p:cNvPr>
          <p:cNvSpPr/>
          <p:nvPr/>
        </p:nvSpPr>
        <p:spPr>
          <a:xfrm>
            <a:off x="4105272" y="8115300"/>
            <a:ext cx="1228728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16F5898-7D32-608D-9824-89251B4E349D}"/>
              </a:ext>
            </a:extLst>
          </p:cNvPr>
          <p:cNvSpPr/>
          <p:nvPr/>
        </p:nvSpPr>
        <p:spPr>
          <a:xfrm>
            <a:off x="9825653" y="8103054"/>
            <a:ext cx="613747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B6F91EE-70EB-8D61-B32E-C347502D8232}"/>
              </a:ext>
            </a:extLst>
          </p:cNvPr>
          <p:cNvSpPr/>
          <p:nvPr/>
        </p:nvSpPr>
        <p:spPr>
          <a:xfrm>
            <a:off x="6609985" y="8628851"/>
            <a:ext cx="2268353" cy="6218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EE_G8_1-14">
            <a:hlinkClick r:id="" action="ppaction://media"/>
            <a:extLst>
              <a:ext uri="{FF2B5EF4-FFF2-40B4-BE49-F238E27FC236}">
                <a16:creationId xmlns:a16="http://schemas.microsoft.com/office/drawing/2014/main" id="{5DF93171-BDFB-FAE0-0F73-7AD413BEF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6355610" y="1257300"/>
            <a:ext cx="987059" cy="98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73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LANGUAGE FOCUS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2F4E7-EBE4-3E2C-B694-8C17D6E97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09700"/>
            <a:ext cx="14370884" cy="781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8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8" y="523743"/>
            <a:ext cx="18287999" cy="97572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EFAC3C-EBE4-C74B-7B43-DA1F48EA2D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128" y="1257300"/>
            <a:ext cx="10610186" cy="8606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THE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 REAL WORLD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1428" y="1094482"/>
            <a:ext cx="6398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Myriad Pro" panose="020B0503030403020204" pitchFamily="34" charset="0"/>
                <a:ea typeface="Adobe Gothic Std B" panose="020B0800000000000000" pitchFamily="34" charset="-128"/>
              </a:rPr>
              <a:t>Look at picture and describe </a:t>
            </a:r>
          </a:p>
          <a:p>
            <a:endParaRPr lang="en-US" sz="3200" b="1" dirty="0">
              <a:solidFill>
                <a:srgbClr val="FFFF00"/>
              </a:solidFill>
              <a:latin typeface="Myriad Pro" panose="020B0503030403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42" y="2986317"/>
            <a:ext cx="56341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  <a:cs typeface="Adobe Arabic" panose="02040503050201020203" pitchFamily="18" charset="-78"/>
              </a:rPr>
              <a:t>Lego pieces are colorful, interlocking plastic bricks, wheels, figures, and other objects that allow people to create almost anything they can imagine. The company’s</a:t>
            </a:r>
            <a:b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  <a:cs typeface="Adobe Arabic" panose="02040503050201020203" pitchFamily="18" charset="-78"/>
              </a:rPr>
            </a:br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  <a:ea typeface="Adobe Gothic Std B" panose="020B0800000000000000" pitchFamily="34" charset="-128"/>
                <a:cs typeface="Adobe Arabic" panose="02040503050201020203" pitchFamily="18" charset="-78"/>
              </a:rPr>
              <a:t>international headquarters are in Denmark</a:t>
            </a:r>
          </a:p>
          <a:p>
            <a:endParaRPr lang="en-US" sz="2000" dirty="0">
              <a:latin typeface="Myriad Pro" panose="020B0503030403020204" pitchFamily="34" charset="0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1907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34200" y="-21167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THE REAL WORLD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C5071-BCFA-D5F4-6764-20FC35F51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57300"/>
            <a:ext cx="11201400" cy="8114882"/>
          </a:xfrm>
          <a:prstGeom prst="rect">
            <a:avLst/>
          </a:prstGeom>
        </p:spPr>
      </p:pic>
      <p:pic>
        <p:nvPicPr>
          <p:cNvPr id="7" name="EE_G8_1-15">
            <a:hlinkClick r:id="" action="ppaction://media"/>
            <a:extLst>
              <a:ext uri="{FF2B5EF4-FFF2-40B4-BE49-F238E27FC236}">
                <a16:creationId xmlns:a16="http://schemas.microsoft.com/office/drawing/2014/main" id="{5A2FE967-FC3D-0A96-326C-CE204F024E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3716000" y="1943100"/>
            <a:ext cx="856376" cy="85637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75581C0-9443-DB33-6E70-194B47E037F1}"/>
              </a:ext>
            </a:extLst>
          </p:cNvPr>
          <p:cNvSpPr/>
          <p:nvPr/>
        </p:nvSpPr>
        <p:spPr>
          <a:xfrm>
            <a:off x="2971800" y="4896036"/>
            <a:ext cx="627888" cy="6284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089733-E88A-A988-632E-AA8B5E841C57}"/>
              </a:ext>
            </a:extLst>
          </p:cNvPr>
          <p:cNvSpPr/>
          <p:nvPr/>
        </p:nvSpPr>
        <p:spPr>
          <a:xfrm>
            <a:off x="7271438" y="6724836"/>
            <a:ext cx="620924" cy="5522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179E9A-3B05-3C3E-2884-82675CDE3307}"/>
              </a:ext>
            </a:extLst>
          </p:cNvPr>
          <p:cNvSpPr/>
          <p:nvPr/>
        </p:nvSpPr>
        <p:spPr>
          <a:xfrm>
            <a:off x="7239000" y="8648700"/>
            <a:ext cx="653362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THE REAL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 WORLD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867CEF-9D91-24AF-00CA-38499F430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57299"/>
            <a:ext cx="11410618" cy="802822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725EAE-5DF7-B6B7-7ED1-D03422769BAE}"/>
              </a:ext>
            </a:extLst>
          </p:cNvPr>
          <p:cNvCxnSpPr>
            <a:cxnSpLocks/>
          </p:cNvCxnSpPr>
          <p:nvPr/>
        </p:nvCxnSpPr>
        <p:spPr>
          <a:xfrm flipV="1">
            <a:off x="8651748" y="4029380"/>
            <a:ext cx="493375" cy="2557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2B5C2F-6EC4-FED5-CF80-285966DA770D}"/>
              </a:ext>
            </a:extLst>
          </p:cNvPr>
          <p:cNvCxnSpPr>
            <a:cxnSpLocks/>
          </p:cNvCxnSpPr>
          <p:nvPr/>
        </p:nvCxnSpPr>
        <p:spPr>
          <a:xfrm>
            <a:off x="8548116" y="4437499"/>
            <a:ext cx="597007" cy="24586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83E214-613F-EDFE-CF50-38627E3C11E5}"/>
              </a:ext>
            </a:extLst>
          </p:cNvPr>
          <p:cNvCxnSpPr>
            <a:cxnSpLocks/>
          </p:cNvCxnSpPr>
          <p:nvPr/>
        </p:nvCxnSpPr>
        <p:spPr>
          <a:xfrm flipV="1">
            <a:off x="8521205" y="5092015"/>
            <a:ext cx="623918" cy="10058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C151B4-CC7E-9FC4-F75C-ED24C86CC558}"/>
              </a:ext>
            </a:extLst>
          </p:cNvPr>
          <p:cNvCxnSpPr>
            <a:cxnSpLocks/>
          </p:cNvCxnSpPr>
          <p:nvPr/>
        </p:nvCxnSpPr>
        <p:spPr>
          <a:xfrm flipV="1">
            <a:off x="8566444" y="5977521"/>
            <a:ext cx="578679" cy="1274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DD0BF0-8CBE-73C8-0BED-90465587399B}"/>
              </a:ext>
            </a:extLst>
          </p:cNvPr>
          <p:cNvCxnSpPr>
            <a:cxnSpLocks/>
          </p:cNvCxnSpPr>
          <p:nvPr/>
        </p:nvCxnSpPr>
        <p:spPr>
          <a:xfrm flipV="1">
            <a:off x="8529828" y="7790300"/>
            <a:ext cx="615295" cy="3213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D833F2-249C-F385-77B9-7AFDAAD816D6}"/>
              </a:ext>
            </a:extLst>
          </p:cNvPr>
          <p:cNvCxnSpPr>
            <a:cxnSpLocks/>
          </p:cNvCxnSpPr>
          <p:nvPr/>
        </p:nvCxnSpPr>
        <p:spPr>
          <a:xfrm>
            <a:off x="8529828" y="8115300"/>
            <a:ext cx="615295" cy="60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17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942" y="74882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THE REAL WORLD</a:t>
            </a:r>
          </a:p>
        </p:txBody>
      </p:sp>
      <p:grpSp>
        <p:nvGrpSpPr>
          <p:cNvPr id="28" name="Group 18"/>
          <p:cNvGrpSpPr/>
          <p:nvPr/>
        </p:nvGrpSpPr>
        <p:grpSpPr>
          <a:xfrm>
            <a:off x="1068823" y="3248526"/>
            <a:ext cx="5027177" cy="5794120"/>
            <a:chOff x="0" y="0"/>
            <a:chExt cx="1900386" cy="2191263"/>
          </a:xfrm>
        </p:grpSpPr>
        <p:sp>
          <p:nvSpPr>
            <p:cNvPr id="29" name="Freeform 19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EDA0AC"/>
            </a:solidFill>
          </p:spPr>
        </p:sp>
      </p:grpSp>
      <p:sp>
        <p:nvSpPr>
          <p:cNvPr id="3" name="TextBox 2"/>
          <p:cNvSpPr txBox="1"/>
          <p:nvPr/>
        </p:nvSpPr>
        <p:spPr>
          <a:xfrm>
            <a:off x="1068823" y="1536845"/>
            <a:ext cx="1790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CHALLENGE: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sz="36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Make a list of the other qualities mentioned for each job</a:t>
            </a:r>
          </a:p>
        </p:txBody>
      </p:sp>
      <p:grpSp>
        <p:nvGrpSpPr>
          <p:cNvPr id="30" name="Group 34"/>
          <p:cNvGrpSpPr/>
          <p:nvPr/>
        </p:nvGrpSpPr>
        <p:grpSpPr>
          <a:xfrm>
            <a:off x="1451136" y="3557262"/>
            <a:ext cx="4340064" cy="4634238"/>
            <a:chOff x="0" y="0"/>
            <a:chExt cx="1424187" cy="1521384"/>
          </a:xfrm>
        </p:grpSpPr>
        <p:sp>
          <p:nvSpPr>
            <p:cNvPr id="31" name="Freeform 35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57899" y="4020341"/>
            <a:ext cx="3523701" cy="4323559"/>
          </a:xfrm>
          <a:prstGeom prst="rect">
            <a:avLst/>
          </a:prstGeom>
        </p:spPr>
      </p:pic>
      <p:grpSp>
        <p:nvGrpSpPr>
          <p:cNvPr id="18" name="Group 16"/>
          <p:cNvGrpSpPr/>
          <p:nvPr/>
        </p:nvGrpSpPr>
        <p:grpSpPr>
          <a:xfrm>
            <a:off x="6959030" y="3238500"/>
            <a:ext cx="5031188" cy="5794120"/>
            <a:chOff x="0" y="0"/>
            <a:chExt cx="1900386" cy="2191263"/>
          </a:xfrm>
        </p:grpSpPr>
        <p:sp>
          <p:nvSpPr>
            <p:cNvPr id="19" name="Freeform 17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B6E2D3"/>
            </a:solidFill>
          </p:spPr>
        </p:sp>
      </p:grpSp>
      <p:grpSp>
        <p:nvGrpSpPr>
          <p:cNvPr id="20" name="Group 32"/>
          <p:cNvGrpSpPr/>
          <p:nvPr/>
        </p:nvGrpSpPr>
        <p:grpSpPr>
          <a:xfrm>
            <a:off x="7239000" y="3557262"/>
            <a:ext cx="4473381" cy="4634238"/>
            <a:chOff x="0" y="0"/>
            <a:chExt cx="1424187" cy="1521384"/>
          </a:xfrm>
        </p:grpSpPr>
        <p:sp>
          <p:nvSpPr>
            <p:cNvPr id="21" name="Freeform 33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2" name="TextBox 50"/>
          <p:cNvSpPr txBox="1"/>
          <p:nvPr/>
        </p:nvSpPr>
        <p:spPr>
          <a:xfrm>
            <a:off x="7582411" y="8375640"/>
            <a:ext cx="3847710" cy="53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80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Lego Artist</a:t>
            </a: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495558" y="4473553"/>
            <a:ext cx="4108544" cy="3100758"/>
          </a:xfrm>
          <a:prstGeom prst="rect">
            <a:avLst/>
          </a:prstGeom>
        </p:spPr>
      </p:pic>
      <p:grpSp>
        <p:nvGrpSpPr>
          <p:cNvPr id="23" name="Group 12"/>
          <p:cNvGrpSpPr/>
          <p:nvPr/>
        </p:nvGrpSpPr>
        <p:grpSpPr>
          <a:xfrm>
            <a:off x="12613599" y="3248526"/>
            <a:ext cx="4996943" cy="5794120"/>
            <a:chOff x="0" y="0"/>
            <a:chExt cx="1900386" cy="2191263"/>
          </a:xfrm>
        </p:grpSpPr>
        <p:sp>
          <p:nvSpPr>
            <p:cNvPr id="24" name="Freeform 13"/>
            <p:cNvSpPr/>
            <p:nvPr/>
          </p:nvSpPr>
          <p:spPr>
            <a:xfrm>
              <a:off x="0" y="0"/>
              <a:ext cx="1900386" cy="2191263"/>
            </a:xfrm>
            <a:custGeom>
              <a:avLst/>
              <a:gdLst/>
              <a:ahLst/>
              <a:cxnLst/>
              <a:rect l="l" t="t" r="r" b="b"/>
              <a:pathLst>
                <a:path w="1900386" h="2191263">
                  <a:moveTo>
                    <a:pt x="0" y="0"/>
                  </a:moveTo>
                  <a:lnTo>
                    <a:pt x="1900386" y="0"/>
                  </a:lnTo>
                  <a:lnTo>
                    <a:pt x="1900386" y="2191263"/>
                  </a:lnTo>
                  <a:lnTo>
                    <a:pt x="0" y="2191263"/>
                  </a:lnTo>
                  <a:close/>
                </a:path>
              </a:pathLst>
            </a:custGeom>
            <a:solidFill>
              <a:srgbClr val="CDA0A0"/>
            </a:solidFill>
          </p:spPr>
        </p:sp>
      </p:grpSp>
      <p:grpSp>
        <p:nvGrpSpPr>
          <p:cNvPr id="25" name="Group 28"/>
          <p:cNvGrpSpPr/>
          <p:nvPr/>
        </p:nvGrpSpPr>
        <p:grpSpPr>
          <a:xfrm>
            <a:off x="12877800" y="3543300"/>
            <a:ext cx="4458020" cy="4658226"/>
            <a:chOff x="0" y="0"/>
            <a:chExt cx="1424187" cy="1521384"/>
          </a:xfrm>
        </p:grpSpPr>
        <p:sp>
          <p:nvSpPr>
            <p:cNvPr id="26" name="Freeform 29"/>
            <p:cNvSpPr/>
            <p:nvPr/>
          </p:nvSpPr>
          <p:spPr>
            <a:xfrm>
              <a:off x="0" y="0"/>
              <a:ext cx="1424187" cy="1521384"/>
            </a:xfrm>
            <a:custGeom>
              <a:avLst/>
              <a:gdLst/>
              <a:ahLst/>
              <a:cxnLst/>
              <a:rect l="l" t="t" r="r" b="b"/>
              <a:pathLst>
                <a:path w="1424187" h="1521384">
                  <a:moveTo>
                    <a:pt x="1299727" y="1521384"/>
                  </a:moveTo>
                  <a:lnTo>
                    <a:pt x="124460" y="1521384"/>
                  </a:lnTo>
                  <a:cubicBezTo>
                    <a:pt x="55880" y="1521384"/>
                    <a:pt x="0" y="1465504"/>
                    <a:pt x="0" y="13969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299727" y="0"/>
                  </a:lnTo>
                  <a:cubicBezTo>
                    <a:pt x="1368307" y="0"/>
                    <a:pt x="1424187" y="55880"/>
                    <a:pt x="1424187" y="124460"/>
                  </a:cubicBezTo>
                  <a:lnTo>
                    <a:pt x="1424187" y="1396924"/>
                  </a:lnTo>
                  <a:cubicBezTo>
                    <a:pt x="1424187" y="1465504"/>
                    <a:pt x="1368307" y="1521384"/>
                    <a:pt x="1299727" y="15213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5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766933" y="3848100"/>
            <a:ext cx="2692267" cy="4086933"/>
          </a:xfrm>
          <a:prstGeom prst="rect">
            <a:avLst/>
          </a:prstGeom>
        </p:spPr>
      </p:pic>
      <p:sp>
        <p:nvSpPr>
          <p:cNvPr id="27" name="TextBox 47"/>
          <p:cNvSpPr txBox="1"/>
          <p:nvPr/>
        </p:nvSpPr>
        <p:spPr>
          <a:xfrm>
            <a:off x="12875811" y="8414057"/>
            <a:ext cx="4650189" cy="53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80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Character Performer</a:t>
            </a:r>
          </a:p>
        </p:txBody>
      </p:sp>
      <p:sp>
        <p:nvSpPr>
          <p:cNvPr id="32" name="TextBox 51"/>
          <p:cNvSpPr txBox="1"/>
          <p:nvPr/>
        </p:nvSpPr>
        <p:spPr>
          <a:xfrm>
            <a:off x="1951722" y="8414057"/>
            <a:ext cx="3306078" cy="539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1"/>
              </a:lnSpc>
            </a:pPr>
            <a:r>
              <a:rPr lang="en-US" sz="3800" dirty="0">
                <a:solidFill>
                  <a:srgbClr val="000000"/>
                </a:solidFill>
                <a:latin typeface="Gill Sans MT Ext Condensed Bold" panose="020B0902020104020203" pitchFamily="34" charset="0"/>
              </a:rPr>
              <a:t>Water slide tester</a:t>
            </a:r>
          </a:p>
        </p:txBody>
      </p:sp>
    </p:spTree>
    <p:extLst>
      <p:ext uri="{BB962C8B-B14F-4D97-AF65-F5344CB8AC3E}">
        <p14:creationId xmlns:p14="http://schemas.microsoft.com/office/powerpoint/2010/main" val="91989205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/>
          </p:cNvPicPr>
          <p:nvPr/>
        </p:nvPicPr>
        <p:blipFill rotWithShape="1">
          <a:blip r:embed="rId2"/>
          <a:srcRect t="5017"/>
          <a:stretch/>
        </p:blipFill>
        <p:spPr>
          <a:xfrm>
            <a:off x="0" y="266699"/>
            <a:ext cx="18288000" cy="1009934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48" y="273"/>
            <a:ext cx="18285751" cy="5973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109835"/>
            <a:ext cx="131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144149"/>
            <a:ext cx="488605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</a:t>
            </a:r>
            <a:r>
              <a:rPr lang="en-US" sz="2400" b="1">
                <a:solidFill>
                  <a:schemeClr val="bg1"/>
                </a:solidFill>
                <a:latin typeface="Adobe Gothic Std B"/>
                <a:ea typeface="Adobe Gothic Std B"/>
              </a:rPr>
              <a:t>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06600" y="68094"/>
            <a:ext cx="32980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>
                <a:solidFill>
                  <a:prstClr val="white"/>
                </a:solidFill>
              </a:rPr>
              <a:t>EXTRA ACTIVITY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0" y="1776591"/>
            <a:ext cx="15316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3300" b="1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Extra activity : Complete these sentences with </a:t>
            </a:r>
            <a:r>
              <a:rPr lang="en-US" sz="3300" b="1" i="1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like(s)/ would like/ do you like/ would you like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____________ playing basketball in my spare time.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_________     tea? If so, </a:t>
            </a:r>
            <a:r>
              <a:rPr lang="en-US" sz="330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should </a:t>
            </a: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really try Earl Grey.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 your new teacher?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______________your new teacher for next semester also?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 some cheese with your bread?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00200" lvl="3" indent="-2286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3300" dirty="0">
                <a:solidFill>
                  <a:srgbClr val="000000"/>
                </a:solidFill>
                <a:latin typeface="Myriad Pro" panose="020B0503030403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I______________ some cheese with my wine, please.</a:t>
            </a:r>
            <a:endParaRPr lang="en-US" sz="33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30829" y="3452991"/>
            <a:ext cx="774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like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29000" y="4214991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Would you like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93016" y="5738991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Would you like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429000" y="6500991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Would you like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853747" y="7211616"/>
            <a:ext cx="1937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would like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81400" y="4976991"/>
            <a:ext cx="20898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Do you like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259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8"/>
            <a:ext cx="19549122" cy="5655631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2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1" y="4065538"/>
            <a:ext cx="1003621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  <a:endParaRPr lang="en-US" sz="1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1304934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897</Words>
  <Application>Microsoft Office PowerPoint</Application>
  <PresentationFormat>Custom</PresentationFormat>
  <Paragraphs>99</Paragraphs>
  <Slides>15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Times New Roman</vt:lpstr>
      <vt:lpstr>Adobe Arabic</vt:lpstr>
      <vt:lpstr>Arial</vt:lpstr>
      <vt:lpstr>Calibri</vt:lpstr>
      <vt:lpstr>Adobe Gothic Std B</vt:lpstr>
      <vt:lpstr>Calibri Light</vt:lpstr>
      <vt:lpstr>Myriad Pro</vt:lpstr>
      <vt:lpstr>Kozuka Mincho Pr6N H</vt:lpstr>
      <vt:lpstr>Segoe UI</vt:lpstr>
      <vt:lpstr>DengXian</vt:lpstr>
      <vt:lpstr>Gill Sans MT Ext Condensed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Vàng đồng và Xanh lá Vẽ tay Vẽ minh họa Nghệ thuật trực quan Bản thuyết trình</dc:title>
  <dc:creator>ADMIN</dc:creator>
  <cp:lastModifiedBy>Administrator</cp:lastModifiedBy>
  <cp:revision>66</cp:revision>
  <dcterms:created xsi:type="dcterms:W3CDTF">2006-08-16T00:00:00Z</dcterms:created>
  <dcterms:modified xsi:type="dcterms:W3CDTF">2023-08-16T18:22:25Z</dcterms:modified>
  <dc:identifier>DAFd1SaB6-k</dc:identifier>
</cp:coreProperties>
</file>