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9"/>
  </p:notesMasterIdLst>
  <p:sldIdLst>
    <p:sldId id="306" r:id="rId2"/>
    <p:sldId id="277" r:id="rId3"/>
    <p:sldId id="307" r:id="rId4"/>
    <p:sldId id="281" r:id="rId5"/>
    <p:sldId id="279" r:id="rId6"/>
    <p:sldId id="280" r:id="rId7"/>
    <p:sldId id="308" r:id="rId8"/>
  </p:sldIdLst>
  <p:sldSz cx="18288000" cy="10287000"/>
  <p:notesSz cx="6858000" cy="9144000"/>
  <p:embeddedFontLst>
    <p:embeddedFont>
      <p:font typeface="Calibri" panose="020F0502020204030204" pitchFamily="34" charset="0"/>
      <p:regular r:id="rId10"/>
      <p:bold r:id="rId11"/>
      <p:italic r:id="rId12"/>
      <p:boldItalic r:id="rId13"/>
    </p:embeddedFont>
    <p:embeddedFont>
      <p:font typeface="Calibri Light" panose="020F0302020204030204" pitchFamily="34" charset="0"/>
      <p:regular r:id="rId14"/>
      <p:italic r:id="rId15"/>
    </p:embeddedFont>
    <p:embeddedFont>
      <p:font typeface="DengXian" panose="02010600030101010101" pitchFamily="2" charset="-122"/>
      <p:regular r:id="rId16"/>
      <p:bold r:id="rId17"/>
    </p:embeddedFont>
    <p:embeddedFont>
      <p:font typeface="Segoe UI" panose="020B0502040204020203"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FAEA"/>
    <a:srgbClr val="4D3407"/>
    <a:srgbClr val="5026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93" autoAdjust="0"/>
    <p:restoredTop sz="94622" autoAdjust="0"/>
  </p:normalViewPr>
  <p:slideViewPr>
    <p:cSldViewPr>
      <p:cViewPr varScale="1">
        <p:scale>
          <a:sx n="42" d="100"/>
          <a:sy n="42" d="100"/>
        </p:scale>
        <p:origin x="848"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viewProps" Target="viewProps.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6D6B9-C806-4717-9FC8-B0FBF7FCDEA3}" type="datetimeFigureOut">
              <a:rPr lang="en-US" smtClean="0"/>
              <a:t>8/17/2023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99B027-D9D8-49BD-BF78-01B929BBA423}" type="slidenum">
              <a:rPr lang="en-US" smtClean="0"/>
              <a:t>‹#›</a:t>
            </a:fld>
            <a:endParaRPr lang="en-US"/>
          </a:p>
        </p:txBody>
      </p:sp>
    </p:spTree>
    <p:extLst>
      <p:ext uri="{BB962C8B-B14F-4D97-AF65-F5344CB8AC3E}">
        <p14:creationId xmlns:p14="http://schemas.microsoft.com/office/powerpoint/2010/main" val="2944224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watch?v=VaExN-H5vCc"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https://www.youtube.com/watch?v=VaExN-H5vCc</a:t>
            </a:r>
          </a:p>
          <a:p>
            <a:r>
              <a:rPr lang="en-US" sz="1200" kern="1200" dirty="0">
                <a:solidFill>
                  <a:schemeClr val="tx1"/>
                </a:solidFill>
                <a:effectLst/>
                <a:latin typeface="+mn-lt"/>
                <a:ea typeface="+mn-ea"/>
                <a:cs typeface="+mn-cs"/>
              </a:rPr>
              <a:t>Tell students that they are going to sing a song together.</a:t>
            </a:r>
          </a:p>
          <a:p>
            <a:r>
              <a:rPr lang="en-US" sz="1200" u="sng" kern="1200" dirty="0">
                <a:solidFill>
                  <a:schemeClr val="tx1"/>
                </a:solidFill>
                <a:effectLst/>
                <a:latin typeface="+mn-lt"/>
                <a:ea typeface="+mn-ea"/>
                <a:cs typeface="+mn-cs"/>
                <a:hlinkClick r:id="rId3"/>
              </a:rPr>
              <a:t>https://www.youtube.com/watch?v=VaExN-H5vCc</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After singing, T tell them ask them some questions “Which words can you hear clearly in this sentence…?”=&gt; “Why?” =&gt; stress in sentence. </a:t>
            </a:r>
          </a:p>
          <a:p>
            <a:endParaRPr lang="en-US" dirty="0"/>
          </a:p>
        </p:txBody>
      </p:sp>
      <p:sp>
        <p:nvSpPr>
          <p:cNvPr id="4" name="Slide Number Placeholder 3"/>
          <p:cNvSpPr>
            <a:spLocks noGrp="1"/>
          </p:cNvSpPr>
          <p:nvPr>
            <p:ph type="sldNum" sz="quarter" idx="10"/>
          </p:nvPr>
        </p:nvSpPr>
        <p:spPr/>
        <p:txBody>
          <a:bodyPr/>
          <a:lstStyle/>
          <a:p>
            <a:fld id="{4E99B027-D9D8-49BD-BF78-01B929BBA423}" type="slidenum">
              <a:rPr lang="en-US" smtClean="0"/>
              <a:t>2</a:t>
            </a:fld>
            <a:endParaRPr lang="en-US"/>
          </a:p>
        </p:txBody>
      </p:sp>
    </p:spTree>
    <p:extLst>
      <p:ext uri="{BB962C8B-B14F-4D97-AF65-F5344CB8AC3E}">
        <p14:creationId xmlns:p14="http://schemas.microsoft.com/office/powerpoint/2010/main" val="4076520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yriad Pro" panose="020B0503030403020204" pitchFamily="34" charset="0"/>
              </a:rPr>
              <a:t>In 2020, the agriculture, forestry, and fishing sector saw an increase in its GDP share, a change from the previous trend of decreasing contributions. This shift was a result of the growing importance of </a:t>
            </a:r>
            <a:r>
              <a:rPr lang="en-US" sz="1200" dirty="0" err="1">
                <a:latin typeface="Myriad Pro" panose="020B0503030403020204" pitchFamily="34" charset="0"/>
              </a:rPr>
              <a:t>Việt</a:t>
            </a:r>
            <a:r>
              <a:rPr lang="en-US" sz="1200" dirty="0">
                <a:latin typeface="Myriad Pro" panose="020B0503030403020204" pitchFamily="34" charset="0"/>
              </a:rPr>
              <a:t> Nam’s industry and service sectors. However, agriculture in </a:t>
            </a:r>
            <a:r>
              <a:rPr lang="en-US" sz="1200" dirty="0" err="1">
                <a:latin typeface="Myriad Pro" panose="020B0503030403020204" pitchFamily="34" charset="0"/>
              </a:rPr>
              <a:t>Việt</a:t>
            </a:r>
            <a:r>
              <a:rPr lang="en-US" sz="1200" dirty="0">
                <a:latin typeface="Myriad Pro" panose="020B0503030403020204" pitchFamily="34" charset="0"/>
              </a:rPr>
              <a:t> Nam faces challenges due to climate change, such as droughts and rising salt levels, which impact the production of commodities such as rice, a major export. Rice production in </a:t>
            </a:r>
            <a:r>
              <a:rPr lang="en-US" sz="1200" dirty="0" err="1">
                <a:latin typeface="Myriad Pro" panose="020B0503030403020204" pitchFamily="34" charset="0"/>
              </a:rPr>
              <a:t>Việt</a:t>
            </a:r>
            <a:r>
              <a:rPr lang="en-US" sz="1200" dirty="0">
                <a:latin typeface="Myriad Pro" panose="020B0503030403020204" pitchFamily="34" charset="0"/>
              </a:rPr>
              <a:t> Nam’s main growing region, the Mekong Delta, has also been decreasing. In response, the government and farmers are working to adapt agricultural methods to the changing climate and land conditions</a:t>
            </a:r>
          </a:p>
          <a:p>
            <a:endParaRPr lang="en-US" dirty="0"/>
          </a:p>
        </p:txBody>
      </p:sp>
      <p:sp>
        <p:nvSpPr>
          <p:cNvPr id="4" name="Slide Number Placeholder 3"/>
          <p:cNvSpPr>
            <a:spLocks noGrp="1"/>
          </p:cNvSpPr>
          <p:nvPr>
            <p:ph type="sldNum" sz="quarter" idx="10"/>
          </p:nvPr>
        </p:nvSpPr>
        <p:spPr/>
        <p:txBody>
          <a:bodyPr/>
          <a:lstStyle/>
          <a:p>
            <a:fld id="{4E99B027-D9D8-49BD-BF78-01B929BBA423}" type="slidenum">
              <a:rPr lang="en-US" smtClean="0"/>
              <a:t>3</a:t>
            </a:fld>
            <a:endParaRPr lang="en-US"/>
          </a:p>
        </p:txBody>
      </p:sp>
    </p:spTree>
    <p:extLst>
      <p:ext uri="{BB962C8B-B14F-4D97-AF65-F5344CB8AC3E}">
        <p14:creationId xmlns:p14="http://schemas.microsoft.com/office/powerpoint/2010/main" val="828789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Tell students they will practice their</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pronunciation of sentence stress in spoken English. Explain that when we speak, we often say the words that give the most important information a little more strongly, so the listener can hear them clearly. Remind students that this is called </a:t>
            </a:r>
            <a:r>
              <a:rPr lang="en-US" sz="1200" i="1" kern="1200" dirty="0">
                <a:solidFill>
                  <a:schemeClr val="tx1"/>
                </a:solidFill>
                <a:effectLst/>
                <a:latin typeface="+mn-lt"/>
                <a:ea typeface="+mn-ea"/>
                <a:cs typeface="+mn-cs"/>
              </a:rPr>
              <a:t>stressing </a:t>
            </a:r>
            <a:r>
              <a:rPr lang="en-US" sz="1200" kern="1200" dirty="0">
                <a:solidFill>
                  <a:schemeClr val="tx1"/>
                </a:solidFill>
                <a:effectLst/>
                <a:latin typeface="+mn-lt"/>
                <a:ea typeface="+mn-ea"/>
                <a:cs typeface="+mn-cs"/>
              </a:rPr>
              <a:t>the words.</a:t>
            </a:r>
          </a:p>
          <a:p>
            <a:endParaRPr lang="en-US" dirty="0"/>
          </a:p>
        </p:txBody>
      </p:sp>
      <p:sp>
        <p:nvSpPr>
          <p:cNvPr id="4" name="Slide Number Placeholder 3"/>
          <p:cNvSpPr>
            <a:spLocks noGrp="1"/>
          </p:cNvSpPr>
          <p:nvPr>
            <p:ph type="sldNum" sz="quarter" idx="5"/>
          </p:nvPr>
        </p:nvSpPr>
        <p:spPr/>
        <p:txBody>
          <a:bodyPr/>
          <a:lstStyle/>
          <a:p>
            <a:fld id="{4E99B027-D9D8-49BD-BF78-01B929BBA423}" type="slidenum">
              <a:rPr lang="en-US" smtClean="0"/>
              <a:t>4</a:t>
            </a:fld>
            <a:endParaRPr lang="en-US"/>
          </a:p>
        </p:txBody>
      </p:sp>
    </p:spTree>
    <p:extLst>
      <p:ext uri="{BB962C8B-B14F-4D97-AF65-F5344CB8AC3E}">
        <p14:creationId xmlns:p14="http://schemas.microsoft.com/office/powerpoint/2010/main" val="1666297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Tell students they are going to get into pairs and give their partners some career advice.</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Read the phrases on the left side of the chart aloud. Have students add three more ideas to the chart.</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Explain to students that they will get into pairs and should take turns asking and answering questions. Tell them to check the things that their partner wants to do, and explain that they should give some career advice.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Model the conversation with a student.</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Have students do the task and then randomly call on a few students, asking them if they agree with their partner’s advice.</a:t>
            </a:r>
            <a:endParaRPr lang="en-US" dirty="0"/>
          </a:p>
        </p:txBody>
      </p:sp>
      <p:sp>
        <p:nvSpPr>
          <p:cNvPr id="4" name="Slide Number Placeholder 3"/>
          <p:cNvSpPr>
            <a:spLocks noGrp="1"/>
          </p:cNvSpPr>
          <p:nvPr>
            <p:ph type="sldNum" sz="quarter" idx="5"/>
          </p:nvPr>
        </p:nvSpPr>
        <p:spPr/>
        <p:txBody>
          <a:bodyPr/>
          <a:lstStyle/>
          <a:p>
            <a:fld id="{4E99B027-D9D8-49BD-BF78-01B929BBA423}" type="slidenum">
              <a:rPr lang="en-US" smtClean="0"/>
              <a:t>6</a:t>
            </a:fld>
            <a:endParaRPr lang="en-US"/>
          </a:p>
        </p:txBody>
      </p:sp>
    </p:spTree>
    <p:extLst>
      <p:ext uri="{BB962C8B-B14F-4D97-AF65-F5344CB8AC3E}">
        <p14:creationId xmlns:p14="http://schemas.microsoft.com/office/powerpoint/2010/main" val="2027032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4ADFB125-2709-F9C1-27DB-2DF0DB640F4F}"/>
              </a:ext>
            </a:extLst>
          </p:cNvPr>
          <p:cNvGrpSpPr/>
          <p:nvPr/>
        </p:nvGrpSpPr>
        <p:grpSpPr>
          <a:xfrm>
            <a:off x="0" y="0"/>
            <a:ext cx="18288001" cy="11809848"/>
            <a:chOff x="838200" y="-97155"/>
            <a:chExt cx="11353800" cy="7279120"/>
          </a:xfrm>
        </p:grpSpPr>
        <p:pic>
          <p:nvPicPr>
            <p:cNvPr id="10" name="Picture 9">
              <a:extLst>
                <a:ext uri="{FF2B5EF4-FFF2-40B4-BE49-F238E27FC236}">
                  <a16:creationId xmlns:a16="http://schemas.microsoft.com/office/drawing/2014/main" id="{C5FC1CF5-410B-40B7-8ED2-4C80440B4A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67856" y="-97155"/>
              <a:ext cx="5724144" cy="7279120"/>
            </a:xfrm>
            <a:prstGeom prst="rect">
              <a:avLst/>
            </a:prstGeom>
          </p:spPr>
        </p:pic>
        <p:pic>
          <p:nvPicPr>
            <p:cNvPr id="15" name="Picture 14">
              <a:extLst>
                <a:ext uri="{FF2B5EF4-FFF2-40B4-BE49-F238E27FC236}">
                  <a16:creationId xmlns:a16="http://schemas.microsoft.com/office/drawing/2014/main" id="{B49E6DB2-2A49-910B-636A-C6E95BCA34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97155"/>
              <a:ext cx="5724144" cy="7279120"/>
            </a:xfrm>
            <a:prstGeom prst="rect">
              <a:avLst/>
            </a:prstGeom>
          </p:spPr>
        </p:pic>
      </p:grpSp>
      <p:sp>
        <p:nvSpPr>
          <p:cNvPr id="11" name="Rectangle 10"/>
          <p:cNvSpPr/>
          <p:nvPr/>
        </p:nvSpPr>
        <p:spPr>
          <a:xfrm>
            <a:off x="658363" y="9963835"/>
            <a:ext cx="17407109" cy="276999"/>
          </a:xfrm>
          <a:prstGeom prst="rect">
            <a:avLst/>
          </a:prstGeom>
        </p:spPr>
        <p:txBody>
          <a:bodyPr wrap="square">
            <a:spAutoFit/>
          </a:bodyPr>
          <a:lstStyle/>
          <a:p>
            <a:r>
              <a:rPr lang="en-GB" sz="1200" dirty="0">
                <a:solidFill>
                  <a:schemeClr val="bg1"/>
                </a:solidFill>
                <a:latin typeface="Calibri Light" panose="020F0302020204030204" pitchFamily="34" charset="0"/>
                <a:ea typeface="DengXian"/>
                <a:cs typeface="Segoe UI" panose="020B0502040204020203" pitchFamily="34" charset="0"/>
              </a:rPr>
              <a:t>National Geographic Learning, a Cengage Company © 2022 Cengage Learning, Inc. ALL RIGHTS RESERVED. This presentation tool is intended for teaching purposes only and may not be scanned, copied, duplicated, or posted to a publicly accessible platform in whole or in part.</a:t>
            </a:r>
            <a:endParaRPr lang="en-US" sz="1200" dirty="0">
              <a:solidFill>
                <a:schemeClr val="bg1"/>
              </a:solidFill>
            </a:endParaRP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04114" y="-879990"/>
            <a:ext cx="1947116" cy="2599580"/>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420391" y="89729"/>
            <a:ext cx="1645080" cy="660141"/>
          </a:xfrm>
          <a:prstGeom prst="rect">
            <a:avLst/>
          </a:prstGeom>
        </p:spPr>
      </p:pic>
      <p:sp>
        <p:nvSpPr>
          <p:cNvPr id="2" name="Rectangle 1"/>
          <p:cNvSpPr/>
          <p:nvPr/>
        </p:nvSpPr>
        <p:spPr>
          <a:xfrm>
            <a:off x="762000" y="4838700"/>
            <a:ext cx="7647437" cy="4876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solidFill>
                  <a:srgbClr val="0070C0"/>
                </a:solidFill>
                <a:latin typeface="Myriad Pro" panose="020B0503030403020204" pitchFamily="34" charset="0"/>
              </a:rPr>
              <a:t>Pronunciation and Communication</a:t>
            </a:r>
            <a:endParaRPr lang="en-US" sz="5400" dirty="0">
              <a:solidFill>
                <a:srgbClr val="0070C0"/>
              </a:solidFill>
              <a:latin typeface="Myriad Pro" panose="020B0503030403020204" pitchFamily="34" charset="0"/>
            </a:endParaRPr>
          </a:p>
        </p:txBody>
      </p:sp>
    </p:spTree>
    <p:extLst>
      <p:ext uri="{BB962C8B-B14F-4D97-AF65-F5344CB8AC3E}">
        <p14:creationId xmlns:p14="http://schemas.microsoft.com/office/powerpoint/2010/main" val="4462395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248" y="273"/>
            <a:ext cx="18285751" cy="59730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p:cNvSpPr txBox="1"/>
          <p:nvPr/>
        </p:nvSpPr>
        <p:spPr>
          <a:xfrm>
            <a:off x="76200" y="109835"/>
            <a:ext cx="131682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12" name="TextBox 11"/>
          <p:cNvSpPr txBox="1"/>
          <p:nvPr/>
        </p:nvSpPr>
        <p:spPr>
          <a:xfrm>
            <a:off x="6924942" y="74882"/>
            <a:ext cx="4886058"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13" name="TextBox 12"/>
          <p:cNvSpPr txBox="1"/>
          <p:nvPr/>
        </p:nvSpPr>
        <p:spPr>
          <a:xfrm>
            <a:off x="14706600" y="68094"/>
            <a:ext cx="3298020"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PRONUNCIATION</a:t>
            </a:r>
          </a:p>
        </p:txBody>
      </p:sp>
      <p:pic>
        <p:nvPicPr>
          <p:cNvPr id="4" name="y2meta.com - LEMON TREE ANIMATION WITH LYRICS(720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11847" y="686336"/>
            <a:ext cx="17066552" cy="9600664"/>
          </a:xfrm>
          <a:prstGeom prst="rect">
            <a:avLst/>
          </a:prstGeom>
        </p:spPr>
      </p:pic>
    </p:spTree>
    <p:extLst>
      <p:ext uri="{BB962C8B-B14F-4D97-AF65-F5344CB8AC3E}">
        <p14:creationId xmlns:p14="http://schemas.microsoft.com/office/powerpoint/2010/main" val="1565544612"/>
      </p:ext>
    </p:extLst>
  </p:cSld>
  <p:clrMapOvr>
    <a:masterClrMapping/>
  </p:clrMapOvr>
  <p:transition spd="slow">
    <p:push dir="u"/>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mute="1">
                <p:cTn id="7" fill="hold" display="0">
                  <p:stCondLst>
                    <p:cond delay="indefinite"/>
                  </p:st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2248" y="272"/>
            <a:ext cx="18536671" cy="6926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p:cNvSpPr txBox="1"/>
          <p:nvPr/>
        </p:nvSpPr>
        <p:spPr>
          <a:xfrm>
            <a:off x="76200" y="186035"/>
            <a:ext cx="133489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39" name="TextBox 38"/>
          <p:cNvSpPr txBox="1"/>
          <p:nvPr/>
        </p:nvSpPr>
        <p:spPr>
          <a:xfrm>
            <a:off x="6934200" y="150309"/>
            <a:ext cx="4953105"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40" name="TextBox 39"/>
          <p:cNvSpPr txBox="1"/>
          <p:nvPr/>
        </p:nvSpPr>
        <p:spPr>
          <a:xfrm>
            <a:off x="14706600" y="181123"/>
            <a:ext cx="3343276"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lang="en-US" sz="2400" noProof="0" dirty="0">
                <a:solidFill>
                  <a:prstClr val="white"/>
                </a:solidFill>
              </a:rPr>
              <a:t>CONTENT NOTE</a:t>
            </a:r>
            <a:endPar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sp>
        <p:nvSpPr>
          <p:cNvPr id="2" name="Rectangle 1"/>
          <p:cNvSpPr/>
          <p:nvPr/>
        </p:nvSpPr>
        <p:spPr>
          <a:xfrm>
            <a:off x="0" y="692879"/>
            <a:ext cx="7846352" cy="1752600"/>
          </a:xfrm>
          <a:prstGeom prst="rect">
            <a:avLst/>
          </a:prstGeom>
          <a:solidFill>
            <a:srgbClr val="FFC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57200" y="2957572"/>
            <a:ext cx="6781800" cy="5262979"/>
          </a:xfrm>
          <a:prstGeom prst="rect">
            <a:avLst/>
          </a:prstGeom>
        </p:spPr>
        <p:txBody>
          <a:bodyPr wrap="square">
            <a:spAutoFit/>
          </a:bodyPr>
          <a:lstStyle/>
          <a:p>
            <a:pPr marL="457200" indent="-457200">
              <a:lnSpc>
                <a:spcPct val="150000"/>
              </a:lnSpc>
              <a:buFont typeface="Arial" panose="020B0604020202020204" pitchFamily="34" charset="0"/>
              <a:buChar char="•"/>
            </a:pPr>
            <a:r>
              <a:rPr lang="en-US" sz="2800" dirty="0">
                <a:latin typeface="Myriad Pro" panose="020B0503030403020204" pitchFamily="34" charset="0"/>
              </a:rPr>
              <a:t>In 2020, the agriculture, forestry, and fishing sector saw an increase in its GDP share.</a:t>
            </a:r>
          </a:p>
          <a:p>
            <a:pPr marL="457200" indent="-457200">
              <a:lnSpc>
                <a:spcPct val="150000"/>
              </a:lnSpc>
              <a:buFont typeface="Arial" panose="020B0604020202020204" pitchFamily="34" charset="0"/>
              <a:buChar char="•"/>
            </a:pPr>
            <a:r>
              <a:rPr lang="en-US" sz="2800" dirty="0">
                <a:latin typeface="Myriad Pro" panose="020B0503030403020204" pitchFamily="34" charset="0"/>
              </a:rPr>
              <a:t>Agriculture in Vietnam faces challenges due to climate change. </a:t>
            </a:r>
          </a:p>
          <a:p>
            <a:pPr marL="457200" indent="-457200">
              <a:lnSpc>
                <a:spcPct val="150000"/>
              </a:lnSpc>
              <a:buFont typeface="Arial" panose="020B0604020202020204" pitchFamily="34" charset="0"/>
              <a:buChar char="•"/>
            </a:pPr>
            <a:r>
              <a:rPr lang="en-US" sz="2800" dirty="0">
                <a:latin typeface="Myriad Pro" panose="020B0503030403020204" pitchFamily="34" charset="0"/>
              </a:rPr>
              <a:t>Rice production in Vietnam’s main growing region, the Mekong Delta, has also been decreasing. </a:t>
            </a:r>
          </a:p>
        </p:txBody>
      </p:sp>
      <p:sp>
        <p:nvSpPr>
          <p:cNvPr id="6" name="Rectangle 5"/>
          <p:cNvSpPr/>
          <p:nvPr/>
        </p:nvSpPr>
        <p:spPr>
          <a:xfrm>
            <a:off x="580734" y="977494"/>
            <a:ext cx="6650383" cy="1200329"/>
          </a:xfrm>
          <a:prstGeom prst="rect">
            <a:avLst/>
          </a:prstGeom>
        </p:spPr>
        <p:txBody>
          <a:bodyPr wrap="square">
            <a:spAutoFit/>
          </a:bodyPr>
          <a:lstStyle/>
          <a:p>
            <a:r>
              <a:rPr lang="en-US" sz="3600" b="1" dirty="0">
                <a:latin typeface="Myriad Pro" panose="020B0503030403020204" pitchFamily="34" charset="0"/>
              </a:rPr>
              <a:t>AGRICULTURE, FORESTRY, AND FISHING SECTOR IN VIET NAM</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7556" r="18505" b="-140"/>
          <a:stretch/>
        </p:blipFill>
        <p:spPr>
          <a:xfrm>
            <a:off x="7848600" y="2442341"/>
            <a:ext cx="10439400" cy="7882759"/>
          </a:xfrm>
          <a:prstGeom prst="rect">
            <a:avLst/>
          </a:prstGeom>
        </p:spPr>
      </p:pic>
    </p:spTree>
    <p:extLst>
      <p:ext uri="{BB962C8B-B14F-4D97-AF65-F5344CB8AC3E}">
        <p14:creationId xmlns:p14="http://schemas.microsoft.com/office/powerpoint/2010/main" val="1124845209"/>
      </p:ext>
    </p:extLst>
  </p:cSld>
  <p:clrMapOvr>
    <a:masterClrMapping/>
  </p:clrMapOvr>
  <p:transition spd="slow">
    <p:split orient="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5">
            <a:extLst>
              <a:ext uri="{28A0092B-C50C-407E-A947-70E740481C1C}">
                <a14:useLocalDpi xmlns:a14="http://schemas.microsoft.com/office/drawing/2010/main" val="0"/>
              </a:ext>
            </a:extLst>
          </a:blip>
          <a:srcRect l="14387" r="12084"/>
          <a:stretch/>
        </p:blipFill>
        <p:spPr>
          <a:xfrm>
            <a:off x="743645" y="1638300"/>
            <a:ext cx="16010912" cy="6986730"/>
          </a:xfrm>
          <a:prstGeom prst="rect">
            <a:avLst/>
          </a:prstGeom>
        </p:spPr>
      </p:pic>
      <p:grpSp>
        <p:nvGrpSpPr>
          <p:cNvPr id="30" name="Group 29"/>
          <p:cNvGrpSpPr/>
          <p:nvPr/>
        </p:nvGrpSpPr>
        <p:grpSpPr>
          <a:xfrm>
            <a:off x="0" y="410"/>
            <a:ext cx="18288000" cy="1019394"/>
            <a:chOff x="0" y="-13062"/>
            <a:chExt cx="12192000" cy="679596"/>
          </a:xfrm>
        </p:grpSpPr>
        <p:sp>
          <p:nvSpPr>
            <p:cNvPr id="26"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27" name="TextBox 26"/>
            <p:cNvSpPr txBox="1"/>
            <p:nvPr/>
          </p:nvSpPr>
          <p:spPr>
            <a:xfrm>
              <a:off x="137907" y="27710"/>
              <a:ext cx="1316820" cy="338554"/>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2700" dirty="0">
                  <a:solidFill>
                    <a:prstClr val="white"/>
                  </a:solidFill>
                </a:rPr>
                <a:t>UNIT 2</a:t>
              </a:r>
            </a:p>
          </p:txBody>
        </p:sp>
        <p:sp>
          <p:nvSpPr>
            <p:cNvPr id="28" name="TextBox 27"/>
            <p:cNvSpPr txBox="1"/>
            <p:nvPr/>
          </p:nvSpPr>
          <p:spPr>
            <a:xfrm>
              <a:off x="3713018" y="20204"/>
              <a:ext cx="4886058" cy="646330"/>
            </a:xfrm>
            <a:prstGeom prst="rect">
              <a:avLst/>
            </a:prstGeom>
            <a:noFill/>
          </p:spPr>
          <p:txBody>
            <a:bodyPr wrap="square" lIns="137160" tIns="68580" rIns="137160" bIns="68580" rtlCol="0" anchor="t">
              <a:spAutoFit/>
            </a:bodyPr>
            <a:lstStyle/>
            <a:p>
              <a:pPr algn="ctr">
                <a:defRPr/>
              </a:pPr>
              <a:r>
                <a:rPr lang="en-US" sz="2700" b="1" dirty="0">
                  <a:solidFill>
                    <a:schemeClr val="bg1"/>
                  </a:solidFill>
                  <a:latin typeface="Adobe Gothic Std B"/>
                  <a:ea typeface="+mn-lt"/>
                  <a:cs typeface="+mn-lt"/>
                </a:rPr>
                <a:t>I'D LIKE TO BE A PILOT.</a:t>
              </a:r>
              <a:endParaRPr lang="en-US" sz="2700" dirty="0">
                <a:solidFill>
                  <a:schemeClr val="bg1"/>
                </a:solidFill>
                <a:latin typeface="Adobe Gothic Std B"/>
                <a:ea typeface="+mn-lt"/>
                <a:cs typeface="+mn-lt"/>
              </a:endParaRPr>
            </a:p>
            <a:p>
              <a:pPr algn="ctr" defTabSz="1371600">
                <a:defRPr/>
              </a:pPr>
              <a:endParaRPr lang="en-US" sz="2700" b="1" dirty="0">
                <a:latin typeface="Adobe Gothic Std B" panose="020B0800000000000000" pitchFamily="34" charset="-128"/>
                <a:ea typeface="Adobe Gothic Std B" panose="020B0800000000000000" pitchFamily="34" charset="-128"/>
              </a:endParaRPr>
            </a:p>
          </p:txBody>
        </p:sp>
        <p:sp>
          <p:nvSpPr>
            <p:cNvPr id="29" name="TextBox 28"/>
            <p:cNvSpPr txBox="1"/>
            <p:nvPr/>
          </p:nvSpPr>
          <p:spPr>
            <a:xfrm>
              <a:off x="9581515" y="50389"/>
              <a:ext cx="2451735" cy="338554"/>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2700" dirty="0">
                  <a:solidFill>
                    <a:prstClr val="white"/>
                  </a:solidFill>
                </a:rPr>
                <a:t>PRONUNCIATION</a:t>
              </a:r>
            </a:p>
          </p:txBody>
        </p:sp>
      </p:grpSp>
      <p:pic>
        <p:nvPicPr>
          <p:cNvPr id="18" name="EE_G8_1-17">
            <a:hlinkClick r:id="" action="ppaction://media"/>
            <a:extLst>
              <a:ext uri="{FF2B5EF4-FFF2-40B4-BE49-F238E27FC236}">
                <a16:creationId xmlns:a16="http://schemas.microsoft.com/office/drawing/2014/main" id="{2D17DA72-17D1-5238-3D5E-3FCD43B8CCFD}"/>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schemeClr val="accent2">
                <a:shade val="45000"/>
                <a:satMod val="135000"/>
              </a:schemeClr>
              <a:prstClr val="white"/>
            </a:duotone>
            <a:extLst/>
          </a:blip>
          <a:stretch>
            <a:fillRect/>
          </a:stretch>
        </p:blipFill>
        <p:spPr>
          <a:xfrm>
            <a:off x="9401493" y="2400300"/>
            <a:ext cx="914400" cy="914400"/>
          </a:xfrm>
          <a:prstGeom prst="rect">
            <a:avLst/>
          </a:prstGeom>
        </p:spPr>
      </p:pic>
      <p:sp>
        <p:nvSpPr>
          <p:cNvPr id="43" name="Rectangle 42"/>
          <p:cNvSpPr/>
          <p:nvPr/>
        </p:nvSpPr>
        <p:spPr>
          <a:xfrm>
            <a:off x="2248" y="272"/>
            <a:ext cx="18536671" cy="6926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TextBox 43"/>
          <p:cNvSpPr txBox="1"/>
          <p:nvPr/>
        </p:nvSpPr>
        <p:spPr>
          <a:xfrm>
            <a:off x="76200" y="186035"/>
            <a:ext cx="133489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45" name="TextBox 44"/>
          <p:cNvSpPr txBox="1"/>
          <p:nvPr/>
        </p:nvSpPr>
        <p:spPr>
          <a:xfrm>
            <a:off x="6924941" y="151082"/>
            <a:ext cx="4953105"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46" name="TextBox 45"/>
          <p:cNvSpPr txBox="1"/>
          <p:nvPr/>
        </p:nvSpPr>
        <p:spPr>
          <a:xfrm>
            <a:off x="14706600" y="181123"/>
            <a:ext cx="3343276"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lang="en-US" sz="2400" dirty="0">
                <a:solidFill>
                  <a:prstClr val="white"/>
                </a:solidFill>
              </a:rPr>
              <a:t>PRONUNCIATION</a:t>
            </a:r>
            <a:endPar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spTree>
    <p:extLst>
      <p:ext uri="{BB962C8B-B14F-4D97-AF65-F5344CB8AC3E}">
        <p14:creationId xmlns:p14="http://schemas.microsoft.com/office/powerpoint/2010/main" val="1645237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827"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248" y="273"/>
            <a:ext cx="18285751" cy="59730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p:cNvSpPr txBox="1"/>
          <p:nvPr/>
        </p:nvSpPr>
        <p:spPr>
          <a:xfrm>
            <a:off x="76200" y="109835"/>
            <a:ext cx="131682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12" name="TextBox 11"/>
          <p:cNvSpPr txBox="1"/>
          <p:nvPr/>
        </p:nvSpPr>
        <p:spPr>
          <a:xfrm>
            <a:off x="6924942" y="74882"/>
            <a:ext cx="4886058"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13" name="TextBox 12"/>
          <p:cNvSpPr txBox="1"/>
          <p:nvPr/>
        </p:nvSpPr>
        <p:spPr>
          <a:xfrm>
            <a:off x="14706600" y="68094"/>
            <a:ext cx="3298020"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LANGUAGE FOCUS</a:t>
            </a:r>
          </a:p>
        </p:txBody>
      </p:sp>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15152" t="-4" r="12122" b="4"/>
          <a:stretch/>
        </p:blipFill>
        <p:spPr>
          <a:xfrm>
            <a:off x="430613" y="1866900"/>
            <a:ext cx="17429019" cy="5943600"/>
          </a:xfrm>
          <a:prstGeom prst="rect">
            <a:avLst/>
          </a:prstGeom>
        </p:spPr>
      </p:pic>
      <p:sp>
        <p:nvSpPr>
          <p:cNvPr id="5" name="Oval 4"/>
          <p:cNvSpPr/>
          <p:nvPr/>
        </p:nvSpPr>
        <p:spPr>
          <a:xfrm>
            <a:off x="3352800" y="4076700"/>
            <a:ext cx="990600" cy="609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EE_G8_1-1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3716000" y="3009900"/>
            <a:ext cx="1241425" cy="1241425"/>
          </a:xfrm>
          <a:prstGeom prst="rect">
            <a:avLst/>
          </a:prstGeom>
        </p:spPr>
      </p:pic>
      <p:sp>
        <p:nvSpPr>
          <p:cNvPr id="33" name="Oval 32"/>
          <p:cNvSpPr/>
          <p:nvPr/>
        </p:nvSpPr>
        <p:spPr>
          <a:xfrm>
            <a:off x="5943600" y="4076700"/>
            <a:ext cx="762000" cy="609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p:cNvSpPr/>
          <p:nvPr/>
        </p:nvSpPr>
        <p:spPr>
          <a:xfrm>
            <a:off x="9220200" y="4076700"/>
            <a:ext cx="1066800" cy="609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11201400" y="4076700"/>
            <a:ext cx="1905000" cy="609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962400" y="4914900"/>
            <a:ext cx="2438400" cy="685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10058400" y="4991100"/>
            <a:ext cx="1219200" cy="609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12192000" y="4991100"/>
            <a:ext cx="1905000" cy="609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3276600" y="5753100"/>
            <a:ext cx="1828800" cy="762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8687922" y="5735052"/>
            <a:ext cx="2361078" cy="78004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6629400" y="5829300"/>
            <a:ext cx="914400" cy="762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11925861" y="5796212"/>
            <a:ext cx="1866339" cy="71888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4114800" y="6591300"/>
            <a:ext cx="1066800" cy="838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8153400" y="6591300"/>
            <a:ext cx="1219200" cy="83820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10287000" y="6591299"/>
            <a:ext cx="1143000" cy="83820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12192000" y="6591300"/>
            <a:ext cx="2286000" cy="838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2248" y="272"/>
            <a:ext cx="18536671" cy="6926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TextBox 52"/>
          <p:cNvSpPr txBox="1"/>
          <p:nvPr/>
        </p:nvSpPr>
        <p:spPr>
          <a:xfrm>
            <a:off x="76200" y="186035"/>
            <a:ext cx="133489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54" name="TextBox 53"/>
          <p:cNvSpPr txBox="1"/>
          <p:nvPr/>
        </p:nvSpPr>
        <p:spPr>
          <a:xfrm>
            <a:off x="6924941" y="151082"/>
            <a:ext cx="4953105"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55" name="TextBox 54"/>
          <p:cNvSpPr txBox="1"/>
          <p:nvPr/>
        </p:nvSpPr>
        <p:spPr>
          <a:xfrm>
            <a:off x="14706600" y="181123"/>
            <a:ext cx="3343276"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PRONUNCIATION</a:t>
            </a:r>
          </a:p>
        </p:txBody>
      </p:sp>
    </p:spTree>
    <p:extLst>
      <p:ext uri="{BB962C8B-B14F-4D97-AF65-F5344CB8AC3E}">
        <p14:creationId xmlns:p14="http://schemas.microsoft.com/office/powerpoint/2010/main" val="1458249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barn(inVertical)">
                                      <p:cBhvr>
                                        <p:cTn id="10" dur="500"/>
                                        <p:tgtEl>
                                          <p:spTgt spid="3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barn(inVertical)">
                                      <p:cBhvr>
                                        <p:cTn id="13" dur="500"/>
                                        <p:tgtEl>
                                          <p:spTgt spid="34"/>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barn(inVertical)">
                                      <p:cBhvr>
                                        <p:cTn id="16" dur="500"/>
                                        <p:tgtEl>
                                          <p:spTgt spid="36"/>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barn(inVertical)">
                                      <p:cBhvr>
                                        <p:cTn id="21" dur="500"/>
                                        <p:tgtEl>
                                          <p:spTgt spid="37"/>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barn(inVertical)">
                                      <p:cBhvr>
                                        <p:cTn id="24" dur="500"/>
                                        <p:tgtEl>
                                          <p:spTgt spid="39"/>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barn(inVertical)">
                                      <p:cBhvr>
                                        <p:cTn id="27" dur="500"/>
                                        <p:tgtEl>
                                          <p:spTgt spid="40"/>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barn(inVertical)">
                                      <p:cBhvr>
                                        <p:cTn id="32" dur="500"/>
                                        <p:tgtEl>
                                          <p:spTgt spid="46"/>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barn(inVertical)">
                                      <p:cBhvr>
                                        <p:cTn id="35" dur="500"/>
                                        <p:tgtEl>
                                          <p:spTgt spid="6"/>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barn(inVertical)">
                                      <p:cBhvr>
                                        <p:cTn id="38" dur="500"/>
                                        <p:tgtEl>
                                          <p:spTgt spid="45"/>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barn(inVertical)">
                                      <p:cBhvr>
                                        <p:cTn id="41" dur="500"/>
                                        <p:tgtEl>
                                          <p:spTgt spid="47"/>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barn(inVertical)">
                                      <p:cBhvr>
                                        <p:cTn id="46" dur="500"/>
                                        <p:tgtEl>
                                          <p:spTgt spid="7"/>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barn(inVertical)">
                                      <p:cBhvr>
                                        <p:cTn id="49" dur="500"/>
                                        <p:tgtEl>
                                          <p:spTgt spid="49"/>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barn(inVertical)">
                                      <p:cBhvr>
                                        <p:cTn id="52" dur="500"/>
                                        <p:tgtEl>
                                          <p:spTgt spid="50"/>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barn(inVertical)">
                                      <p:cBhvr>
                                        <p:cTn id="5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6" restart="whenNotActive" fill="hold" evtFilter="cancelBubble" nodeType="interactiveSeq">
                <p:stCondLst>
                  <p:cond evt="onClick" delay="0">
                    <p:tgtEl>
                      <p:spTgt spid="4"/>
                    </p:tgtEl>
                  </p:cond>
                </p:stCondLst>
                <p:endSync evt="end" delay="0">
                  <p:rtn val="all"/>
                </p:endSync>
                <p:childTnLst>
                  <p:par>
                    <p:cTn id="57" fill="hold">
                      <p:stCondLst>
                        <p:cond delay="0"/>
                      </p:stCondLst>
                      <p:childTnLst>
                        <p:par>
                          <p:cTn id="58" fill="hold">
                            <p:stCondLst>
                              <p:cond delay="0"/>
                            </p:stCondLst>
                            <p:childTnLst>
                              <p:par>
                                <p:cTn id="59" presetID="1" presetClass="mediacall" presetSubtype="0" fill="hold" nodeType="clickEffect">
                                  <p:stCondLst>
                                    <p:cond delay="0"/>
                                  </p:stCondLst>
                                  <p:childTnLst>
                                    <p:cmd type="call" cmd="playFrom(0.0)">
                                      <p:cBhvr>
                                        <p:cTn id="60" dur="40672" fill="hold"/>
                                        <p:tgtEl>
                                          <p:spTgt spid="4"/>
                                        </p:tgtEl>
                                      </p:cBhvr>
                                    </p:cmd>
                                  </p:childTnLst>
                                </p:cTn>
                              </p:par>
                            </p:childTnLst>
                          </p:cTn>
                        </p:par>
                      </p:childTnLst>
                    </p:cTn>
                  </p:par>
                </p:childTnLst>
              </p:cTn>
              <p:nextCondLst>
                <p:cond evt="onClick" delay="0">
                  <p:tgtEl>
                    <p:spTgt spid="4"/>
                  </p:tgtEl>
                </p:cond>
              </p:nextCondLst>
            </p:seq>
            <p:audio>
              <p:cMediaNode vol="80000">
                <p:cTn id="61" fill="hold" display="0">
                  <p:stCondLst>
                    <p:cond delay="indefinite"/>
                  </p:stCondLst>
                  <p:endCondLst>
                    <p:cond evt="onStopAudio" delay="0">
                      <p:tgtEl>
                        <p:sldTgt/>
                      </p:tgtEl>
                    </p:cond>
                  </p:endCondLst>
                </p:cTn>
                <p:tgtEl>
                  <p:spTgt spid="4"/>
                </p:tgtEl>
              </p:cMediaNode>
            </p:audio>
          </p:childTnLst>
        </p:cTn>
      </p:par>
    </p:tnLst>
    <p:bldLst>
      <p:bldP spid="5" grpId="0" animBg="1"/>
      <p:bldP spid="33" grpId="0" animBg="1"/>
      <p:bldP spid="34" grpId="0" animBg="1"/>
      <p:bldP spid="36" grpId="0" animBg="1"/>
      <p:bldP spid="37" grpId="0" animBg="1"/>
      <p:bldP spid="39" grpId="0" animBg="1"/>
      <p:bldP spid="40" grpId="0" animBg="1"/>
      <p:bldP spid="6" grpId="0" animBg="1"/>
      <p:bldP spid="45" grpId="0" animBg="1"/>
      <p:bldP spid="46" grpId="0" animBg="1"/>
      <p:bldP spid="47" grpId="0" animBg="1"/>
      <p:bldP spid="7" grpId="0" animBg="1"/>
      <p:bldP spid="49" grpId="0" animBg="1"/>
      <p:bldP spid="50" grpId="0" animBg="1"/>
      <p:bldP spid="5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2248" y="272"/>
            <a:ext cx="18536671" cy="6926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p:cNvSpPr txBox="1"/>
          <p:nvPr/>
        </p:nvSpPr>
        <p:spPr>
          <a:xfrm>
            <a:off x="76200" y="186035"/>
            <a:ext cx="133489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39" name="TextBox 38"/>
          <p:cNvSpPr txBox="1"/>
          <p:nvPr/>
        </p:nvSpPr>
        <p:spPr>
          <a:xfrm>
            <a:off x="6924941" y="151082"/>
            <a:ext cx="4953105"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40" name="TextBox 39"/>
          <p:cNvSpPr txBox="1"/>
          <p:nvPr/>
        </p:nvSpPr>
        <p:spPr>
          <a:xfrm>
            <a:off x="14706600" y="181123"/>
            <a:ext cx="3343276"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pic>
        <p:nvPicPr>
          <p:cNvPr id="41" name="Picture 40">
            <a:extLst>
              <a:ext uri="{FF2B5EF4-FFF2-40B4-BE49-F238E27FC236}">
                <a16:creationId xmlns:a16="http://schemas.microsoft.com/office/drawing/2014/main" id="{2FA59836-3F3D-A5B7-F489-8F7D1451AD7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26"/>
          <a:stretch/>
        </p:blipFill>
        <p:spPr>
          <a:xfrm>
            <a:off x="2927805" y="1181099"/>
            <a:ext cx="12769395" cy="8897619"/>
          </a:xfrm>
          <a:prstGeom prst="rect">
            <a:avLst/>
          </a:prstGeom>
          <a:ln>
            <a:noFill/>
          </a:ln>
          <a:effectLst>
            <a:softEdge rad="112500"/>
          </a:effectLst>
        </p:spPr>
      </p:pic>
    </p:spTree>
    <p:extLst>
      <p:ext uri="{BB962C8B-B14F-4D97-AF65-F5344CB8AC3E}">
        <p14:creationId xmlns:p14="http://schemas.microsoft.com/office/powerpoint/2010/main" val="1698211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439400"/>
          </a:xfrm>
          <a:prstGeom prst="rect">
            <a:avLst/>
          </a:prstGeom>
        </p:spPr>
      </p:pic>
      <p:pic>
        <p:nvPicPr>
          <p:cNvPr id="29" name="Picture 2"/>
          <p:cNvPicPr>
            <a:picLocks noChangeAspect="1"/>
          </p:cNvPicPr>
          <p:nvPr/>
        </p:nvPicPr>
        <p:blipFill>
          <a:blip r:embed="rId3"/>
          <a:srcRect/>
          <a:stretch>
            <a:fillRect/>
          </a:stretch>
        </p:blipFill>
        <p:spPr>
          <a:xfrm>
            <a:off x="-762002" y="5355268"/>
            <a:ext cx="19549122" cy="5655631"/>
          </a:xfrm>
          <a:prstGeom prst="rect">
            <a:avLst/>
          </a:prstGeom>
        </p:spPr>
      </p:pic>
      <p:pic>
        <p:nvPicPr>
          <p:cNvPr id="30" name="Picture 3"/>
          <p:cNvPicPr>
            <a:picLocks noChangeAspect="1"/>
          </p:cNvPicPr>
          <p:nvPr/>
        </p:nvPicPr>
        <p:blipFill>
          <a:blip r:embed="rId3"/>
          <a:srcRect/>
          <a:stretch>
            <a:fillRect/>
          </a:stretch>
        </p:blipFill>
        <p:spPr>
          <a:xfrm rot="-10800000">
            <a:off x="-762002" y="-266700"/>
            <a:ext cx="19811999" cy="5654988"/>
          </a:xfrm>
          <a:prstGeom prst="rect">
            <a:avLst/>
          </a:prstGeom>
        </p:spPr>
      </p:pic>
      <p:sp>
        <p:nvSpPr>
          <p:cNvPr id="4" name="Rectangle 3"/>
          <p:cNvSpPr/>
          <p:nvPr/>
        </p:nvSpPr>
        <p:spPr>
          <a:xfrm>
            <a:off x="4376681" y="4065538"/>
            <a:ext cx="10036210" cy="2308324"/>
          </a:xfrm>
          <a:prstGeom prst="rect">
            <a:avLst/>
          </a:prstGeom>
          <a:noFill/>
        </p:spPr>
        <p:txBody>
          <a:bodyPr wrap="none" lIns="91440" tIns="45720" rIns="91440" bIns="45720">
            <a:spAutoFit/>
          </a:bodyPr>
          <a:lstStyle/>
          <a:p>
            <a:pPr algn="ctr"/>
            <a:r>
              <a:rPr lang="en-US" sz="14400" b="1" spc="50" dirty="0">
                <a:ln w="9525" cmpd="sng">
                  <a:solidFill>
                    <a:schemeClr val="accent1"/>
                  </a:solidFill>
                  <a:prstDash val="solid"/>
                </a:ln>
                <a:solidFill>
                  <a:srgbClr val="70AD47">
                    <a:tint val="1000"/>
                  </a:srgbClr>
                </a:solidFill>
                <a:effectLst>
                  <a:glow rad="38100">
                    <a:schemeClr val="accent1">
                      <a:alpha val="40000"/>
                    </a:schemeClr>
                  </a:glow>
                </a:effectLst>
              </a:rPr>
              <a:t>THANK YOU!</a:t>
            </a:r>
            <a:endParaRPr lang="en-US" sz="14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152675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919</TotalTime>
  <Words>545</Words>
  <Application>Microsoft Office PowerPoint</Application>
  <PresentationFormat>Custom</PresentationFormat>
  <Paragraphs>43</Paragraphs>
  <Slides>7</Slides>
  <Notes>4</Notes>
  <HiddenSlides>0</HiddenSlides>
  <MMClips>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DengXian</vt:lpstr>
      <vt:lpstr>Segoe UI</vt:lpstr>
      <vt:lpstr>Calibri</vt:lpstr>
      <vt:lpstr>Arial</vt:lpstr>
      <vt:lpstr>Adobe Gothic Std B</vt:lpstr>
      <vt:lpstr>Myriad Pro</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Vàng đồng và Xanh lá Vẽ tay Vẽ minh họa Nghệ thuật trực quan Bản thuyết trình</dc:title>
  <dc:creator>ADMIN</dc:creator>
  <cp:lastModifiedBy>Administrator</cp:lastModifiedBy>
  <cp:revision>65</cp:revision>
  <dcterms:created xsi:type="dcterms:W3CDTF">2006-08-16T00:00:00Z</dcterms:created>
  <dcterms:modified xsi:type="dcterms:W3CDTF">2023-08-16T18:23:18Z</dcterms:modified>
  <dc:identifier>DAFd1SaB6-k</dc:identifier>
</cp:coreProperties>
</file>