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sldIdLst>
    <p:sldId id="306" r:id="rId2"/>
    <p:sldId id="286" r:id="rId3"/>
    <p:sldId id="309" r:id="rId4"/>
    <p:sldId id="287" r:id="rId5"/>
    <p:sldId id="284" r:id="rId6"/>
    <p:sldId id="282" r:id="rId7"/>
    <p:sldId id="285" r:id="rId8"/>
    <p:sldId id="288" r:id="rId9"/>
    <p:sldId id="289" r:id="rId10"/>
    <p:sldId id="308" r:id="rId11"/>
    <p:sldId id="290" r:id="rId12"/>
    <p:sldId id="307" r:id="rId13"/>
  </p:sldIdLst>
  <p:sldSz cx="18288000" cy="10287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alibri Light" panose="020F0302020204030204" pitchFamily="34" charset="0"/>
      <p:regular r:id="rId19"/>
      <p:italic r:id="rId20"/>
    </p:embeddedFont>
    <p:embeddedFont>
      <p:font typeface="Comic Sans MS" panose="030F0702030302020204" pitchFamily="66" charset="0"/>
      <p:regular r:id="rId21"/>
      <p:bold r:id="rId22"/>
      <p:italic r:id="rId23"/>
      <p:boldItalic r:id="rId24"/>
    </p:embeddedFont>
    <p:embeddedFont>
      <p:font typeface="DengXian" panose="02010600030101010101" pitchFamily="2" charset="-122"/>
      <p:regular r:id="rId25"/>
    </p:embeddedFont>
    <p:embeddedFont>
      <p:font typeface="Segoe UI" panose="020B0502040204020203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FAEA"/>
    <a:srgbClr val="4D3407"/>
    <a:srgbClr val="5026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93" autoAdjust="0"/>
    <p:restoredTop sz="61569" autoAdjust="0"/>
  </p:normalViewPr>
  <p:slideViewPr>
    <p:cSldViewPr>
      <p:cViewPr varScale="1">
        <p:scale>
          <a:sx n="28" d="100"/>
          <a:sy n="28" d="100"/>
        </p:scale>
        <p:origin x="1648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6D6B9-C806-4717-9FC8-B0FBF7FCDEA3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99B027-D9D8-49BD-BF78-01B929BBA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224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to describe specifically the big picture in the textbook.</a:t>
            </a: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There are two people.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woman is helping a man move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downstairs., etc.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 students some questions: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you ever thought that you will work in that environment?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Think you the difficulties people may get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9B027-D9D8-49BD-BF78-01B929BBA42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448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9B027-D9D8-49BD-BF78-01B929BBA42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0612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9B027-D9D8-49BD-BF78-01B929BBA42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3548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students follow along, read the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questions aloud. 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students get into pairs and discuss the questions.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99B027-D9D8-49BD-BF78-01B929BBA42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623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4ADFB125-2709-F9C1-27DB-2DF0DB640F4F}"/>
              </a:ext>
            </a:extLst>
          </p:cNvPr>
          <p:cNvGrpSpPr/>
          <p:nvPr/>
        </p:nvGrpSpPr>
        <p:grpSpPr>
          <a:xfrm>
            <a:off x="0" y="0"/>
            <a:ext cx="18288001" cy="11809848"/>
            <a:chOff x="838200" y="-97155"/>
            <a:chExt cx="11353800" cy="727912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5FC1CF5-410B-40B7-8ED2-4C80440B4A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67856" y="-97155"/>
              <a:ext cx="5724144" cy="727912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49E6DB2-2A49-910B-636A-C6E95BCA34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200" y="-97155"/>
              <a:ext cx="5724144" cy="7279120"/>
            </a:xfrm>
            <a:prstGeom prst="rect">
              <a:avLst/>
            </a:prstGeom>
          </p:spPr>
        </p:pic>
      </p:grpSp>
      <p:sp>
        <p:nvSpPr>
          <p:cNvPr id="11" name="Rectangle 10"/>
          <p:cNvSpPr/>
          <p:nvPr/>
        </p:nvSpPr>
        <p:spPr>
          <a:xfrm>
            <a:off x="658363" y="9963835"/>
            <a:ext cx="174071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4114" y="-879990"/>
            <a:ext cx="1947116" cy="259958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0391" y="89729"/>
            <a:ext cx="1645080" cy="66014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62000" y="4838700"/>
            <a:ext cx="7647437" cy="4876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0070C0"/>
                </a:solidFill>
                <a:latin typeface="Myriad Pro" panose="020B0503030403020204" pitchFamily="34" charset="0"/>
              </a:rPr>
              <a:t>Reading and </a:t>
            </a:r>
          </a:p>
          <a:p>
            <a:pPr algn="ctr"/>
            <a:r>
              <a:rPr lang="en-US" sz="5400" b="1" dirty="0">
                <a:solidFill>
                  <a:srgbClr val="0070C0"/>
                </a:solidFill>
                <a:latin typeface="Myriad Pro" panose="020B0503030403020204" pitchFamily="34" charset="0"/>
              </a:rPr>
              <a:t>Communication</a:t>
            </a:r>
            <a:endParaRPr lang="en-US" sz="5400" dirty="0">
              <a:solidFill>
                <a:srgbClr val="0070C0"/>
              </a:solidFill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445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2248" y="272"/>
            <a:ext cx="18536671" cy="6926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6200" y="186035"/>
            <a:ext cx="13348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UNIT 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24941" y="151082"/>
            <a:ext cx="4953105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  <a:latin typeface="Adobe Gothic Std B"/>
                <a:ea typeface="Adobe Gothic Std B"/>
              </a:rPr>
              <a:t>I'D LIKE TO BE A PILOT.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dobe Gothic Std B"/>
              <a:ea typeface="Adobe Gothic Std B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4706600" y="181123"/>
            <a:ext cx="334327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READING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74363F-DFE0-A443-8355-AC8F586315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715739"/>
            <a:ext cx="14411006" cy="96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788079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2248" y="272"/>
            <a:ext cx="18536671" cy="6926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6200" y="186035"/>
            <a:ext cx="13348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UNIT 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24941" y="151082"/>
            <a:ext cx="4953105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  <a:latin typeface="Adobe Gothic Std B"/>
                <a:ea typeface="Adobe Gothic Std B"/>
              </a:rPr>
              <a:t>I'D LIKE TO BE A PILOT.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dobe Gothic Std B"/>
              <a:ea typeface="Adobe Gothic Std B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4706600" y="181123"/>
            <a:ext cx="334327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READING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74363F-DFE0-A443-8355-AC8F586315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00" y="692879"/>
            <a:ext cx="14411006" cy="961216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3" r="11919"/>
          <a:stretch/>
        </p:blipFill>
        <p:spPr>
          <a:xfrm>
            <a:off x="11878045" y="817623"/>
            <a:ext cx="6004699" cy="9469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091472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2248" y="272"/>
            <a:ext cx="18536671" cy="6926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6200" y="186035"/>
            <a:ext cx="13348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UNIT 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24941" y="151082"/>
            <a:ext cx="4953105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  <a:latin typeface="Adobe Gothic Std B"/>
                <a:ea typeface="Adobe Gothic Std B"/>
              </a:rPr>
              <a:t>I'D LIKE TO BE A PILOT.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dobe Gothic Std B"/>
              <a:ea typeface="Adobe Gothic Std B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4706600" y="181123"/>
            <a:ext cx="334327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READING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71" r="21941"/>
          <a:stretch/>
        </p:blipFill>
        <p:spPr>
          <a:xfrm>
            <a:off x="609600" y="1485900"/>
            <a:ext cx="9525000" cy="74035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E74363F-DFE0-A443-8355-AC8F586315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43" t="-844" r="4823" b="844"/>
          <a:stretch/>
        </p:blipFill>
        <p:spPr>
          <a:xfrm>
            <a:off x="10515599" y="612746"/>
            <a:ext cx="8023319" cy="992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34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2248" y="272"/>
            <a:ext cx="18536671" cy="6926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6200" y="186035"/>
            <a:ext cx="13348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UNIT 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24941" y="151082"/>
            <a:ext cx="4953105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  <a:latin typeface="Adobe Gothic Std B"/>
                <a:ea typeface="Adobe Gothic Std B"/>
              </a:rPr>
              <a:t>I'D LIKE TO BE A PILOT.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dobe Gothic Std B"/>
              <a:ea typeface="Adobe Gothic Std B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4706600" y="181123"/>
            <a:ext cx="334327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READING</a:t>
            </a:r>
          </a:p>
        </p:txBody>
      </p:sp>
      <p:pic>
        <p:nvPicPr>
          <p:cNvPr id="7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2084948">
            <a:off x="2399424" y="1225307"/>
            <a:ext cx="1291911" cy="1069595"/>
          </a:xfrm>
          <a:prstGeom prst="rect">
            <a:avLst/>
          </a:prstGeom>
        </p:spPr>
      </p:pic>
      <p:pic>
        <p:nvPicPr>
          <p:cNvPr id="8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050633" y="1562101"/>
            <a:ext cx="11351167" cy="8165592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3310399" y="8420101"/>
            <a:ext cx="1353344" cy="1420516"/>
          </a:xfrm>
          <a:prstGeom prst="rect">
            <a:avLst/>
          </a:prstGeom>
        </p:spPr>
      </p:pic>
      <p:sp>
        <p:nvSpPr>
          <p:cNvPr id="10" name="AutoShape 4"/>
          <p:cNvSpPr/>
          <p:nvPr/>
        </p:nvSpPr>
        <p:spPr>
          <a:xfrm flipV="1">
            <a:off x="3352801" y="3543301"/>
            <a:ext cx="10134600" cy="76200"/>
          </a:xfrm>
          <a:prstGeom prst="line">
            <a:avLst/>
          </a:prstGeom>
          <a:ln w="85725" cap="rnd">
            <a:solidFill>
              <a:srgbClr val="B4D1E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AutoShape 5"/>
          <p:cNvSpPr/>
          <p:nvPr/>
        </p:nvSpPr>
        <p:spPr>
          <a:xfrm rot="-5400000">
            <a:off x="5349355" y="6454253"/>
            <a:ext cx="5834063" cy="78832"/>
          </a:xfrm>
          <a:prstGeom prst="line">
            <a:avLst/>
          </a:prstGeom>
          <a:ln w="85725" cap="rnd">
            <a:solidFill>
              <a:srgbClr val="B4D1E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TextBox 11"/>
          <p:cNvSpPr txBox="1"/>
          <p:nvPr/>
        </p:nvSpPr>
        <p:spPr>
          <a:xfrm>
            <a:off x="5464903" y="2584021"/>
            <a:ext cx="5605596" cy="4622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4800" b="1" dirty="0">
                <a:solidFill>
                  <a:srgbClr val="436B8B"/>
                </a:solidFill>
                <a:latin typeface="Comic Sans MS" panose="030F0702030302020204" pitchFamily="66" charset="0"/>
              </a:rPr>
              <a:t>SCANNING SKILL</a:t>
            </a:r>
          </a:p>
        </p:txBody>
      </p:sp>
      <p:sp>
        <p:nvSpPr>
          <p:cNvPr id="15" name="AutoShape 4"/>
          <p:cNvSpPr/>
          <p:nvPr/>
        </p:nvSpPr>
        <p:spPr>
          <a:xfrm flipV="1">
            <a:off x="3352801" y="4305301"/>
            <a:ext cx="10134600" cy="76200"/>
          </a:xfrm>
          <a:prstGeom prst="line">
            <a:avLst/>
          </a:prstGeom>
          <a:ln w="85725" cap="rnd">
            <a:solidFill>
              <a:srgbClr val="B4D1E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TextBox 11"/>
          <p:cNvSpPr txBox="1"/>
          <p:nvPr/>
        </p:nvSpPr>
        <p:spPr>
          <a:xfrm>
            <a:off x="4191001" y="3771901"/>
            <a:ext cx="3048000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800" b="1" dirty="0">
                <a:solidFill>
                  <a:srgbClr val="436B8B"/>
                </a:solidFill>
                <a:latin typeface="Comic Sans MS" panose="030F0702030302020204" pitchFamily="66" charset="0"/>
              </a:rPr>
              <a:t>Definition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3682497" y="4841295"/>
            <a:ext cx="4526398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000000"/>
                </a:solidFill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Look for specific information.</a:t>
            </a:r>
            <a:endParaRPr lang="en-US" sz="2100" dirty="0">
              <a:latin typeface="Myriad Pro" panose="020B0503030403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3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000000"/>
                </a:solidFill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Find information in a list                  (for example: a phone number, the time a TV show starts, the page of an item in a catalog). </a:t>
            </a:r>
            <a:endParaRPr lang="en-US" sz="2100" dirty="0">
              <a:effectLst/>
              <a:latin typeface="Myriad Pro" panose="020B0503030403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391548" y="4762501"/>
            <a:ext cx="5248251" cy="4422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000000"/>
                </a:solidFill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Don’t read every word.</a:t>
            </a:r>
            <a:endParaRPr lang="en-US" sz="2100" dirty="0">
              <a:latin typeface="Myriad Pro" panose="020B0503030403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3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000000"/>
                </a:solidFill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Think about the order of the information</a:t>
            </a:r>
          </a:p>
          <a:p>
            <a:pPr marL="285750" indent="-285750">
              <a:lnSpc>
                <a:spcPct val="13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000000"/>
                </a:solidFill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 possible, use titles and headings to help you find the information quickly. With longer texts, also use header words at the top of pages and columns. </a:t>
            </a:r>
            <a:endParaRPr lang="en-US" sz="2100" dirty="0">
              <a:latin typeface="Myriad Pro" panose="020B0503030403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3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000000"/>
                </a:solidFill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 searching for names or places, scan for capital letters. </a:t>
            </a:r>
            <a:endParaRPr lang="en-US" sz="2100" dirty="0">
              <a:latin typeface="Myriad Pro" panose="020B0503030403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000000"/>
                </a:solidFill>
                <a:latin typeface="Myriad Pro" panose="020B0503030403020204" pitchFamily="34" charset="0"/>
                <a:ea typeface="Calibri" panose="020F0502020204030204" pitchFamily="34" charset="0"/>
              </a:rPr>
              <a:t>When searching for a statistic or other numerical value, look for numbers in the text.</a:t>
            </a:r>
            <a:endParaRPr lang="en-US" sz="2100" dirty="0">
              <a:latin typeface="Myriad Pro" panose="020B0503030403020204" pitchFamily="34" charset="0"/>
            </a:endParaRPr>
          </a:p>
        </p:txBody>
      </p:sp>
      <p:sp>
        <p:nvSpPr>
          <p:cNvPr id="21" name="TextBox 11"/>
          <p:cNvSpPr txBox="1"/>
          <p:nvPr/>
        </p:nvSpPr>
        <p:spPr>
          <a:xfrm>
            <a:off x="9296401" y="3782008"/>
            <a:ext cx="3276600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800" b="1" dirty="0">
                <a:solidFill>
                  <a:srgbClr val="436B8B"/>
                </a:solidFill>
                <a:latin typeface="Comic Sans MS" panose="030F0702030302020204" pitchFamily="66" charset="0"/>
              </a:rPr>
              <a:t>Hints for scanning</a:t>
            </a:r>
          </a:p>
        </p:txBody>
      </p:sp>
    </p:spTree>
    <p:extLst>
      <p:ext uri="{BB962C8B-B14F-4D97-AF65-F5344CB8AC3E}">
        <p14:creationId xmlns:p14="http://schemas.microsoft.com/office/powerpoint/2010/main" val="32667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2248" y="272"/>
            <a:ext cx="18536671" cy="6926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6200" y="186035"/>
            <a:ext cx="13348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UNIT 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24941" y="151082"/>
            <a:ext cx="4953105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  <a:latin typeface="Adobe Gothic Std B"/>
                <a:ea typeface="Adobe Gothic Std B"/>
              </a:rPr>
              <a:t>I'D LIKE TO BE A PILOT.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dobe Gothic Std B"/>
              <a:ea typeface="Adobe Gothic Std B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4706600" y="181123"/>
            <a:ext cx="334327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COMMUNICATION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4652A0-B4F4-CB24-AC0D-2325C82FB2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40" b="19355"/>
          <a:stretch/>
        </p:blipFill>
        <p:spPr>
          <a:xfrm>
            <a:off x="924292" y="2095500"/>
            <a:ext cx="15992108" cy="5715000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60546CF1-947F-C3E2-0D29-90D818172DC4}"/>
              </a:ext>
            </a:extLst>
          </p:cNvPr>
          <p:cNvSpPr txBox="1"/>
          <p:nvPr/>
        </p:nvSpPr>
        <p:spPr>
          <a:xfrm>
            <a:off x="5617906" y="4244644"/>
            <a:ext cx="32311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stop/ do not</a:t>
            </a: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C66CBD25-463A-A256-C2B3-16F5B55F5F32}"/>
              </a:ext>
            </a:extLst>
          </p:cNvPr>
          <p:cNvSpPr txBox="1"/>
          <p:nvPr/>
        </p:nvSpPr>
        <p:spPr>
          <a:xfrm>
            <a:off x="6202490" y="5067300"/>
            <a:ext cx="21132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danger</a:t>
            </a: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836C4E27-C6B3-C442-CCB5-C207C0F3CFF5}"/>
              </a:ext>
            </a:extLst>
          </p:cNvPr>
          <p:cNvSpPr txBox="1"/>
          <p:nvPr/>
        </p:nvSpPr>
        <p:spPr>
          <a:xfrm>
            <a:off x="6542046" y="5974259"/>
            <a:ext cx="14688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safe</a:t>
            </a: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A0161532-A491-CCE5-2FB7-2E88C9AAC448}"/>
              </a:ext>
            </a:extLst>
          </p:cNvPr>
          <p:cNvSpPr txBox="1"/>
          <p:nvPr/>
        </p:nvSpPr>
        <p:spPr>
          <a:xfrm>
            <a:off x="5770306" y="6812459"/>
            <a:ext cx="32311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you must do</a:t>
            </a:r>
          </a:p>
        </p:txBody>
      </p:sp>
    </p:spTree>
    <p:extLst>
      <p:ext uri="{BB962C8B-B14F-4D97-AF65-F5344CB8AC3E}">
        <p14:creationId xmlns:p14="http://schemas.microsoft.com/office/powerpoint/2010/main" val="2277155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2248" y="272"/>
            <a:ext cx="18536671" cy="6926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6710" y="151081"/>
            <a:ext cx="13348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UNIT 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24941" y="151082"/>
            <a:ext cx="4953105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  <a:latin typeface="Adobe Gothic Std B"/>
                <a:ea typeface="Adobe Gothic Std B"/>
              </a:rPr>
              <a:t>I'D LIKE TO BE A PILOT.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dobe Gothic Std B"/>
              <a:ea typeface="Adobe Gothic Std B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4173200" y="132881"/>
            <a:ext cx="373578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READING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4652A0-B4F4-CB24-AC0D-2325C82FB2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122"/>
          <a:stretch/>
        </p:blipFill>
        <p:spPr>
          <a:xfrm>
            <a:off x="1066800" y="1790700"/>
            <a:ext cx="13807086" cy="1981200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FA133739-C95C-209F-1CF1-E4B2F7EF1683}"/>
              </a:ext>
            </a:extLst>
          </p:cNvPr>
          <p:cNvSpPr txBox="1"/>
          <p:nvPr/>
        </p:nvSpPr>
        <p:spPr>
          <a:xfrm>
            <a:off x="2514600" y="4000500"/>
            <a:ext cx="8077200" cy="3862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Private homes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Hospitals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Care organizations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Community support centers </a:t>
            </a:r>
          </a:p>
        </p:txBody>
      </p:sp>
    </p:spTree>
    <p:extLst>
      <p:ext uri="{BB962C8B-B14F-4D97-AF65-F5344CB8AC3E}">
        <p14:creationId xmlns:p14="http://schemas.microsoft.com/office/powerpoint/2010/main" val="1573228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2248" y="272"/>
            <a:ext cx="18536671" cy="6926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6200" y="186035"/>
            <a:ext cx="13348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UNIT 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24941" y="151082"/>
            <a:ext cx="4953105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  <a:latin typeface="Adobe Gothic Std B"/>
                <a:ea typeface="Adobe Gothic Std B"/>
              </a:rPr>
              <a:t>I'D LIKE TO BE A PILOT.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dobe Gothic Std B"/>
              <a:ea typeface="Adobe Gothic Std B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4706600" y="181123"/>
            <a:ext cx="334327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COMPREHENSION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972804-3094-95BD-78C9-E8FCB7DC3C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083429"/>
            <a:ext cx="12496800" cy="9088582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2895600" y="4156012"/>
            <a:ext cx="480697" cy="38760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E770C52-4D48-31E3-4B54-996F9D7FD28B}"/>
              </a:ext>
            </a:extLst>
          </p:cNvPr>
          <p:cNvSpPr/>
          <p:nvPr/>
        </p:nvSpPr>
        <p:spPr>
          <a:xfrm>
            <a:off x="2895600" y="7200900"/>
            <a:ext cx="480697" cy="38760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9A2B220-A4FC-489A-E196-0E1E0AC00574}"/>
              </a:ext>
            </a:extLst>
          </p:cNvPr>
          <p:cNvSpPr/>
          <p:nvPr/>
        </p:nvSpPr>
        <p:spPr>
          <a:xfrm>
            <a:off x="2872103" y="9175494"/>
            <a:ext cx="480697" cy="38760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BFBCEF9-5222-ACE9-FF3B-27E853F45D24}"/>
              </a:ext>
            </a:extLst>
          </p:cNvPr>
          <p:cNvSpPr/>
          <p:nvPr/>
        </p:nvSpPr>
        <p:spPr>
          <a:xfrm>
            <a:off x="8739503" y="6889494"/>
            <a:ext cx="480697" cy="38760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31E8916-6A02-7C14-4BA5-F547E401D779}"/>
              </a:ext>
            </a:extLst>
          </p:cNvPr>
          <p:cNvSpPr/>
          <p:nvPr/>
        </p:nvSpPr>
        <p:spPr>
          <a:xfrm>
            <a:off x="8763000" y="8877300"/>
            <a:ext cx="480697" cy="38760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615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2248" y="272"/>
            <a:ext cx="18536671" cy="6926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6200" y="186035"/>
            <a:ext cx="13348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UNIT 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24941" y="151082"/>
            <a:ext cx="4953105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  <a:latin typeface="Adobe Gothic Std B"/>
                <a:ea typeface="Adobe Gothic Std B"/>
              </a:rPr>
              <a:t>I'D LIKE TO BE A PILOT.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dobe Gothic Std B"/>
              <a:ea typeface="Adobe Gothic Std B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4706600" y="181123"/>
            <a:ext cx="334327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COMPREHENSION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BA6325-0342-A877-68E6-0BE0B37391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4" b="29006"/>
          <a:stretch/>
        </p:blipFill>
        <p:spPr>
          <a:xfrm>
            <a:off x="214212" y="2933700"/>
            <a:ext cx="17835664" cy="312420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C8F076B4-7047-C4F9-28E6-E306425C2559}"/>
              </a:ext>
            </a:extLst>
          </p:cNvPr>
          <p:cNvSpPr/>
          <p:nvPr/>
        </p:nvSpPr>
        <p:spPr>
          <a:xfrm>
            <a:off x="16381083" y="3865708"/>
            <a:ext cx="523021" cy="42689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B6D3B33-7975-B487-8D0B-DD435F515E8A}"/>
              </a:ext>
            </a:extLst>
          </p:cNvPr>
          <p:cNvSpPr/>
          <p:nvPr/>
        </p:nvSpPr>
        <p:spPr>
          <a:xfrm>
            <a:off x="17247531" y="4533900"/>
            <a:ext cx="494774" cy="4572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4A7CCE7-D4FF-9AA2-095A-03B9D7FB0E24}"/>
              </a:ext>
            </a:extLst>
          </p:cNvPr>
          <p:cNvSpPr/>
          <p:nvPr/>
        </p:nvSpPr>
        <p:spPr>
          <a:xfrm>
            <a:off x="16381083" y="5295900"/>
            <a:ext cx="523021" cy="533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010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1" grpId="0" bldLvl="0" animBg="1"/>
      <p:bldP spid="12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2248" y="272"/>
            <a:ext cx="18536671" cy="6926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6200" y="186035"/>
            <a:ext cx="13348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UNIT 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24941" y="151082"/>
            <a:ext cx="4953105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  <a:latin typeface="Adobe Gothic Std B"/>
                <a:ea typeface="Adobe Gothic Std B"/>
              </a:rPr>
              <a:t>I'D LIKE TO BE A PILOT.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dobe Gothic Std B"/>
              <a:ea typeface="Adobe Gothic Std B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4706600" y="181123"/>
            <a:ext cx="334327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READING</a:t>
            </a:r>
          </a:p>
        </p:txBody>
      </p:sp>
      <p:graphicFrame>
        <p:nvGraphicFramePr>
          <p:cNvPr id="7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125214"/>
              </p:ext>
            </p:extLst>
          </p:nvPr>
        </p:nvGraphicFramePr>
        <p:xfrm>
          <a:off x="1447800" y="1790700"/>
          <a:ext cx="15773400" cy="7437171"/>
        </p:xfrm>
        <a:graphic>
          <a:graphicData uri="http://schemas.openxmlformats.org/drawingml/2006/table">
            <a:tbl>
              <a:tblPr/>
              <a:tblGrid>
                <a:gridCol w="83525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208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98721">
                <a:tc>
                  <a:txBody>
                    <a:bodyPr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Myriad Pro" panose="020B0503030403020204" pitchFamily="34" charset="0"/>
                        </a:rPr>
                        <a:t>Vocabulary</a:t>
                      </a:r>
                      <a:endParaRPr lang="en-US" sz="2800" b="1" dirty="0">
                        <a:latin typeface="Myriad Pro" panose="020B0503030403020204" pitchFamily="34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0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Myriad Pro" panose="020B0503030403020204" pitchFamily="34" charset="0"/>
                        </a:rPr>
                        <a:t>Structures</a:t>
                      </a:r>
                      <a:endParaRPr lang="en-US" sz="2800" b="1" dirty="0">
                        <a:latin typeface="Myriad Pro" panose="020B0503030403020204" pitchFamily="34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D4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8780"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ts val="2939"/>
                        </a:lnSpc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Myriad Pro" panose="020B0503030403020204" pitchFamily="34" charset="0"/>
                        </a:rPr>
                        <a:t>Safety</a:t>
                      </a:r>
                      <a:r>
                        <a:rPr lang="en-US" sz="2400" baseline="0" dirty="0">
                          <a:solidFill>
                            <a:srgbClr val="000000"/>
                          </a:solidFill>
                          <a:latin typeface="Myriad Pro" panose="020B0503030403020204" pitchFamily="34" charset="0"/>
                        </a:rPr>
                        <a:t> (n): </a:t>
                      </a:r>
                      <a:r>
                        <a:rPr lang="en-US" sz="2400" baseline="0" dirty="0" err="1">
                          <a:solidFill>
                            <a:srgbClr val="000000"/>
                          </a:solidFill>
                          <a:latin typeface="Myriad Pro" panose="020B0503030403020204" pitchFamily="34" charset="0"/>
                        </a:rPr>
                        <a:t>sự</a:t>
                      </a:r>
                      <a:r>
                        <a:rPr lang="en-US" sz="2400" baseline="0" dirty="0">
                          <a:solidFill>
                            <a:srgbClr val="000000"/>
                          </a:solidFill>
                          <a:latin typeface="Myriad Pro" panose="020B0503030403020204" pitchFamily="34" charset="0"/>
                        </a:rPr>
                        <a:t> an </a:t>
                      </a:r>
                      <a:r>
                        <a:rPr lang="en-US" sz="2400" baseline="0" dirty="0" err="1">
                          <a:solidFill>
                            <a:srgbClr val="000000"/>
                          </a:solidFill>
                          <a:latin typeface="Myriad Pro" panose="020B0503030403020204" pitchFamily="34" charset="0"/>
                        </a:rPr>
                        <a:t>toàn</a:t>
                      </a:r>
                      <a:endParaRPr lang="en-US" sz="2400" dirty="0">
                        <a:latin typeface="Myriad Pro" panose="020B0503030403020204" pitchFamily="34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E6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ts val="2939"/>
                        </a:lnSpc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Provide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st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 for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sb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: 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cung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cấp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cái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gì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cho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ai</a:t>
                      </a:r>
                      <a:endParaRPr lang="en-US" sz="2400" dirty="0">
                        <a:latin typeface="Myriad Pro" panose="020B0503030403020204" pitchFamily="34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D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8780"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ts val="2939"/>
                        </a:lnSpc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Physical disabilities (n):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khuyết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tật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về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thể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chất</a:t>
                      </a:r>
                      <a:endParaRPr lang="en-US" sz="2400" dirty="0">
                        <a:latin typeface="Myriad Pro" panose="020B0503030403020204" pitchFamily="34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E6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ts val="2939"/>
                        </a:lnSpc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Depend on: 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phụ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thuộc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vào</a:t>
                      </a:r>
                      <a:endParaRPr lang="en-US" sz="2400" dirty="0">
                        <a:latin typeface="Myriad Pro" panose="020B0503030403020204" pitchFamily="34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D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8780"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ts val="2939"/>
                        </a:lnSpc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Learning disabilities (n):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khuyết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tật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trong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học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tập</a:t>
                      </a:r>
                      <a:endParaRPr lang="en-US" sz="2400" dirty="0">
                        <a:latin typeface="Myriad Pro" panose="020B0503030403020204" pitchFamily="34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E6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ts val="2939"/>
                        </a:lnSpc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Be responsible for: 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chịu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trách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nhiệm</a:t>
                      </a:r>
                      <a:endParaRPr lang="en-US" sz="2400" dirty="0">
                        <a:latin typeface="Myriad Pro" panose="020B0503030403020204" pitchFamily="34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D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8780"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ts val="2939"/>
                        </a:lnSpc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Mental health issue (np):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vấn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đề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sức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khoẻ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tinh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thần</a:t>
                      </a:r>
                      <a:endParaRPr lang="en-US" sz="2400" dirty="0">
                        <a:latin typeface="Myriad Pro" panose="020B0503030403020204" pitchFamily="34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E6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ts val="2939"/>
                        </a:lnSpc>
                        <a:buFont typeface="Arial" panose="020B0604020202020204" pitchFamily="34" charset="0"/>
                        <a:buChar char="•"/>
                        <a:defRPr/>
                      </a:pPr>
                      <a:endParaRPr lang="en-US" sz="2400" dirty="0">
                        <a:latin typeface="Myriad Pro" panose="020B0503030403020204" pitchFamily="34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D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48780"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ts val="2939"/>
                        </a:lnSpc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Fulfilling (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adj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):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đầy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đủ</a:t>
                      </a:r>
                      <a:endParaRPr lang="en-US" sz="2400" dirty="0">
                        <a:latin typeface="Myriad Pro" panose="020B0503030403020204" pitchFamily="34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E6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ts val="2939"/>
                        </a:lnSpc>
                        <a:buFont typeface="Arial" panose="020B0604020202020204" pitchFamily="34" charset="0"/>
                        <a:buChar char="•"/>
                        <a:defRPr/>
                      </a:pPr>
                      <a:endParaRPr lang="en-US" sz="2400" dirty="0">
                        <a:latin typeface="Myriad Pro" panose="020B0503030403020204" pitchFamily="34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D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48780"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ts val="2939"/>
                        </a:lnSpc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Community support center (n):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Trung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tâm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hỗ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trợ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cộng</a:t>
                      </a:r>
                      <a:r>
                        <a:rPr lang="en-US" sz="2400" kern="1200" dirty="0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đồng</a:t>
                      </a:r>
                      <a:endParaRPr lang="en-US" sz="2400" dirty="0">
                        <a:latin typeface="Myriad Pro" panose="020B0503030403020204" pitchFamily="34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E6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ts val="2939"/>
                        </a:lnSpc>
                        <a:buFont typeface="Arial" panose="020B0604020202020204" pitchFamily="34" charset="0"/>
                        <a:buChar char="•"/>
                        <a:defRPr/>
                      </a:pPr>
                      <a:endParaRPr lang="en-US" sz="2400" dirty="0">
                        <a:latin typeface="Myriad Pro" panose="020B0503030403020204" pitchFamily="34" charset="0"/>
                      </a:endParaRP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D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180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2248" y="272"/>
            <a:ext cx="18536671" cy="6926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6200" y="186035"/>
            <a:ext cx="13348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UNIT 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24941" y="151082"/>
            <a:ext cx="4953105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  <a:latin typeface="Adobe Gothic Std B"/>
                <a:ea typeface="Adobe Gothic Std B"/>
              </a:rPr>
              <a:t>I'D LIKE TO BE A PILOT.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dobe Gothic Std B"/>
              <a:ea typeface="Adobe Gothic Std B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AEEA984-D069-42F7-E6CC-E0C2EEA010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4" t="1853" r="3473" b="11606"/>
          <a:stretch/>
        </p:blipFill>
        <p:spPr>
          <a:xfrm>
            <a:off x="7391400" y="3314700"/>
            <a:ext cx="9353627" cy="6115413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AA4684A5-5190-D0DA-B84F-67F1AA218C8C}"/>
              </a:ext>
            </a:extLst>
          </p:cNvPr>
          <p:cNvSpPr/>
          <p:nvPr/>
        </p:nvSpPr>
        <p:spPr>
          <a:xfrm>
            <a:off x="8181665" y="7385761"/>
            <a:ext cx="733735" cy="62084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ABA6325-0342-A877-68E6-0BE0B37391B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38" r="53720" b="-10728"/>
          <a:stretch/>
        </p:blipFill>
        <p:spPr>
          <a:xfrm>
            <a:off x="620005" y="1409700"/>
            <a:ext cx="8611723" cy="226183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ABA6325-0342-A877-68E6-0BE0B37391B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81" t="69338" r="-2432" b="-10728"/>
          <a:stretch/>
        </p:blipFill>
        <p:spPr>
          <a:xfrm>
            <a:off x="1057685" y="2195864"/>
            <a:ext cx="10448515" cy="226183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4859000" y="190500"/>
            <a:ext cx="334327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COMPREHENSION</a:t>
            </a:r>
          </a:p>
        </p:txBody>
      </p:sp>
    </p:spTree>
    <p:extLst>
      <p:ext uri="{BB962C8B-B14F-4D97-AF65-F5344CB8AC3E}">
        <p14:creationId xmlns:p14="http://schemas.microsoft.com/office/powerpoint/2010/main" val="495917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439400"/>
          </a:xfrm>
          <a:prstGeom prst="rect">
            <a:avLst/>
          </a:prstGeom>
        </p:spPr>
      </p:pic>
      <p:pic>
        <p:nvPicPr>
          <p:cNvPr id="29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762002" y="5355268"/>
            <a:ext cx="19549122" cy="5655631"/>
          </a:xfrm>
          <a:prstGeom prst="rect">
            <a:avLst/>
          </a:prstGeom>
        </p:spPr>
      </p:pic>
      <p:pic>
        <p:nvPicPr>
          <p:cNvPr id="30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0800000">
            <a:off x="-762002" y="-266700"/>
            <a:ext cx="19811999" cy="56549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76681" y="4065538"/>
            <a:ext cx="10036210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THANK YOU!</a:t>
            </a:r>
            <a:endParaRPr lang="en-US" sz="14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90460855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880</TotalTime>
  <Words>448</Words>
  <Application>Microsoft Office PowerPoint</Application>
  <PresentationFormat>Custom</PresentationFormat>
  <Paragraphs>77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Segoe UI</vt:lpstr>
      <vt:lpstr>Adobe Gothic Std B</vt:lpstr>
      <vt:lpstr>Calibri</vt:lpstr>
      <vt:lpstr>Arial</vt:lpstr>
      <vt:lpstr>Times New Roman</vt:lpstr>
      <vt:lpstr>Myriad Pro</vt:lpstr>
      <vt:lpstr>Calibri Light</vt:lpstr>
      <vt:lpstr>Comic Sans MS</vt:lpstr>
      <vt:lpstr>DengXian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Vàng đồng và Xanh lá Vẽ tay Vẽ minh họa Nghệ thuật trực quan Bản thuyết trình</dc:title>
  <dc:creator>ADMIN</dc:creator>
  <cp:lastModifiedBy>Administrator</cp:lastModifiedBy>
  <cp:revision>66</cp:revision>
  <dcterms:created xsi:type="dcterms:W3CDTF">2006-08-16T00:00:00Z</dcterms:created>
  <dcterms:modified xsi:type="dcterms:W3CDTF">2023-08-16T18:24:42Z</dcterms:modified>
  <dc:identifier>DAFd1SaB6-k</dc:identifier>
</cp:coreProperties>
</file>